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9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son Thana" userId="164e6f0a-21c8-4f34-9a6d-5e13da98e92a" providerId="ADAL" clId="{EBDF432F-B7F2-44D0-8DD0-78BD7A41EB47}"/>
    <pc:docChg chg="modSld">
      <pc:chgData name="Elson Thana" userId="164e6f0a-21c8-4f34-9a6d-5e13da98e92a" providerId="ADAL" clId="{EBDF432F-B7F2-44D0-8DD0-78BD7A41EB47}" dt="2023-03-23T08:16:41.512" v="0" actId="1076"/>
      <pc:docMkLst>
        <pc:docMk/>
      </pc:docMkLst>
      <pc:sldChg chg="modSp mod">
        <pc:chgData name="Elson Thana" userId="164e6f0a-21c8-4f34-9a6d-5e13da98e92a" providerId="ADAL" clId="{EBDF432F-B7F2-44D0-8DD0-78BD7A41EB47}" dt="2023-03-23T08:16:41.512" v="0" actId="1076"/>
        <pc:sldMkLst>
          <pc:docMk/>
          <pc:sldMk cId="0" sldId="269"/>
        </pc:sldMkLst>
        <pc:spChg chg="mod">
          <ac:chgData name="Elson Thana" userId="164e6f0a-21c8-4f34-9a6d-5e13da98e92a" providerId="ADAL" clId="{EBDF432F-B7F2-44D0-8DD0-78BD7A41EB47}" dt="2023-03-23T08:16:41.512" v="0" actId="1076"/>
          <ac:spMkLst>
            <pc:docMk/>
            <pc:sldMk cId="0" sldId="269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613218"/>
            <a:ext cx="3009900" cy="9674225"/>
          </a:xfrm>
          <a:custGeom>
            <a:avLst/>
            <a:gdLst/>
            <a:ahLst/>
            <a:cxnLst/>
            <a:rect l="l" t="t" r="r" b="b"/>
            <a:pathLst>
              <a:path w="3009900" h="9674225">
                <a:moveTo>
                  <a:pt x="1926945" y="9673780"/>
                </a:moveTo>
                <a:lnTo>
                  <a:pt x="1279994" y="9026042"/>
                </a:lnTo>
                <a:lnTo>
                  <a:pt x="1206042" y="8952001"/>
                </a:lnTo>
                <a:lnTo>
                  <a:pt x="1181163" y="8941651"/>
                </a:lnTo>
                <a:lnTo>
                  <a:pt x="1174102" y="8942222"/>
                </a:lnTo>
                <a:lnTo>
                  <a:pt x="1167599" y="8944140"/>
                </a:lnTo>
                <a:lnTo>
                  <a:pt x="1161656" y="8947404"/>
                </a:lnTo>
                <a:lnTo>
                  <a:pt x="1156271" y="8952001"/>
                </a:lnTo>
                <a:lnTo>
                  <a:pt x="435368" y="9673780"/>
                </a:lnTo>
                <a:lnTo>
                  <a:pt x="534555" y="9673780"/>
                </a:lnTo>
                <a:lnTo>
                  <a:pt x="1181163" y="9026042"/>
                </a:lnTo>
                <a:lnTo>
                  <a:pt x="1828114" y="9673780"/>
                </a:lnTo>
                <a:lnTo>
                  <a:pt x="1926945" y="9673780"/>
                </a:lnTo>
                <a:close/>
              </a:path>
              <a:path w="3009900" h="9674225">
                <a:moveTo>
                  <a:pt x="2816161" y="9673780"/>
                </a:moveTo>
                <a:lnTo>
                  <a:pt x="1280731" y="8137068"/>
                </a:lnTo>
                <a:lnTo>
                  <a:pt x="1206042" y="8062328"/>
                </a:lnTo>
                <a:lnTo>
                  <a:pt x="1202753" y="8059001"/>
                </a:lnTo>
                <a:lnTo>
                  <a:pt x="1198956" y="8056435"/>
                </a:lnTo>
                <a:lnTo>
                  <a:pt x="1190332" y="8052816"/>
                </a:lnTo>
                <a:lnTo>
                  <a:pt x="1185837" y="8051914"/>
                </a:lnTo>
                <a:lnTo>
                  <a:pt x="1176489" y="8051914"/>
                </a:lnTo>
                <a:lnTo>
                  <a:pt x="1171994" y="8052816"/>
                </a:lnTo>
                <a:lnTo>
                  <a:pt x="1163358" y="8056435"/>
                </a:lnTo>
                <a:lnTo>
                  <a:pt x="1159560" y="8059001"/>
                </a:lnTo>
                <a:lnTo>
                  <a:pt x="1156271" y="8062328"/>
                </a:lnTo>
                <a:lnTo>
                  <a:pt x="0" y="9219882"/>
                </a:lnTo>
                <a:lnTo>
                  <a:pt x="0" y="9319527"/>
                </a:lnTo>
                <a:lnTo>
                  <a:pt x="1181163" y="8137068"/>
                </a:lnTo>
                <a:lnTo>
                  <a:pt x="2715984" y="9673780"/>
                </a:lnTo>
                <a:lnTo>
                  <a:pt x="2816161" y="9673780"/>
                </a:lnTo>
                <a:close/>
              </a:path>
              <a:path w="3009900" h="9674225">
                <a:moveTo>
                  <a:pt x="3009252" y="7198512"/>
                </a:moveTo>
                <a:lnTo>
                  <a:pt x="1280922" y="5453253"/>
                </a:lnTo>
                <a:lnTo>
                  <a:pt x="1206042" y="5378272"/>
                </a:lnTo>
                <a:lnTo>
                  <a:pt x="1202753" y="5374945"/>
                </a:lnTo>
                <a:lnTo>
                  <a:pt x="1198956" y="5372379"/>
                </a:lnTo>
                <a:lnTo>
                  <a:pt x="1190332" y="5368772"/>
                </a:lnTo>
                <a:lnTo>
                  <a:pt x="1185837" y="5367871"/>
                </a:lnTo>
                <a:lnTo>
                  <a:pt x="1176489" y="5367871"/>
                </a:lnTo>
                <a:lnTo>
                  <a:pt x="1171994" y="5368772"/>
                </a:lnTo>
                <a:lnTo>
                  <a:pt x="1163358" y="5372379"/>
                </a:lnTo>
                <a:lnTo>
                  <a:pt x="1159560" y="5374945"/>
                </a:lnTo>
                <a:lnTo>
                  <a:pt x="1156271" y="5378272"/>
                </a:lnTo>
                <a:lnTo>
                  <a:pt x="0" y="6535979"/>
                </a:lnTo>
                <a:lnTo>
                  <a:pt x="0" y="6635712"/>
                </a:lnTo>
                <a:lnTo>
                  <a:pt x="1181163" y="5453253"/>
                </a:lnTo>
                <a:lnTo>
                  <a:pt x="2924276" y="7198754"/>
                </a:lnTo>
                <a:lnTo>
                  <a:pt x="2529865" y="7593393"/>
                </a:lnTo>
                <a:lnTo>
                  <a:pt x="1280693" y="6342697"/>
                </a:lnTo>
                <a:lnTo>
                  <a:pt x="1206042" y="6267945"/>
                </a:lnTo>
                <a:lnTo>
                  <a:pt x="1200607" y="6263475"/>
                </a:lnTo>
                <a:lnTo>
                  <a:pt x="1194650" y="6260249"/>
                </a:lnTo>
                <a:lnTo>
                  <a:pt x="1188161" y="6258293"/>
                </a:lnTo>
                <a:lnTo>
                  <a:pt x="1181163" y="6257607"/>
                </a:lnTo>
                <a:lnTo>
                  <a:pt x="1174127" y="6258242"/>
                </a:lnTo>
                <a:lnTo>
                  <a:pt x="1167638" y="6260173"/>
                </a:lnTo>
                <a:lnTo>
                  <a:pt x="1161681" y="6263411"/>
                </a:lnTo>
                <a:lnTo>
                  <a:pt x="1156271" y="6267945"/>
                </a:lnTo>
                <a:lnTo>
                  <a:pt x="0" y="7425652"/>
                </a:lnTo>
                <a:lnTo>
                  <a:pt x="0" y="7525309"/>
                </a:lnTo>
                <a:lnTo>
                  <a:pt x="1181163" y="6342697"/>
                </a:lnTo>
                <a:lnTo>
                  <a:pt x="2504986" y="7668146"/>
                </a:lnTo>
                <a:lnTo>
                  <a:pt x="2510371" y="7672743"/>
                </a:lnTo>
                <a:lnTo>
                  <a:pt x="2516314" y="7676007"/>
                </a:lnTo>
                <a:lnTo>
                  <a:pt x="2522817" y="7677912"/>
                </a:lnTo>
                <a:lnTo>
                  <a:pt x="2529865" y="7678483"/>
                </a:lnTo>
                <a:lnTo>
                  <a:pt x="2536901" y="7677874"/>
                </a:lnTo>
                <a:lnTo>
                  <a:pt x="2543403" y="7675943"/>
                </a:lnTo>
                <a:lnTo>
                  <a:pt x="2549347" y="7672692"/>
                </a:lnTo>
                <a:lnTo>
                  <a:pt x="2554757" y="7668146"/>
                </a:lnTo>
                <a:lnTo>
                  <a:pt x="2629408" y="7593393"/>
                </a:lnTo>
                <a:lnTo>
                  <a:pt x="2998927" y="7223430"/>
                </a:lnTo>
                <a:lnTo>
                  <a:pt x="3003410" y="7217994"/>
                </a:lnTo>
                <a:lnTo>
                  <a:pt x="3006623" y="7212025"/>
                </a:lnTo>
                <a:lnTo>
                  <a:pt x="3008579" y="7205535"/>
                </a:lnTo>
                <a:lnTo>
                  <a:pt x="3009252" y="7198512"/>
                </a:lnTo>
                <a:close/>
              </a:path>
              <a:path w="3009900" h="9674225">
                <a:moveTo>
                  <a:pt x="3009315" y="1825967"/>
                </a:moveTo>
                <a:lnTo>
                  <a:pt x="3008426" y="1821459"/>
                </a:lnTo>
                <a:lnTo>
                  <a:pt x="3004820" y="1812823"/>
                </a:lnTo>
                <a:lnTo>
                  <a:pt x="3002254" y="1809026"/>
                </a:lnTo>
                <a:lnTo>
                  <a:pt x="2998927" y="1805736"/>
                </a:lnTo>
                <a:lnTo>
                  <a:pt x="1280693" y="85153"/>
                </a:lnTo>
                <a:lnTo>
                  <a:pt x="1206042" y="10414"/>
                </a:lnTo>
                <a:lnTo>
                  <a:pt x="1202753" y="7073"/>
                </a:lnTo>
                <a:lnTo>
                  <a:pt x="1198956" y="4508"/>
                </a:lnTo>
                <a:lnTo>
                  <a:pt x="1190332" y="901"/>
                </a:lnTo>
                <a:lnTo>
                  <a:pt x="1185837" y="0"/>
                </a:lnTo>
                <a:lnTo>
                  <a:pt x="1176489" y="0"/>
                </a:lnTo>
                <a:lnTo>
                  <a:pt x="1171994" y="901"/>
                </a:lnTo>
                <a:lnTo>
                  <a:pt x="1163358" y="4508"/>
                </a:lnTo>
                <a:lnTo>
                  <a:pt x="1159560" y="7073"/>
                </a:lnTo>
                <a:lnTo>
                  <a:pt x="1156271" y="10414"/>
                </a:lnTo>
                <a:lnTo>
                  <a:pt x="0" y="1168107"/>
                </a:lnTo>
                <a:lnTo>
                  <a:pt x="0" y="1267777"/>
                </a:lnTo>
                <a:lnTo>
                  <a:pt x="1181163" y="85153"/>
                </a:lnTo>
                <a:lnTo>
                  <a:pt x="2924276" y="1830641"/>
                </a:lnTo>
                <a:lnTo>
                  <a:pt x="2529865" y="2225535"/>
                </a:lnTo>
                <a:lnTo>
                  <a:pt x="1280693" y="974826"/>
                </a:lnTo>
                <a:lnTo>
                  <a:pt x="1206042" y="900074"/>
                </a:lnTo>
                <a:lnTo>
                  <a:pt x="1200607" y="895604"/>
                </a:lnTo>
                <a:lnTo>
                  <a:pt x="1194650" y="892390"/>
                </a:lnTo>
                <a:lnTo>
                  <a:pt x="1188161" y="890435"/>
                </a:lnTo>
                <a:lnTo>
                  <a:pt x="1181163" y="889736"/>
                </a:lnTo>
                <a:lnTo>
                  <a:pt x="1174127" y="890371"/>
                </a:lnTo>
                <a:lnTo>
                  <a:pt x="1167638" y="892314"/>
                </a:lnTo>
                <a:lnTo>
                  <a:pt x="1161681" y="895540"/>
                </a:lnTo>
                <a:lnTo>
                  <a:pt x="1156271" y="900074"/>
                </a:lnTo>
                <a:lnTo>
                  <a:pt x="0" y="2057781"/>
                </a:lnTo>
                <a:lnTo>
                  <a:pt x="0" y="2157450"/>
                </a:lnTo>
                <a:lnTo>
                  <a:pt x="1181163" y="974826"/>
                </a:lnTo>
                <a:lnTo>
                  <a:pt x="2504986" y="2300274"/>
                </a:lnTo>
                <a:lnTo>
                  <a:pt x="2510371" y="2304872"/>
                </a:lnTo>
                <a:lnTo>
                  <a:pt x="2516314" y="2308136"/>
                </a:lnTo>
                <a:lnTo>
                  <a:pt x="2522817" y="2310053"/>
                </a:lnTo>
                <a:lnTo>
                  <a:pt x="2529865" y="2310625"/>
                </a:lnTo>
                <a:lnTo>
                  <a:pt x="2536901" y="2310003"/>
                </a:lnTo>
                <a:lnTo>
                  <a:pt x="2629408" y="2225535"/>
                </a:lnTo>
                <a:lnTo>
                  <a:pt x="2998927" y="1855558"/>
                </a:lnTo>
                <a:lnTo>
                  <a:pt x="3002254" y="1852269"/>
                </a:lnTo>
                <a:lnTo>
                  <a:pt x="3004820" y="1848472"/>
                </a:lnTo>
                <a:lnTo>
                  <a:pt x="3008426" y="1839823"/>
                </a:lnTo>
                <a:lnTo>
                  <a:pt x="3009315" y="1835327"/>
                </a:lnTo>
                <a:lnTo>
                  <a:pt x="3009315" y="1825967"/>
                </a:lnTo>
                <a:close/>
              </a:path>
              <a:path w="3009900" h="9674225">
                <a:moveTo>
                  <a:pt x="3009328" y="4509782"/>
                </a:moveTo>
                <a:lnTo>
                  <a:pt x="3008426" y="4505287"/>
                </a:lnTo>
                <a:lnTo>
                  <a:pt x="3004820" y="4496638"/>
                </a:lnTo>
                <a:lnTo>
                  <a:pt x="3002254" y="4492841"/>
                </a:lnTo>
                <a:lnTo>
                  <a:pt x="2998927" y="4489551"/>
                </a:lnTo>
                <a:lnTo>
                  <a:pt x="1280922" y="2769209"/>
                </a:lnTo>
                <a:lnTo>
                  <a:pt x="1206042" y="2694228"/>
                </a:lnTo>
                <a:lnTo>
                  <a:pt x="1185811" y="2684005"/>
                </a:lnTo>
                <a:lnTo>
                  <a:pt x="1176502" y="2684005"/>
                </a:lnTo>
                <a:lnTo>
                  <a:pt x="0" y="3851935"/>
                </a:lnTo>
                <a:lnTo>
                  <a:pt x="0" y="3951668"/>
                </a:lnTo>
                <a:lnTo>
                  <a:pt x="1181163" y="2769209"/>
                </a:lnTo>
                <a:lnTo>
                  <a:pt x="2924276" y="4514469"/>
                </a:lnTo>
                <a:lnTo>
                  <a:pt x="2529865" y="4909578"/>
                </a:lnTo>
                <a:lnTo>
                  <a:pt x="1280693" y="3658870"/>
                </a:lnTo>
                <a:lnTo>
                  <a:pt x="1206042" y="3584130"/>
                </a:lnTo>
                <a:lnTo>
                  <a:pt x="1200632" y="3579584"/>
                </a:lnTo>
                <a:lnTo>
                  <a:pt x="1194689" y="3576332"/>
                </a:lnTo>
                <a:lnTo>
                  <a:pt x="1188199" y="3574402"/>
                </a:lnTo>
                <a:lnTo>
                  <a:pt x="1181163" y="3573792"/>
                </a:lnTo>
                <a:lnTo>
                  <a:pt x="1174102" y="3574364"/>
                </a:lnTo>
                <a:lnTo>
                  <a:pt x="1167599" y="3576269"/>
                </a:lnTo>
                <a:lnTo>
                  <a:pt x="1161656" y="3579533"/>
                </a:lnTo>
                <a:lnTo>
                  <a:pt x="1156271" y="3584130"/>
                </a:lnTo>
                <a:lnTo>
                  <a:pt x="0" y="4741837"/>
                </a:lnTo>
                <a:lnTo>
                  <a:pt x="0" y="4841494"/>
                </a:lnTo>
                <a:lnTo>
                  <a:pt x="1181163" y="3658870"/>
                </a:lnTo>
                <a:lnTo>
                  <a:pt x="2504986" y="4984331"/>
                </a:lnTo>
                <a:lnTo>
                  <a:pt x="2510396" y="4988865"/>
                </a:lnTo>
                <a:lnTo>
                  <a:pt x="2516352" y="4992103"/>
                </a:lnTo>
                <a:lnTo>
                  <a:pt x="2522842" y="4994033"/>
                </a:lnTo>
                <a:lnTo>
                  <a:pt x="2529865" y="4994668"/>
                </a:lnTo>
                <a:lnTo>
                  <a:pt x="2536875" y="4993983"/>
                </a:lnTo>
                <a:lnTo>
                  <a:pt x="2543352" y="4992027"/>
                </a:lnTo>
                <a:lnTo>
                  <a:pt x="2549321" y="4988801"/>
                </a:lnTo>
                <a:lnTo>
                  <a:pt x="2554757" y="4984331"/>
                </a:lnTo>
                <a:lnTo>
                  <a:pt x="2629370" y="4909578"/>
                </a:lnTo>
                <a:lnTo>
                  <a:pt x="2998927" y="4539373"/>
                </a:lnTo>
                <a:lnTo>
                  <a:pt x="3002254" y="4536084"/>
                </a:lnTo>
                <a:lnTo>
                  <a:pt x="3004820" y="4532287"/>
                </a:lnTo>
                <a:lnTo>
                  <a:pt x="3008426" y="4523651"/>
                </a:lnTo>
                <a:lnTo>
                  <a:pt x="3009328" y="4519142"/>
                </a:lnTo>
                <a:lnTo>
                  <a:pt x="3009328" y="4509782"/>
                </a:lnTo>
                <a:close/>
              </a:path>
            </a:pathLst>
          </a:custGeom>
          <a:solidFill>
            <a:srgbClr val="FFFFFF">
              <a:alpha val="297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3613" y="1190544"/>
            <a:ext cx="9115424" cy="806767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83586" y="6252379"/>
            <a:ext cx="16078200" cy="180975"/>
          </a:xfrm>
          <a:custGeom>
            <a:avLst/>
            <a:gdLst/>
            <a:ahLst/>
            <a:cxnLst/>
            <a:rect l="l" t="t" r="r" b="b"/>
            <a:pathLst>
              <a:path w="16078200" h="180975">
                <a:moveTo>
                  <a:pt x="16078199" y="180974"/>
                </a:moveTo>
                <a:lnTo>
                  <a:pt x="0" y="180974"/>
                </a:lnTo>
                <a:lnTo>
                  <a:pt x="0" y="0"/>
                </a:lnTo>
                <a:lnTo>
                  <a:pt x="16078199" y="0"/>
                </a:lnTo>
                <a:lnTo>
                  <a:pt x="16078199" y="180974"/>
                </a:lnTo>
                <a:close/>
              </a:path>
            </a:pathLst>
          </a:custGeom>
          <a:solidFill>
            <a:srgbClr val="F7FA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30614" y="939780"/>
            <a:ext cx="14026770" cy="1073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600" b="1" i="0">
                <a:solidFill>
                  <a:srgbClr val="F7FAF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785794"/>
            <a:ext cx="7580630" cy="6703059"/>
          </a:xfrm>
          <a:custGeom>
            <a:avLst/>
            <a:gdLst/>
            <a:ahLst/>
            <a:cxnLst/>
            <a:rect l="l" t="t" r="r" b="b"/>
            <a:pathLst>
              <a:path w="7580630" h="6703059">
                <a:moveTo>
                  <a:pt x="0" y="0"/>
                </a:moveTo>
                <a:lnTo>
                  <a:pt x="7580194" y="0"/>
                </a:lnTo>
                <a:lnTo>
                  <a:pt x="7580194" y="6702623"/>
                </a:lnTo>
                <a:lnTo>
                  <a:pt x="0" y="67026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641299" y="1664016"/>
            <a:ext cx="2540" cy="6658609"/>
          </a:xfrm>
          <a:custGeom>
            <a:avLst/>
            <a:gdLst/>
            <a:ahLst/>
            <a:cxnLst/>
            <a:rect l="l" t="t" r="r" b="b"/>
            <a:pathLst>
              <a:path w="2540" h="6658609">
                <a:moveTo>
                  <a:pt x="0" y="6657990"/>
                </a:moveTo>
                <a:lnTo>
                  <a:pt x="2327" y="0"/>
                </a:lnTo>
              </a:path>
            </a:pathLst>
          </a:custGeom>
          <a:ln w="190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439531" y="1286877"/>
            <a:ext cx="394335" cy="7414895"/>
          </a:xfrm>
          <a:custGeom>
            <a:avLst/>
            <a:gdLst/>
            <a:ahLst/>
            <a:cxnLst/>
            <a:rect l="l" t="t" r="r" b="b"/>
            <a:pathLst>
              <a:path w="394334" h="7414895">
                <a:moveTo>
                  <a:pt x="379691" y="1977186"/>
                </a:moveTo>
                <a:lnTo>
                  <a:pt x="372910" y="1926717"/>
                </a:lnTo>
                <a:lnTo>
                  <a:pt x="353771" y="1881378"/>
                </a:lnTo>
                <a:lnTo>
                  <a:pt x="324091" y="1842947"/>
                </a:lnTo>
                <a:lnTo>
                  <a:pt x="285661" y="1813267"/>
                </a:lnTo>
                <a:lnTo>
                  <a:pt x="240309" y="1794129"/>
                </a:lnTo>
                <a:lnTo>
                  <a:pt x="189852" y="1787347"/>
                </a:lnTo>
                <a:lnTo>
                  <a:pt x="139382" y="1794129"/>
                </a:lnTo>
                <a:lnTo>
                  <a:pt x="94030" y="1813267"/>
                </a:lnTo>
                <a:lnTo>
                  <a:pt x="55613" y="1842947"/>
                </a:lnTo>
                <a:lnTo>
                  <a:pt x="25920" y="1881378"/>
                </a:lnTo>
                <a:lnTo>
                  <a:pt x="6781" y="1926717"/>
                </a:lnTo>
                <a:lnTo>
                  <a:pt x="0" y="1977186"/>
                </a:lnTo>
                <a:lnTo>
                  <a:pt x="6781" y="2027656"/>
                </a:lnTo>
                <a:lnTo>
                  <a:pt x="25920" y="2073008"/>
                </a:lnTo>
                <a:lnTo>
                  <a:pt x="55613" y="2111425"/>
                </a:lnTo>
                <a:lnTo>
                  <a:pt x="94030" y="2141118"/>
                </a:lnTo>
                <a:lnTo>
                  <a:pt x="139382" y="2160257"/>
                </a:lnTo>
                <a:lnTo>
                  <a:pt x="189852" y="2167026"/>
                </a:lnTo>
                <a:lnTo>
                  <a:pt x="240309" y="2160257"/>
                </a:lnTo>
                <a:lnTo>
                  <a:pt x="285661" y="2141118"/>
                </a:lnTo>
                <a:lnTo>
                  <a:pt x="324091" y="2111425"/>
                </a:lnTo>
                <a:lnTo>
                  <a:pt x="353771" y="2073008"/>
                </a:lnTo>
                <a:lnTo>
                  <a:pt x="372910" y="2027656"/>
                </a:lnTo>
                <a:lnTo>
                  <a:pt x="379691" y="1977186"/>
                </a:lnTo>
                <a:close/>
              </a:path>
              <a:path w="394334" h="7414895">
                <a:moveTo>
                  <a:pt x="391541" y="7224992"/>
                </a:moveTo>
                <a:lnTo>
                  <a:pt x="384771" y="7174522"/>
                </a:lnTo>
                <a:lnTo>
                  <a:pt x="365633" y="7129170"/>
                </a:lnTo>
                <a:lnTo>
                  <a:pt x="335940" y="7090753"/>
                </a:lnTo>
                <a:lnTo>
                  <a:pt x="297522" y="7061060"/>
                </a:lnTo>
                <a:lnTo>
                  <a:pt x="252171" y="7041921"/>
                </a:lnTo>
                <a:lnTo>
                  <a:pt x="201701" y="7035139"/>
                </a:lnTo>
                <a:lnTo>
                  <a:pt x="151231" y="7041921"/>
                </a:lnTo>
                <a:lnTo>
                  <a:pt x="105892" y="7061060"/>
                </a:lnTo>
                <a:lnTo>
                  <a:pt x="67462" y="7090753"/>
                </a:lnTo>
                <a:lnTo>
                  <a:pt x="37782" y="7129170"/>
                </a:lnTo>
                <a:lnTo>
                  <a:pt x="18643" y="7174522"/>
                </a:lnTo>
                <a:lnTo>
                  <a:pt x="11861" y="7224979"/>
                </a:lnTo>
                <a:lnTo>
                  <a:pt x="18643" y="7275449"/>
                </a:lnTo>
                <a:lnTo>
                  <a:pt x="37782" y="7320801"/>
                </a:lnTo>
                <a:lnTo>
                  <a:pt x="67462" y="7359231"/>
                </a:lnTo>
                <a:lnTo>
                  <a:pt x="105892" y="7388911"/>
                </a:lnTo>
                <a:lnTo>
                  <a:pt x="151231" y="7408050"/>
                </a:lnTo>
                <a:lnTo>
                  <a:pt x="201701" y="7414831"/>
                </a:lnTo>
                <a:lnTo>
                  <a:pt x="252171" y="7408050"/>
                </a:lnTo>
                <a:lnTo>
                  <a:pt x="297522" y="7388911"/>
                </a:lnTo>
                <a:lnTo>
                  <a:pt x="335940" y="7359231"/>
                </a:lnTo>
                <a:lnTo>
                  <a:pt x="365633" y="7320801"/>
                </a:lnTo>
                <a:lnTo>
                  <a:pt x="384771" y="7275449"/>
                </a:lnTo>
                <a:lnTo>
                  <a:pt x="391541" y="7224992"/>
                </a:lnTo>
                <a:close/>
              </a:path>
              <a:path w="394334" h="7414895">
                <a:moveTo>
                  <a:pt x="394004" y="189839"/>
                </a:moveTo>
                <a:lnTo>
                  <a:pt x="387223" y="139369"/>
                </a:lnTo>
                <a:lnTo>
                  <a:pt x="368084" y="94018"/>
                </a:lnTo>
                <a:lnTo>
                  <a:pt x="338404" y="55600"/>
                </a:lnTo>
                <a:lnTo>
                  <a:pt x="299986" y="25920"/>
                </a:lnTo>
                <a:lnTo>
                  <a:pt x="254635" y="6781"/>
                </a:lnTo>
                <a:lnTo>
                  <a:pt x="204152" y="0"/>
                </a:lnTo>
                <a:lnTo>
                  <a:pt x="153695" y="6781"/>
                </a:lnTo>
                <a:lnTo>
                  <a:pt x="108343" y="25920"/>
                </a:lnTo>
                <a:lnTo>
                  <a:pt x="69926" y="55600"/>
                </a:lnTo>
                <a:lnTo>
                  <a:pt x="40246" y="94018"/>
                </a:lnTo>
                <a:lnTo>
                  <a:pt x="21107" y="139369"/>
                </a:lnTo>
                <a:lnTo>
                  <a:pt x="14325" y="189839"/>
                </a:lnTo>
                <a:lnTo>
                  <a:pt x="21107" y="240309"/>
                </a:lnTo>
                <a:lnTo>
                  <a:pt x="40246" y="285661"/>
                </a:lnTo>
                <a:lnTo>
                  <a:pt x="69926" y="324078"/>
                </a:lnTo>
                <a:lnTo>
                  <a:pt x="108343" y="353758"/>
                </a:lnTo>
                <a:lnTo>
                  <a:pt x="153695" y="372897"/>
                </a:lnTo>
                <a:lnTo>
                  <a:pt x="204165" y="379679"/>
                </a:lnTo>
                <a:lnTo>
                  <a:pt x="254635" y="372897"/>
                </a:lnTo>
                <a:lnTo>
                  <a:pt x="299986" y="353758"/>
                </a:lnTo>
                <a:lnTo>
                  <a:pt x="338404" y="324078"/>
                </a:lnTo>
                <a:lnTo>
                  <a:pt x="368084" y="285661"/>
                </a:lnTo>
                <a:lnTo>
                  <a:pt x="387223" y="240309"/>
                </a:lnTo>
                <a:lnTo>
                  <a:pt x="394004" y="1898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75632" y="2139239"/>
            <a:ext cx="6860540" cy="582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50" b="1" i="0">
                <a:solidFill>
                  <a:srgbClr val="175C7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8313" y="302441"/>
            <a:ext cx="16771372" cy="3016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58011" y="2269020"/>
            <a:ext cx="11971977" cy="2098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600" b="1" i="0">
                <a:solidFill>
                  <a:srgbClr val="F7FAF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41430" y="3519267"/>
            <a:ext cx="14405610" cy="2473325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467359" marR="5080" indent="-455295">
              <a:lnSpc>
                <a:spcPts val="9080"/>
              </a:lnSpc>
              <a:spcBef>
                <a:spcPts val="1310"/>
              </a:spcBef>
            </a:pPr>
            <a:r>
              <a:rPr sz="8500" b="1" spc="-75" dirty="0">
                <a:solidFill>
                  <a:srgbClr val="F7FAFD"/>
                </a:solidFill>
                <a:latin typeface="Verdana"/>
                <a:cs typeface="Verdana"/>
              </a:rPr>
              <a:t>MARITIME</a:t>
            </a:r>
            <a:r>
              <a:rPr sz="8500" b="1" spc="620" dirty="0">
                <a:solidFill>
                  <a:srgbClr val="F7FAFD"/>
                </a:solidFill>
                <a:latin typeface="Verdana"/>
                <a:cs typeface="Verdana"/>
              </a:rPr>
              <a:t> </a:t>
            </a:r>
            <a:r>
              <a:rPr sz="8500" b="1" spc="190" dirty="0">
                <a:solidFill>
                  <a:srgbClr val="F7FAFD"/>
                </a:solidFill>
                <a:latin typeface="Verdana"/>
                <a:cs typeface="Verdana"/>
              </a:rPr>
              <a:t>TRANSPORT </a:t>
            </a:r>
            <a:r>
              <a:rPr sz="8500" b="1" spc="-2890" dirty="0">
                <a:solidFill>
                  <a:srgbClr val="F7FAFD"/>
                </a:solidFill>
                <a:latin typeface="Verdana"/>
                <a:cs typeface="Verdana"/>
              </a:rPr>
              <a:t> </a:t>
            </a:r>
            <a:r>
              <a:rPr sz="8500" b="1" spc="270" dirty="0">
                <a:solidFill>
                  <a:srgbClr val="F7FAFD"/>
                </a:solidFill>
                <a:latin typeface="Verdana"/>
                <a:cs typeface="Verdana"/>
              </a:rPr>
              <a:t>AGENCY</a:t>
            </a:r>
            <a:r>
              <a:rPr sz="8500" b="1" spc="665" dirty="0">
                <a:solidFill>
                  <a:srgbClr val="F7FAFD"/>
                </a:solidFill>
                <a:latin typeface="Verdana"/>
                <a:cs typeface="Verdana"/>
              </a:rPr>
              <a:t> </a:t>
            </a:r>
            <a:r>
              <a:rPr sz="8500" b="1" spc="215" dirty="0">
                <a:solidFill>
                  <a:srgbClr val="F7FAFD"/>
                </a:solidFill>
                <a:latin typeface="Verdana"/>
                <a:cs typeface="Verdana"/>
              </a:rPr>
              <a:t>OF</a:t>
            </a:r>
            <a:r>
              <a:rPr sz="8500" b="1" spc="665" dirty="0">
                <a:solidFill>
                  <a:srgbClr val="F7FAFD"/>
                </a:solidFill>
                <a:latin typeface="Verdana"/>
                <a:cs typeface="Verdana"/>
              </a:rPr>
              <a:t> </a:t>
            </a:r>
            <a:r>
              <a:rPr sz="8500" b="1" spc="50" dirty="0">
                <a:solidFill>
                  <a:srgbClr val="F7FAFD"/>
                </a:solidFill>
                <a:latin typeface="Verdana"/>
                <a:cs typeface="Verdana"/>
              </a:rPr>
              <a:t>GEORGIA</a:t>
            </a:r>
            <a:endParaRPr sz="85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0614" y="939780"/>
            <a:ext cx="13230225" cy="10731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2395220" algn="l"/>
                <a:tab pos="3128645" algn="l"/>
                <a:tab pos="5564505" algn="l"/>
                <a:tab pos="6704965" algn="l"/>
                <a:tab pos="9949815" algn="l"/>
              </a:tabLst>
            </a:pPr>
            <a:r>
              <a:rPr sz="3000" b="1" spc="180" dirty="0">
                <a:solidFill>
                  <a:srgbClr val="FFFFFF"/>
                </a:solidFill>
                <a:latin typeface="Tahoma"/>
                <a:cs typeface="Tahoma"/>
              </a:rPr>
              <a:t>MINISTRY	</a:t>
            </a:r>
            <a:r>
              <a:rPr sz="3000" b="1" spc="135" dirty="0">
                <a:solidFill>
                  <a:srgbClr val="FFFFFF"/>
                </a:solidFill>
                <a:latin typeface="Tahoma"/>
                <a:cs typeface="Tahoma"/>
              </a:rPr>
              <a:t>OF	</a:t>
            </a:r>
            <a:r>
              <a:rPr sz="3000" b="1" spc="320" dirty="0">
                <a:solidFill>
                  <a:srgbClr val="FFFFFF"/>
                </a:solidFill>
                <a:latin typeface="Tahoma"/>
                <a:cs typeface="Tahoma"/>
              </a:rPr>
              <a:t>ECONOMY	</a:t>
            </a:r>
            <a:r>
              <a:rPr sz="3000" b="1" spc="295" dirty="0">
                <a:solidFill>
                  <a:srgbClr val="FFFFFF"/>
                </a:solidFill>
                <a:latin typeface="Tahoma"/>
                <a:cs typeface="Tahoma"/>
              </a:rPr>
              <a:t>AND	</a:t>
            </a:r>
            <a:r>
              <a:rPr sz="3000" b="1" spc="245" dirty="0">
                <a:solidFill>
                  <a:srgbClr val="FFFFFF"/>
                </a:solidFill>
                <a:latin typeface="Tahoma"/>
                <a:cs typeface="Tahoma"/>
              </a:rPr>
              <a:t>SUSTAINABLE	</a:t>
            </a:r>
            <a:r>
              <a:rPr sz="3000" b="1" spc="270" dirty="0">
                <a:solidFill>
                  <a:srgbClr val="FFFFFF"/>
                </a:solidFill>
                <a:latin typeface="Tahoma"/>
                <a:cs typeface="Tahoma"/>
              </a:rPr>
              <a:t>DEVELOPMENT</a:t>
            </a:r>
            <a:endParaRPr sz="3000">
              <a:latin typeface="Tahoma"/>
              <a:cs typeface="Tahoma"/>
            </a:endParaRPr>
          </a:p>
          <a:p>
            <a:pPr marL="6185535">
              <a:lnSpc>
                <a:spcPct val="100000"/>
              </a:lnSpc>
              <a:spcBef>
                <a:spcPts val="525"/>
              </a:spcBef>
              <a:tabLst>
                <a:tab pos="6918959" algn="l"/>
              </a:tabLst>
            </a:pPr>
            <a:r>
              <a:rPr sz="3000" b="1" spc="135" dirty="0">
                <a:solidFill>
                  <a:srgbClr val="FFFFFF"/>
                </a:solidFill>
                <a:latin typeface="Tahoma"/>
                <a:cs typeface="Tahoma"/>
              </a:rPr>
              <a:t>OF	</a:t>
            </a:r>
            <a:r>
              <a:rPr sz="3000" b="1" spc="195" dirty="0">
                <a:solidFill>
                  <a:srgbClr val="FFFFFF"/>
                </a:solidFill>
                <a:latin typeface="Tahoma"/>
                <a:cs typeface="Tahoma"/>
              </a:rPr>
              <a:t>GEORGIA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15" y="1750240"/>
            <a:ext cx="17931765" cy="8533130"/>
            <a:chOff x="-3515" y="1750240"/>
            <a:chExt cx="17931765" cy="8533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515" y="1750240"/>
              <a:ext cx="8321543" cy="84954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122" y="1872570"/>
              <a:ext cx="17564099" cy="841057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050" y="154909"/>
            <a:ext cx="16485869" cy="1530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3040" marR="5080" indent="-5260975">
              <a:lnSpc>
                <a:spcPct val="116199"/>
              </a:lnSpc>
              <a:spcBef>
                <a:spcPts val="95"/>
              </a:spcBef>
            </a:pPr>
            <a:r>
              <a:rPr sz="4250" spc="10" dirty="0">
                <a:solidFill>
                  <a:srgbClr val="578E9C"/>
                </a:solidFill>
              </a:rPr>
              <a:t>STRUCTURE OF TRANSPORT AND </a:t>
            </a:r>
            <a:r>
              <a:rPr sz="4250" spc="5" dirty="0">
                <a:solidFill>
                  <a:srgbClr val="578E9C"/>
                </a:solidFill>
              </a:rPr>
              <a:t>LOGISTICS </a:t>
            </a:r>
            <a:r>
              <a:rPr sz="4250" spc="10" dirty="0">
                <a:solidFill>
                  <a:srgbClr val="578E9C"/>
                </a:solidFill>
              </a:rPr>
              <a:t>DEVELOPMENT </a:t>
            </a:r>
            <a:r>
              <a:rPr sz="4250" spc="-1170" dirty="0">
                <a:solidFill>
                  <a:srgbClr val="578E9C"/>
                </a:solidFill>
              </a:rPr>
              <a:t> </a:t>
            </a:r>
            <a:r>
              <a:rPr sz="4250" spc="10" dirty="0">
                <a:solidFill>
                  <a:srgbClr val="578E9C"/>
                </a:solidFill>
              </a:rPr>
              <a:t>POLICY</a:t>
            </a:r>
            <a:r>
              <a:rPr sz="4250" dirty="0">
                <a:solidFill>
                  <a:srgbClr val="578E9C"/>
                </a:solidFill>
              </a:rPr>
              <a:t> </a:t>
            </a:r>
            <a:r>
              <a:rPr sz="4250" spc="10" dirty="0">
                <a:solidFill>
                  <a:srgbClr val="578E9C"/>
                </a:solidFill>
              </a:rPr>
              <a:t>DEPARTMENT</a:t>
            </a:r>
            <a:endParaRPr sz="42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8288000" cy="10287000"/>
            <a:chOff x="0" y="1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0" y="2866133"/>
              <a:ext cx="8848724" cy="52006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80754" y="4232914"/>
              <a:ext cx="495300" cy="584835"/>
            </a:xfrm>
            <a:custGeom>
              <a:avLst/>
              <a:gdLst/>
              <a:ahLst/>
              <a:cxnLst/>
              <a:rect l="l" t="t" r="r" b="b"/>
              <a:pathLst>
                <a:path w="495300" h="584835">
                  <a:moveTo>
                    <a:pt x="276401" y="407579"/>
                  </a:moveTo>
                  <a:lnTo>
                    <a:pt x="218631" y="407579"/>
                  </a:lnTo>
                  <a:lnTo>
                    <a:pt x="224528" y="188664"/>
                  </a:lnTo>
                  <a:lnTo>
                    <a:pt x="225149" y="179480"/>
                  </a:lnTo>
                  <a:lnTo>
                    <a:pt x="212061" y="178805"/>
                  </a:lnTo>
                  <a:lnTo>
                    <a:pt x="210716" y="178805"/>
                  </a:lnTo>
                  <a:lnTo>
                    <a:pt x="105856" y="171593"/>
                  </a:lnTo>
                  <a:lnTo>
                    <a:pt x="103890" y="171593"/>
                  </a:lnTo>
                  <a:lnTo>
                    <a:pt x="101924" y="169621"/>
                  </a:lnTo>
                  <a:lnTo>
                    <a:pt x="101924" y="153173"/>
                  </a:lnTo>
                  <a:lnTo>
                    <a:pt x="103890" y="151201"/>
                  </a:lnTo>
                  <a:lnTo>
                    <a:pt x="105856" y="151201"/>
                  </a:lnTo>
                  <a:lnTo>
                    <a:pt x="225822" y="143314"/>
                  </a:lnTo>
                  <a:lnTo>
                    <a:pt x="227115" y="95318"/>
                  </a:lnTo>
                  <a:lnTo>
                    <a:pt x="215044" y="87772"/>
                  </a:lnTo>
                  <a:lnTo>
                    <a:pt x="205737" y="77332"/>
                  </a:lnTo>
                  <a:lnTo>
                    <a:pt x="199747" y="64547"/>
                  </a:lnTo>
                  <a:lnTo>
                    <a:pt x="197628" y="49968"/>
                  </a:lnTo>
                  <a:lnTo>
                    <a:pt x="201542" y="30514"/>
                  </a:lnTo>
                  <a:lnTo>
                    <a:pt x="212216" y="14632"/>
                  </a:lnTo>
                  <a:lnTo>
                    <a:pt x="228051" y="3925"/>
                  </a:lnTo>
                  <a:lnTo>
                    <a:pt x="247446" y="0"/>
                  </a:lnTo>
                  <a:lnTo>
                    <a:pt x="266840" y="3925"/>
                  </a:lnTo>
                  <a:lnTo>
                    <a:pt x="282675" y="14632"/>
                  </a:lnTo>
                  <a:lnTo>
                    <a:pt x="289196" y="24335"/>
                  </a:lnTo>
                  <a:lnTo>
                    <a:pt x="248118" y="24335"/>
                  </a:lnTo>
                  <a:lnTo>
                    <a:pt x="238028" y="26399"/>
                  </a:lnTo>
                  <a:lnTo>
                    <a:pt x="229902" y="31975"/>
                  </a:lnTo>
                  <a:lnTo>
                    <a:pt x="224482" y="40140"/>
                  </a:lnTo>
                  <a:lnTo>
                    <a:pt x="222511" y="49968"/>
                  </a:lnTo>
                  <a:lnTo>
                    <a:pt x="224259" y="59613"/>
                  </a:lnTo>
                  <a:lnTo>
                    <a:pt x="229087" y="67473"/>
                  </a:lnTo>
                  <a:lnTo>
                    <a:pt x="236369" y="72989"/>
                  </a:lnTo>
                  <a:lnTo>
                    <a:pt x="245480" y="75600"/>
                  </a:lnTo>
                  <a:lnTo>
                    <a:pt x="289735" y="75600"/>
                  </a:lnTo>
                  <a:lnTo>
                    <a:pt x="288902" y="77332"/>
                  </a:lnTo>
                  <a:lnTo>
                    <a:pt x="279564" y="87772"/>
                  </a:lnTo>
                  <a:lnTo>
                    <a:pt x="267776" y="95318"/>
                  </a:lnTo>
                  <a:lnTo>
                    <a:pt x="269069" y="142639"/>
                  </a:lnTo>
                  <a:lnTo>
                    <a:pt x="389035" y="150578"/>
                  </a:lnTo>
                  <a:lnTo>
                    <a:pt x="391001" y="150578"/>
                  </a:lnTo>
                  <a:lnTo>
                    <a:pt x="392967" y="152498"/>
                  </a:lnTo>
                  <a:lnTo>
                    <a:pt x="392967" y="168946"/>
                  </a:lnTo>
                  <a:lnTo>
                    <a:pt x="391001" y="170918"/>
                  </a:lnTo>
                  <a:lnTo>
                    <a:pt x="389035" y="170918"/>
                  </a:lnTo>
                  <a:lnTo>
                    <a:pt x="284175" y="178182"/>
                  </a:lnTo>
                  <a:lnTo>
                    <a:pt x="282830" y="178182"/>
                  </a:lnTo>
                  <a:lnTo>
                    <a:pt x="269742" y="178805"/>
                  </a:lnTo>
                  <a:lnTo>
                    <a:pt x="270363" y="188041"/>
                  </a:lnTo>
                  <a:lnTo>
                    <a:pt x="276260" y="406956"/>
                  </a:lnTo>
                  <a:lnTo>
                    <a:pt x="276401" y="407579"/>
                  </a:lnTo>
                  <a:close/>
                </a:path>
                <a:path w="495300" h="584835">
                  <a:moveTo>
                    <a:pt x="289735" y="75600"/>
                  </a:moveTo>
                  <a:lnTo>
                    <a:pt x="250084" y="75600"/>
                  </a:lnTo>
                  <a:lnTo>
                    <a:pt x="259291" y="72894"/>
                  </a:lnTo>
                  <a:lnTo>
                    <a:pt x="266787" y="67220"/>
                  </a:lnTo>
                  <a:lnTo>
                    <a:pt x="271828" y="59328"/>
                  </a:lnTo>
                  <a:lnTo>
                    <a:pt x="273673" y="49968"/>
                  </a:lnTo>
                  <a:lnTo>
                    <a:pt x="271616" y="39855"/>
                  </a:lnTo>
                  <a:lnTo>
                    <a:pt x="266056" y="31722"/>
                  </a:lnTo>
                  <a:lnTo>
                    <a:pt x="257916" y="26304"/>
                  </a:lnTo>
                  <a:lnTo>
                    <a:pt x="248118" y="24335"/>
                  </a:lnTo>
                  <a:lnTo>
                    <a:pt x="289196" y="24335"/>
                  </a:lnTo>
                  <a:lnTo>
                    <a:pt x="293349" y="30514"/>
                  </a:lnTo>
                  <a:lnTo>
                    <a:pt x="297263" y="49968"/>
                  </a:lnTo>
                  <a:lnTo>
                    <a:pt x="295049" y="64547"/>
                  </a:lnTo>
                  <a:lnTo>
                    <a:pt x="289735" y="75600"/>
                  </a:lnTo>
                  <a:close/>
                </a:path>
                <a:path w="495300" h="584835">
                  <a:moveTo>
                    <a:pt x="433473" y="455381"/>
                  </a:moveTo>
                  <a:lnTo>
                    <a:pt x="310022" y="455381"/>
                  </a:lnTo>
                  <a:lnTo>
                    <a:pt x="356910" y="451009"/>
                  </a:lnTo>
                  <a:lnTo>
                    <a:pt x="381178" y="440871"/>
                  </a:lnTo>
                  <a:lnTo>
                    <a:pt x="405014" y="428081"/>
                  </a:lnTo>
                  <a:lnTo>
                    <a:pt x="427250" y="412460"/>
                  </a:lnTo>
                  <a:lnTo>
                    <a:pt x="446716" y="393828"/>
                  </a:lnTo>
                  <a:lnTo>
                    <a:pt x="447337" y="393154"/>
                  </a:lnTo>
                  <a:lnTo>
                    <a:pt x="447337" y="392479"/>
                  </a:lnTo>
                  <a:lnTo>
                    <a:pt x="446716" y="392479"/>
                  </a:lnTo>
                  <a:lnTo>
                    <a:pt x="444837" y="390882"/>
                  </a:lnTo>
                  <a:lnTo>
                    <a:pt x="440489" y="388536"/>
                  </a:lnTo>
                  <a:lnTo>
                    <a:pt x="432698" y="386190"/>
                  </a:lnTo>
                  <a:lnTo>
                    <a:pt x="420488" y="384592"/>
                  </a:lnTo>
                  <a:lnTo>
                    <a:pt x="419867" y="384592"/>
                  </a:lnTo>
                  <a:lnTo>
                    <a:pt x="419143" y="383970"/>
                  </a:lnTo>
                  <a:lnTo>
                    <a:pt x="419867" y="383295"/>
                  </a:lnTo>
                  <a:lnTo>
                    <a:pt x="428339" y="377537"/>
                  </a:lnTo>
                  <a:lnTo>
                    <a:pt x="439997" y="368825"/>
                  </a:lnTo>
                  <a:lnTo>
                    <a:pt x="456321" y="355181"/>
                  </a:lnTo>
                  <a:lnTo>
                    <a:pt x="478790" y="334624"/>
                  </a:lnTo>
                  <a:lnTo>
                    <a:pt x="479514" y="334002"/>
                  </a:lnTo>
                  <a:lnTo>
                    <a:pt x="480135" y="334002"/>
                  </a:lnTo>
                  <a:lnTo>
                    <a:pt x="480135" y="334624"/>
                  </a:lnTo>
                  <a:lnTo>
                    <a:pt x="485013" y="344206"/>
                  </a:lnTo>
                  <a:lnTo>
                    <a:pt x="491535" y="362903"/>
                  </a:lnTo>
                  <a:lnTo>
                    <a:pt x="494822" y="389191"/>
                  </a:lnTo>
                  <a:lnTo>
                    <a:pt x="494742" y="392479"/>
                  </a:lnTo>
                  <a:lnTo>
                    <a:pt x="493321" y="404310"/>
                  </a:lnTo>
                  <a:lnTo>
                    <a:pt x="468340" y="404310"/>
                  </a:lnTo>
                  <a:lnTo>
                    <a:pt x="468340" y="404984"/>
                  </a:lnTo>
                  <a:lnTo>
                    <a:pt x="464633" y="414342"/>
                  </a:lnTo>
                  <a:lnTo>
                    <a:pt x="453428" y="432446"/>
                  </a:lnTo>
                  <a:lnTo>
                    <a:pt x="433473" y="455381"/>
                  </a:lnTo>
                  <a:close/>
                </a:path>
                <a:path w="495300" h="584835">
                  <a:moveTo>
                    <a:pt x="5600" y="427971"/>
                  </a:moveTo>
                  <a:lnTo>
                    <a:pt x="4255" y="427971"/>
                  </a:lnTo>
                  <a:lnTo>
                    <a:pt x="4174" y="426674"/>
                  </a:lnTo>
                  <a:lnTo>
                    <a:pt x="76" y="392479"/>
                  </a:lnTo>
                  <a:lnTo>
                    <a:pt x="9900" y="344858"/>
                  </a:lnTo>
                  <a:lnTo>
                    <a:pt x="15429" y="334624"/>
                  </a:lnTo>
                  <a:lnTo>
                    <a:pt x="16050" y="335299"/>
                  </a:lnTo>
                  <a:lnTo>
                    <a:pt x="38556" y="355950"/>
                  </a:lnTo>
                  <a:lnTo>
                    <a:pt x="54913" y="369753"/>
                  </a:lnTo>
                  <a:lnTo>
                    <a:pt x="66595" y="378496"/>
                  </a:lnTo>
                  <a:lnTo>
                    <a:pt x="75075" y="383970"/>
                  </a:lnTo>
                  <a:lnTo>
                    <a:pt x="75696" y="384592"/>
                  </a:lnTo>
                  <a:lnTo>
                    <a:pt x="75075" y="385267"/>
                  </a:lnTo>
                  <a:lnTo>
                    <a:pt x="74403" y="385267"/>
                  </a:lnTo>
                  <a:lnTo>
                    <a:pt x="62288" y="386857"/>
                  </a:lnTo>
                  <a:lnTo>
                    <a:pt x="54654" y="389191"/>
                  </a:lnTo>
                  <a:lnTo>
                    <a:pt x="50338" y="391535"/>
                  </a:lnTo>
                  <a:lnTo>
                    <a:pt x="48175" y="393154"/>
                  </a:lnTo>
                  <a:lnTo>
                    <a:pt x="48175" y="394451"/>
                  </a:lnTo>
                  <a:lnTo>
                    <a:pt x="59070" y="404984"/>
                  </a:lnTo>
                  <a:lnTo>
                    <a:pt x="25258" y="404984"/>
                  </a:lnTo>
                  <a:lnTo>
                    <a:pt x="20528" y="408756"/>
                  </a:lnTo>
                  <a:lnTo>
                    <a:pt x="15429" y="413948"/>
                  </a:lnTo>
                  <a:lnTo>
                    <a:pt x="10330" y="420249"/>
                  </a:lnTo>
                  <a:lnTo>
                    <a:pt x="5600" y="427348"/>
                  </a:lnTo>
                  <a:lnTo>
                    <a:pt x="5600" y="427971"/>
                  </a:lnTo>
                  <a:close/>
                </a:path>
                <a:path w="495300" h="584835">
                  <a:moveTo>
                    <a:pt x="490636" y="427348"/>
                  </a:moveTo>
                  <a:lnTo>
                    <a:pt x="489964" y="427348"/>
                  </a:lnTo>
                  <a:lnTo>
                    <a:pt x="489343" y="426674"/>
                  </a:lnTo>
                  <a:lnTo>
                    <a:pt x="484605" y="419575"/>
                  </a:lnTo>
                  <a:lnTo>
                    <a:pt x="479488" y="413273"/>
                  </a:lnTo>
                  <a:lnTo>
                    <a:pt x="474371" y="408081"/>
                  </a:lnTo>
                  <a:lnTo>
                    <a:pt x="469633" y="404310"/>
                  </a:lnTo>
                  <a:lnTo>
                    <a:pt x="493321" y="404310"/>
                  </a:lnTo>
                  <a:lnTo>
                    <a:pt x="490636" y="426674"/>
                  </a:lnTo>
                  <a:lnTo>
                    <a:pt x="490636" y="427348"/>
                  </a:lnTo>
                  <a:close/>
                </a:path>
                <a:path w="495300" h="584835">
                  <a:moveTo>
                    <a:pt x="248739" y="584465"/>
                  </a:moveTo>
                  <a:lnTo>
                    <a:pt x="245480" y="584465"/>
                  </a:lnTo>
                  <a:lnTo>
                    <a:pt x="218027" y="560776"/>
                  </a:lnTo>
                  <a:lnTo>
                    <a:pt x="187068" y="544433"/>
                  </a:lnTo>
                  <a:lnTo>
                    <a:pt x="150086" y="525755"/>
                  </a:lnTo>
                  <a:lnTo>
                    <a:pt x="104563" y="495062"/>
                  </a:lnTo>
                  <a:lnTo>
                    <a:pt x="64715" y="459814"/>
                  </a:lnTo>
                  <a:lnTo>
                    <a:pt x="30258" y="414965"/>
                  </a:lnTo>
                  <a:lnTo>
                    <a:pt x="26551" y="405607"/>
                  </a:lnTo>
                  <a:lnTo>
                    <a:pt x="25879" y="404984"/>
                  </a:lnTo>
                  <a:lnTo>
                    <a:pt x="59070" y="404984"/>
                  </a:lnTo>
                  <a:lnTo>
                    <a:pt x="67380" y="413017"/>
                  </a:lnTo>
                  <a:lnTo>
                    <a:pt x="89644" y="428490"/>
                  </a:lnTo>
                  <a:lnTo>
                    <a:pt x="113626" y="441238"/>
                  </a:lnTo>
                  <a:lnTo>
                    <a:pt x="137981" y="451632"/>
                  </a:lnTo>
                  <a:lnTo>
                    <a:pt x="184869" y="455644"/>
                  </a:lnTo>
                  <a:lnTo>
                    <a:pt x="433244" y="455644"/>
                  </a:lnTo>
                  <a:lnTo>
                    <a:pt x="430176" y="459170"/>
                  </a:lnTo>
                  <a:lnTo>
                    <a:pt x="390328" y="494387"/>
                  </a:lnTo>
                  <a:lnTo>
                    <a:pt x="345089" y="525110"/>
                  </a:lnTo>
                  <a:lnTo>
                    <a:pt x="308075" y="543804"/>
                  </a:lnTo>
                  <a:lnTo>
                    <a:pt x="276958" y="560153"/>
                  </a:lnTo>
                  <a:lnTo>
                    <a:pt x="249411" y="583842"/>
                  </a:lnTo>
                  <a:lnTo>
                    <a:pt x="248739" y="583842"/>
                  </a:lnTo>
                  <a:lnTo>
                    <a:pt x="248739" y="584465"/>
                  </a:lnTo>
                  <a:close/>
                </a:path>
                <a:path w="495300" h="584835">
                  <a:moveTo>
                    <a:pt x="433244" y="455644"/>
                  </a:moveTo>
                  <a:lnTo>
                    <a:pt x="184869" y="455644"/>
                  </a:lnTo>
                  <a:lnTo>
                    <a:pt x="208783" y="438822"/>
                  </a:lnTo>
                  <a:lnTo>
                    <a:pt x="217459" y="417057"/>
                  </a:lnTo>
                  <a:lnTo>
                    <a:pt x="218631" y="406282"/>
                  </a:lnTo>
                  <a:lnTo>
                    <a:pt x="218631" y="407579"/>
                  </a:lnTo>
                  <a:lnTo>
                    <a:pt x="276401" y="407579"/>
                  </a:lnTo>
                  <a:lnTo>
                    <a:pt x="277437" y="417067"/>
                  </a:lnTo>
                  <a:lnTo>
                    <a:pt x="286108" y="438744"/>
                  </a:lnTo>
                  <a:lnTo>
                    <a:pt x="310022" y="455381"/>
                  </a:lnTo>
                  <a:lnTo>
                    <a:pt x="433473" y="455381"/>
                  </a:lnTo>
                  <a:lnTo>
                    <a:pt x="433244" y="455644"/>
                  </a:lnTo>
                  <a:close/>
                </a:path>
                <a:path w="495300" h="584835">
                  <a:moveTo>
                    <a:pt x="276333" y="406956"/>
                  </a:moveTo>
                  <a:lnTo>
                    <a:pt x="276260" y="406282"/>
                  </a:lnTo>
                  <a:lnTo>
                    <a:pt x="276333" y="4069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8450" b="0" spc="-5" dirty="0">
                <a:solidFill>
                  <a:srgbClr val="F1F1F1"/>
                </a:solidFill>
                <a:latin typeface="Arial MT"/>
                <a:cs typeface="Arial MT"/>
              </a:rPr>
              <a:t>SEA PORTS OPERATING IN </a:t>
            </a:r>
            <a:r>
              <a:rPr sz="8450" b="0" spc="-233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8450" b="0" spc="-5" dirty="0">
                <a:solidFill>
                  <a:srgbClr val="F1F1F1"/>
                </a:solidFill>
                <a:latin typeface="Arial MT"/>
                <a:cs typeface="Arial MT"/>
              </a:rPr>
              <a:t>GEORGIA</a:t>
            </a:r>
            <a:endParaRPr sz="84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673" y="4179639"/>
            <a:ext cx="7238365" cy="50596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50" spc="-5" dirty="0">
                <a:solidFill>
                  <a:srgbClr val="FFFFFF"/>
                </a:solidFill>
                <a:latin typeface="Arial MT"/>
                <a:cs typeface="Arial MT"/>
              </a:rPr>
              <a:t>Poti Sea Port</a:t>
            </a:r>
            <a:r>
              <a:rPr sz="41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150" spc="-5" dirty="0">
                <a:solidFill>
                  <a:srgbClr val="FFFFFF"/>
                </a:solidFill>
                <a:latin typeface="Arial MT"/>
                <a:cs typeface="Arial MT"/>
              </a:rPr>
              <a:t>(APM Terminals)</a:t>
            </a:r>
            <a:endParaRPr sz="4150">
              <a:latin typeface="Arial MT"/>
              <a:cs typeface="Arial MT"/>
            </a:endParaRPr>
          </a:p>
          <a:p>
            <a:pPr marL="12700" marR="1207135">
              <a:lnSpc>
                <a:spcPct val="231900"/>
              </a:lnSpc>
              <a:tabLst>
                <a:tab pos="3999865" algn="l"/>
              </a:tabLst>
            </a:pPr>
            <a:r>
              <a:rPr sz="4150" spc="-5" dirty="0">
                <a:solidFill>
                  <a:srgbClr val="FFFFFF"/>
                </a:solidFill>
                <a:latin typeface="Arial MT"/>
                <a:cs typeface="Arial MT"/>
              </a:rPr>
              <a:t>Batumi Sea Port (BIH) </a:t>
            </a:r>
            <a:r>
              <a:rPr sz="41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150" spc="-5" dirty="0">
                <a:solidFill>
                  <a:srgbClr val="FFFFFF"/>
                </a:solidFill>
                <a:latin typeface="Arial MT"/>
                <a:cs typeface="Arial MT"/>
              </a:rPr>
              <a:t>Kulevi Terminal (SOCAR) </a:t>
            </a:r>
            <a:r>
              <a:rPr sz="4150" spc="-11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150" spc="-5" dirty="0">
                <a:solidFill>
                  <a:srgbClr val="FFFFFF"/>
                </a:solidFill>
                <a:latin typeface="Arial MT"/>
                <a:cs typeface="Arial MT"/>
              </a:rPr>
              <a:t>Supsa</a:t>
            </a:r>
            <a:r>
              <a:rPr sz="415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150" spc="-5" dirty="0">
                <a:solidFill>
                  <a:srgbClr val="FFFFFF"/>
                </a:solidFill>
                <a:latin typeface="Arial MT"/>
                <a:cs typeface="Arial MT"/>
              </a:rPr>
              <a:t>Terminal	(BP)</a:t>
            </a:r>
            <a:endParaRPr sz="415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1441" y="5749035"/>
            <a:ext cx="514350" cy="3507104"/>
          </a:xfrm>
          <a:custGeom>
            <a:avLst/>
            <a:gdLst/>
            <a:ahLst/>
            <a:cxnLst/>
            <a:rect l="l" t="t" r="r" b="b"/>
            <a:pathLst>
              <a:path w="514350" h="3507104">
                <a:moveTo>
                  <a:pt x="494830" y="1905292"/>
                </a:moveTo>
                <a:lnTo>
                  <a:pt x="491540" y="1879015"/>
                </a:lnTo>
                <a:lnTo>
                  <a:pt x="485013" y="1860308"/>
                </a:lnTo>
                <a:lnTo>
                  <a:pt x="480136" y="1850732"/>
                </a:lnTo>
                <a:lnTo>
                  <a:pt x="480136" y="1850110"/>
                </a:lnTo>
                <a:lnTo>
                  <a:pt x="479513" y="1850110"/>
                </a:lnTo>
                <a:lnTo>
                  <a:pt x="478790" y="1850732"/>
                </a:lnTo>
                <a:lnTo>
                  <a:pt x="456323" y="1871294"/>
                </a:lnTo>
                <a:lnTo>
                  <a:pt x="440004" y="1884934"/>
                </a:lnTo>
                <a:lnTo>
                  <a:pt x="428345" y="1893646"/>
                </a:lnTo>
                <a:lnTo>
                  <a:pt x="419874" y="1899399"/>
                </a:lnTo>
                <a:lnTo>
                  <a:pt x="419150" y="1900072"/>
                </a:lnTo>
                <a:lnTo>
                  <a:pt x="419874" y="1900694"/>
                </a:lnTo>
                <a:lnTo>
                  <a:pt x="420497" y="1900694"/>
                </a:lnTo>
                <a:lnTo>
                  <a:pt x="432701" y="1902294"/>
                </a:lnTo>
                <a:lnTo>
                  <a:pt x="440499" y="1904644"/>
                </a:lnTo>
                <a:lnTo>
                  <a:pt x="444842" y="1906993"/>
                </a:lnTo>
                <a:lnTo>
                  <a:pt x="446722" y="1908581"/>
                </a:lnTo>
                <a:lnTo>
                  <a:pt x="447344" y="1908581"/>
                </a:lnTo>
                <a:lnTo>
                  <a:pt x="447344" y="1909267"/>
                </a:lnTo>
                <a:lnTo>
                  <a:pt x="446722" y="1909940"/>
                </a:lnTo>
                <a:lnTo>
                  <a:pt x="405015" y="1944192"/>
                </a:lnTo>
                <a:lnTo>
                  <a:pt x="356920" y="1967115"/>
                </a:lnTo>
                <a:lnTo>
                  <a:pt x="310032" y="1971484"/>
                </a:lnTo>
                <a:lnTo>
                  <a:pt x="286118" y="1954847"/>
                </a:lnTo>
                <a:lnTo>
                  <a:pt x="277444" y="1933168"/>
                </a:lnTo>
                <a:lnTo>
                  <a:pt x="276402" y="1923681"/>
                </a:lnTo>
                <a:lnTo>
                  <a:pt x="276339" y="1923059"/>
                </a:lnTo>
                <a:lnTo>
                  <a:pt x="276263" y="1922386"/>
                </a:lnTo>
                <a:lnTo>
                  <a:pt x="276263" y="1923059"/>
                </a:lnTo>
                <a:lnTo>
                  <a:pt x="270370" y="1704149"/>
                </a:lnTo>
                <a:lnTo>
                  <a:pt x="269748" y="1694916"/>
                </a:lnTo>
                <a:lnTo>
                  <a:pt x="282841" y="1694294"/>
                </a:lnTo>
                <a:lnTo>
                  <a:pt x="284175" y="1694294"/>
                </a:lnTo>
                <a:lnTo>
                  <a:pt x="389039" y="1687029"/>
                </a:lnTo>
                <a:lnTo>
                  <a:pt x="391007" y="1687029"/>
                </a:lnTo>
                <a:lnTo>
                  <a:pt x="392976" y="1685048"/>
                </a:lnTo>
                <a:lnTo>
                  <a:pt x="392976" y="1668602"/>
                </a:lnTo>
                <a:lnTo>
                  <a:pt x="391007" y="1666684"/>
                </a:lnTo>
                <a:lnTo>
                  <a:pt x="389039" y="1666684"/>
                </a:lnTo>
                <a:lnTo>
                  <a:pt x="269074" y="1658747"/>
                </a:lnTo>
                <a:lnTo>
                  <a:pt x="267779" y="1611426"/>
                </a:lnTo>
                <a:lnTo>
                  <a:pt x="279565" y="1603883"/>
                </a:lnTo>
                <a:lnTo>
                  <a:pt x="288912" y="1593443"/>
                </a:lnTo>
                <a:lnTo>
                  <a:pt x="289737" y="1591703"/>
                </a:lnTo>
                <a:lnTo>
                  <a:pt x="295059" y="1580654"/>
                </a:lnTo>
                <a:lnTo>
                  <a:pt x="297268" y="1566075"/>
                </a:lnTo>
                <a:lnTo>
                  <a:pt x="293357" y="1546618"/>
                </a:lnTo>
                <a:lnTo>
                  <a:pt x="289204" y="1540446"/>
                </a:lnTo>
                <a:lnTo>
                  <a:pt x="282676" y="1530743"/>
                </a:lnTo>
                <a:lnTo>
                  <a:pt x="273685" y="1524660"/>
                </a:lnTo>
                <a:lnTo>
                  <a:pt x="273685" y="1566075"/>
                </a:lnTo>
                <a:lnTo>
                  <a:pt x="271830" y="1575435"/>
                </a:lnTo>
                <a:lnTo>
                  <a:pt x="266788" y="1583321"/>
                </a:lnTo>
                <a:lnTo>
                  <a:pt x="259295" y="1588998"/>
                </a:lnTo>
                <a:lnTo>
                  <a:pt x="250088" y="1591703"/>
                </a:lnTo>
                <a:lnTo>
                  <a:pt x="245491" y="1591703"/>
                </a:lnTo>
                <a:lnTo>
                  <a:pt x="236372" y="1589100"/>
                </a:lnTo>
                <a:lnTo>
                  <a:pt x="229095" y="1583575"/>
                </a:lnTo>
                <a:lnTo>
                  <a:pt x="224269" y="1575714"/>
                </a:lnTo>
                <a:lnTo>
                  <a:pt x="222516" y="1566075"/>
                </a:lnTo>
                <a:lnTo>
                  <a:pt x="224485" y="1556245"/>
                </a:lnTo>
                <a:lnTo>
                  <a:pt x="229908" y="1548079"/>
                </a:lnTo>
                <a:lnTo>
                  <a:pt x="238036" y="1542503"/>
                </a:lnTo>
                <a:lnTo>
                  <a:pt x="248119" y="1540446"/>
                </a:lnTo>
                <a:lnTo>
                  <a:pt x="257924" y="1542415"/>
                </a:lnTo>
                <a:lnTo>
                  <a:pt x="266065" y="1547825"/>
                </a:lnTo>
                <a:lnTo>
                  <a:pt x="271627" y="1555965"/>
                </a:lnTo>
                <a:lnTo>
                  <a:pt x="273685" y="1566075"/>
                </a:lnTo>
                <a:lnTo>
                  <a:pt x="273685" y="1524660"/>
                </a:lnTo>
                <a:lnTo>
                  <a:pt x="266852" y="1520037"/>
                </a:lnTo>
                <a:lnTo>
                  <a:pt x="247446" y="1516100"/>
                </a:lnTo>
                <a:lnTo>
                  <a:pt x="228053" y="1520037"/>
                </a:lnTo>
                <a:lnTo>
                  <a:pt x="212217" y="1530743"/>
                </a:lnTo>
                <a:lnTo>
                  <a:pt x="201549" y="1546618"/>
                </a:lnTo>
                <a:lnTo>
                  <a:pt x="197637" y="1566075"/>
                </a:lnTo>
                <a:lnTo>
                  <a:pt x="199758" y="1580654"/>
                </a:lnTo>
                <a:lnTo>
                  <a:pt x="205740" y="1593443"/>
                </a:lnTo>
                <a:lnTo>
                  <a:pt x="215049" y="1603883"/>
                </a:lnTo>
                <a:lnTo>
                  <a:pt x="227126" y="1611426"/>
                </a:lnTo>
                <a:lnTo>
                  <a:pt x="225831" y="1659420"/>
                </a:lnTo>
                <a:lnTo>
                  <a:pt x="105867" y="1667306"/>
                </a:lnTo>
                <a:lnTo>
                  <a:pt x="103898" y="1667306"/>
                </a:lnTo>
                <a:lnTo>
                  <a:pt x="101930" y="1669275"/>
                </a:lnTo>
                <a:lnTo>
                  <a:pt x="101930" y="1685734"/>
                </a:lnTo>
                <a:lnTo>
                  <a:pt x="103898" y="1687703"/>
                </a:lnTo>
                <a:lnTo>
                  <a:pt x="105867" y="1687703"/>
                </a:lnTo>
                <a:lnTo>
                  <a:pt x="210718" y="1694916"/>
                </a:lnTo>
                <a:lnTo>
                  <a:pt x="212064" y="1694916"/>
                </a:lnTo>
                <a:lnTo>
                  <a:pt x="225158" y="1695589"/>
                </a:lnTo>
                <a:lnTo>
                  <a:pt x="224536" y="1704771"/>
                </a:lnTo>
                <a:lnTo>
                  <a:pt x="218643" y="1923681"/>
                </a:lnTo>
                <a:lnTo>
                  <a:pt x="218643" y="1922386"/>
                </a:lnTo>
                <a:lnTo>
                  <a:pt x="217462" y="1933168"/>
                </a:lnTo>
                <a:lnTo>
                  <a:pt x="208788" y="1954923"/>
                </a:lnTo>
                <a:lnTo>
                  <a:pt x="184873" y="1971751"/>
                </a:lnTo>
                <a:lnTo>
                  <a:pt x="137985" y="1967738"/>
                </a:lnTo>
                <a:lnTo>
                  <a:pt x="113626" y="1957349"/>
                </a:lnTo>
                <a:lnTo>
                  <a:pt x="89649" y="1944598"/>
                </a:lnTo>
                <a:lnTo>
                  <a:pt x="67386" y="1929130"/>
                </a:lnTo>
                <a:lnTo>
                  <a:pt x="59080" y="1921090"/>
                </a:lnTo>
                <a:lnTo>
                  <a:pt x="48183" y="1910562"/>
                </a:lnTo>
                <a:lnTo>
                  <a:pt x="48183" y="1909267"/>
                </a:lnTo>
                <a:lnTo>
                  <a:pt x="50342" y="1907641"/>
                </a:lnTo>
                <a:lnTo>
                  <a:pt x="54660" y="1905292"/>
                </a:lnTo>
                <a:lnTo>
                  <a:pt x="62293" y="1902968"/>
                </a:lnTo>
                <a:lnTo>
                  <a:pt x="74409" y="1901380"/>
                </a:lnTo>
                <a:lnTo>
                  <a:pt x="75082" y="1901380"/>
                </a:lnTo>
                <a:lnTo>
                  <a:pt x="75704" y="1900694"/>
                </a:lnTo>
                <a:lnTo>
                  <a:pt x="75082" y="1900072"/>
                </a:lnTo>
                <a:lnTo>
                  <a:pt x="66598" y="1894598"/>
                </a:lnTo>
                <a:lnTo>
                  <a:pt x="54914" y="1885861"/>
                </a:lnTo>
                <a:lnTo>
                  <a:pt x="38557" y="1872056"/>
                </a:lnTo>
                <a:lnTo>
                  <a:pt x="16052" y="1851406"/>
                </a:lnTo>
                <a:lnTo>
                  <a:pt x="15430" y="1850732"/>
                </a:lnTo>
                <a:lnTo>
                  <a:pt x="14757" y="1851406"/>
                </a:lnTo>
                <a:lnTo>
                  <a:pt x="9906" y="1860969"/>
                </a:lnTo>
                <a:lnTo>
                  <a:pt x="3378" y="1879663"/>
                </a:lnTo>
                <a:lnTo>
                  <a:pt x="0" y="1906574"/>
                </a:lnTo>
                <a:lnTo>
                  <a:pt x="76" y="1908581"/>
                </a:lnTo>
                <a:lnTo>
                  <a:pt x="4178" y="1942782"/>
                </a:lnTo>
                <a:lnTo>
                  <a:pt x="4267" y="1944077"/>
                </a:lnTo>
                <a:lnTo>
                  <a:pt x="5600" y="1944077"/>
                </a:lnTo>
                <a:lnTo>
                  <a:pt x="5600" y="1943455"/>
                </a:lnTo>
                <a:lnTo>
                  <a:pt x="10337" y="1936356"/>
                </a:lnTo>
                <a:lnTo>
                  <a:pt x="15430" y="1930057"/>
                </a:lnTo>
                <a:lnTo>
                  <a:pt x="20535" y="1924862"/>
                </a:lnTo>
                <a:lnTo>
                  <a:pt x="25260" y="1921090"/>
                </a:lnTo>
                <a:lnTo>
                  <a:pt x="25882" y="1921090"/>
                </a:lnTo>
                <a:lnTo>
                  <a:pt x="26555" y="1921713"/>
                </a:lnTo>
                <a:lnTo>
                  <a:pt x="30264" y="1931073"/>
                </a:lnTo>
                <a:lnTo>
                  <a:pt x="41465" y="1949183"/>
                </a:lnTo>
                <a:lnTo>
                  <a:pt x="64719" y="1975916"/>
                </a:lnTo>
                <a:lnTo>
                  <a:pt x="104571" y="2011172"/>
                </a:lnTo>
                <a:lnTo>
                  <a:pt x="150088" y="2041867"/>
                </a:lnTo>
                <a:lnTo>
                  <a:pt x="187071" y="2060536"/>
                </a:lnTo>
                <a:lnTo>
                  <a:pt x="218033" y="2076881"/>
                </a:lnTo>
                <a:lnTo>
                  <a:pt x="245491" y="2100567"/>
                </a:lnTo>
                <a:lnTo>
                  <a:pt x="248742" y="2100567"/>
                </a:lnTo>
                <a:lnTo>
                  <a:pt x="248742" y="2099945"/>
                </a:lnTo>
                <a:lnTo>
                  <a:pt x="249415" y="2099945"/>
                </a:lnTo>
                <a:lnTo>
                  <a:pt x="276961" y="2076259"/>
                </a:lnTo>
                <a:lnTo>
                  <a:pt x="308076" y="2059914"/>
                </a:lnTo>
                <a:lnTo>
                  <a:pt x="345097" y="2041220"/>
                </a:lnTo>
                <a:lnTo>
                  <a:pt x="390334" y="2010498"/>
                </a:lnTo>
                <a:lnTo>
                  <a:pt x="430187" y="1975281"/>
                </a:lnTo>
                <a:lnTo>
                  <a:pt x="433247" y="1971751"/>
                </a:lnTo>
                <a:lnTo>
                  <a:pt x="433476" y="1971484"/>
                </a:lnTo>
                <a:lnTo>
                  <a:pt x="453440" y="1948548"/>
                </a:lnTo>
                <a:lnTo>
                  <a:pt x="464642" y="1930450"/>
                </a:lnTo>
                <a:lnTo>
                  <a:pt x="468350" y="1921090"/>
                </a:lnTo>
                <a:lnTo>
                  <a:pt x="468350" y="1920417"/>
                </a:lnTo>
                <a:lnTo>
                  <a:pt x="469633" y="1920417"/>
                </a:lnTo>
                <a:lnTo>
                  <a:pt x="474383" y="1924189"/>
                </a:lnTo>
                <a:lnTo>
                  <a:pt x="479488" y="1929384"/>
                </a:lnTo>
                <a:lnTo>
                  <a:pt x="484606" y="1935683"/>
                </a:lnTo>
                <a:lnTo>
                  <a:pt x="489343" y="1942782"/>
                </a:lnTo>
                <a:lnTo>
                  <a:pt x="489966" y="1943455"/>
                </a:lnTo>
                <a:lnTo>
                  <a:pt x="490639" y="1943455"/>
                </a:lnTo>
                <a:lnTo>
                  <a:pt x="490639" y="1942782"/>
                </a:lnTo>
                <a:lnTo>
                  <a:pt x="493331" y="1920417"/>
                </a:lnTo>
                <a:lnTo>
                  <a:pt x="494753" y="1908581"/>
                </a:lnTo>
                <a:lnTo>
                  <a:pt x="494830" y="1905292"/>
                </a:lnTo>
                <a:close/>
              </a:path>
              <a:path w="514350" h="3507104">
                <a:moveTo>
                  <a:pt x="504482" y="389191"/>
                </a:moveTo>
                <a:lnTo>
                  <a:pt x="501192" y="362902"/>
                </a:lnTo>
                <a:lnTo>
                  <a:pt x="494665" y="344195"/>
                </a:lnTo>
                <a:lnTo>
                  <a:pt x="489788" y="334619"/>
                </a:lnTo>
                <a:lnTo>
                  <a:pt x="489788" y="333997"/>
                </a:lnTo>
                <a:lnTo>
                  <a:pt x="489165" y="333997"/>
                </a:lnTo>
                <a:lnTo>
                  <a:pt x="488442" y="334619"/>
                </a:lnTo>
                <a:lnTo>
                  <a:pt x="465975" y="355180"/>
                </a:lnTo>
                <a:lnTo>
                  <a:pt x="449656" y="368820"/>
                </a:lnTo>
                <a:lnTo>
                  <a:pt x="437997" y="377532"/>
                </a:lnTo>
                <a:lnTo>
                  <a:pt x="429526" y="383286"/>
                </a:lnTo>
                <a:lnTo>
                  <a:pt x="428802" y="383959"/>
                </a:lnTo>
                <a:lnTo>
                  <a:pt x="429526" y="384581"/>
                </a:lnTo>
                <a:lnTo>
                  <a:pt x="430149" y="384581"/>
                </a:lnTo>
                <a:lnTo>
                  <a:pt x="442353" y="386181"/>
                </a:lnTo>
                <a:lnTo>
                  <a:pt x="450151" y="388531"/>
                </a:lnTo>
                <a:lnTo>
                  <a:pt x="454494" y="390880"/>
                </a:lnTo>
                <a:lnTo>
                  <a:pt x="456374" y="392468"/>
                </a:lnTo>
                <a:lnTo>
                  <a:pt x="456996" y="392468"/>
                </a:lnTo>
                <a:lnTo>
                  <a:pt x="456996" y="393153"/>
                </a:lnTo>
                <a:lnTo>
                  <a:pt x="456374" y="393827"/>
                </a:lnTo>
                <a:lnTo>
                  <a:pt x="414667" y="428078"/>
                </a:lnTo>
                <a:lnTo>
                  <a:pt x="366572" y="451002"/>
                </a:lnTo>
                <a:lnTo>
                  <a:pt x="319684" y="455371"/>
                </a:lnTo>
                <a:lnTo>
                  <a:pt x="295770" y="438734"/>
                </a:lnTo>
                <a:lnTo>
                  <a:pt x="287096" y="417068"/>
                </a:lnTo>
                <a:lnTo>
                  <a:pt x="286054" y="407568"/>
                </a:lnTo>
                <a:lnTo>
                  <a:pt x="285991" y="406946"/>
                </a:lnTo>
                <a:lnTo>
                  <a:pt x="285915" y="406273"/>
                </a:lnTo>
                <a:lnTo>
                  <a:pt x="285915" y="406946"/>
                </a:lnTo>
                <a:lnTo>
                  <a:pt x="280022" y="188036"/>
                </a:lnTo>
                <a:lnTo>
                  <a:pt x="279400" y="178803"/>
                </a:lnTo>
                <a:lnTo>
                  <a:pt x="292481" y="178181"/>
                </a:lnTo>
                <a:lnTo>
                  <a:pt x="293827" y="178181"/>
                </a:lnTo>
                <a:lnTo>
                  <a:pt x="398691" y="170916"/>
                </a:lnTo>
                <a:lnTo>
                  <a:pt x="400659" y="170916"/>
                </a:lnTo>
                <a:lnTo>
                  <a:pt x="402628" y="168935"/>
                </a:lnTo>
                <a:lnTo>
                  <a:pt x="402628" y="152488"/>
                </a:lnTo>
                <a:lnTo>
                  <a:pt x="400659" y="150571"/>
                </a:lnTo>
                <a:lnTo>
                  <a:pt x="398691" y="150571"/>
                </a:lnTo>
                <a:lnTo>
                  <a:pt x="278726" y="142633"/>
                </a:lnTo>
                <a:lnTo>
                  <a:pt x="277431" y="95313"/>
                </a:lnTo>
                <a:lnTo>
                  <a:pt x="289217" y="87769"/>
                </a:lnTo>
                <a:lnTo>
                  <a:pt x="298564" y="77330"/>
                </a:lnTo>
                <a:lnTo>
                  <a:pt x="299389" y="75590"/>
                </a:lnTo>
                <a:lnTo>
                  <a:pt x="304711" y="64541"/>
                </a:lnTo>
                <a:lnTo>
                  <a:pt x="306920" y="49961"/>
                </a:lnTo>
                <a:lnTo>
                  <a:pt x="303009" y="30505"/>
                </a:lnTo>
                <a:lnTo>
                  <a:pt x="298856" y="24333"/>
                </a:lnTo>
                <a:lnTo>
                  <a:pt x="292328" y="14630"/>
                </a:lnTo>
                <a:lnTo>
                  <a:pt x="283324" y="8547"/>
                </a:lnTo>
                <a:lnTo>
                  <a:pt x="283324" y="49961"/>
                </a:lnTo>
                <a:lnTo>
                  <a:pt x="281482" y="59321"/>
                </a:lnTo>
                <a:lnTo>
                  <a:pt x="276440" y="67221"/>
                </a:lnTo>
                <a:lnTo>
                  <a:pt x="268947" y="72885"/>
                </a:lnTo>
                <a:lnTo>
                  <a:pt x="259740" y="75590"/>
                </a:lnTo>
                <a:lnTo>
                  <a:pt x="255130" y="75590"/>
                </a:lnTo>
                <a:lnTo>
                  <a:pt x="246024" y="72986"/>
                </a:lnTo>
                <a:lnTo>
                  <a:pt x="238747" y="67462"/>
                </a:lnTo>
                <a:lnTo>
                  <a:pt x="233921" y="59613"/>
                </a:lnTo>
                <a:lnTo>
                  <a:pt x="232168" y="49961"/>
                </a:lnTo>
                <a:lnTo>
                  <a:pt x="234137" y="40132"/>
                </a:lnTo>
                <a:lnTo>
                  <a:pt x="239560" y="31965"/>
                </a:lnTo>
                <a:lnTo>
                  <a:pt x="247688" y="26390"/>
                </a:lnTo>
                <a:lnTo>
                  <a:pt x="257771" y="24333"/>
                </a:lnTo>
                <a:lnTo>
                  <a:pt x="267576" y="26301"/>
                </a:lnTo>
                <a:lnTo>
                  <a:pt x="275717" y="31711"/>
                </a:lnTo>
                <a:lnTo>
                  <a:pt x="281266" y="39852"/>
                </a:lnTo>
                <a:lnTo>
                  <a:pt x="283324" y="49961"/>
                </a:lnTo>
                <a:lnTo>
                  <a:pt x="283324" y="8547"/>
                </a:lnTo>
                <a:lnTo>
                  <a:pt x="276491" y="3924"/>
                </a:lnTo>
                <a:lnTo>
                  <a:pt x="257098" y="0"/>
                </a:lnTo>
                <a:lnTo>
                  <a:pt x="237705" y="3924"/>
                </a:lnTo>
                <a:lnTo>
                  <a:pt x="221869" y="14630"/>
                </a:lnTo>
                <a:lnTo>
                  <a:pt x="211201" y="30505"/>
                </a:lnTo>
                <a:lnTo>
                  <a:pt x="207289" y="49961"/>
                </a:lnTo>
                <a:lnTo>
                  <a:pt x="209410" y="64541"/>
                </a:lnTo>
                <a:lnTo>
                  <a:pt x="215392" y="77330"/>
                </a:lnTo>
                <a:lnTo>
                  <a:pt x="224701" y="87769"/>
                </a:lnTo>
                <a:lnTo>
                  <a:pt x="236766" y="95313"/>
                </a:lnTo>
                <a:lnTo>
                  <a:pt x="235483" y="143306"/>
                </a:lnTo>
                <a:lnTo>
                  <a:pt x="115506" y="151193"/>
                </a:lnTo>
                <a:lnTo>
                  <a:pt x="113550" y="151193"/>
                </a:lnTo>
                <a:lnTo>
                  <a:pt x="111582" y="153162"/>
                </a:lnTo>
                <a:lnTo>
                  <a:pt x="111582" y="169621"/>
                </a:lnTo>
                <a:lnTo>
                  <a:pt x="113550" y="171589"/>
                </a:lnTo>
                <a:lnTo>
                  <a:pt x="115506" y="171589"/>
                </a:lnTo>
                <a:lnTo>
                  <a:pt x="220370" y="178803"/>
                </a:lnTo>
                <a:lnTo>
                  <a:pt x="221716" y="178803"/>
                </a:lnTo>
                <a:lnTo>
                  <a:pt x="234810" y="179476"/>
                </a:lnTo>
                <a:lnTo>
                  <a:pt x="234188" y="188658"/>
                </a:lnTo>
                <a:lnTo>
                  <a:pt x="228282" y="407568"/>
                </a:lnTo>
                <a:lnTo>
                  <a:pt x="228282" y="406273"/>
                </a:lnTo>
                <a:lnTo>
                  <a:pt x="227114" y="417055"/>
                </a:lnTo>
                <a:lnTo>
                  <a:pt x="218440" y="438810"/>
                </a:lnTo>
                <a:lnTo>
                  <a:pt x="194525" y="455637"/>
                </a:lnTo>
                <a:lnTo>
                  <a:pt x="147637" y="451624"/>
                </a:lnTo>
                <a:lnTo>
                  <a:pt x="123278" y="441236"/>
                </a:lnTo>
                <a:lnTo>
                  <a:pt x="99301" y="428485"/>
                </a:lnTo>
                <a:lnTo>
                  <a:pt x="77038" y="413016"/>
                </a:lnTo>
                <a:lnTo>
                  <a:pt x="68732" y="404977"/>
                </a:lnTo>
                <a:lnTo>
                  <a:pt x="57835" y="394449"/>
                </a:lnTo>
                <a:lnTo>
                  <a:pt x="57835" y="393153"/>
                </a:lnTo>
                <a:lnTo>
                  <a:pt x="59994" y="391528"/>
                </a:lnTo>
                <a:lnTo>
                  <a:pt x="64312" y="389191"/>
                </a:lnTo>
                <a:lnTo>
                  <a:pt x="71945" y="386854"/>
                </a:lnTo>
                <a:lnTo>
                  <a:pt x="84061" y="385267"/>
                </a:lnTo>
                <a:lnTo>
                  <a:pt x="84734" y="385267"/>
                </a:lnTo>
                <a:lnTo>
                  <a:pt x="85356" y="384581"/>
                </a:lnTo>
                <a:lnTo>
                  <a:pt x="84734" y="383959"/>
                </a:lnTo>
                <a:lnTo>
                  <a:pt x="76250" y="378485"/>
                </a:lnTo>
                <a:lnTo>
                  <a:pt x="64566" y="369747"/>
                </a:lnTo>
                <a:lnTo>
                  <a:pt x="48209" y="355942"/>
                </a:lnTo>
                <a:lnTo>
                  <a:pt x="25704" y="335292"/>
                </a:lnTo>
                <a:lnTo>
                  <a:pt x="25082" y="334619"/>
                </a:lnTo>
                <a:lnTo>
                  <a:pt x="24409" y="335292"/>
                </a:lnTo>
                <a:lnTo>
                  <a:pt x="19558" y="344855"/>
                </a:lnTo>
                <a:lnTo>
                  <a:pt x="13030" y="363550"/>
                </a:lnTo>
                <a:lnTo>
                  <a:pt x="9652" y="390474"/>
                </a:lnTo>
                <a:lnTo>
                  <a:pt x="9728" y="392468"/>
                </a:lnTo>
                <a:lnTo>
                  <a:pt x="13830" y="426669"/>
                </a:lnTo>
                <a:lnTo>
                  <a:pt x="13906" y="427964"/>
                </a:lnTo>
                <a:lnTo>
                  <a:pt x="15252" y="427964"/>
                </a:lnTo>
                <a:lnTo>
                  <a:pt x="15252" y="427342"/>
                </a:lnTo>
                <a:lnTo>
                  <a:pt x="19989" y="420243"/>
                </a:lnTo>
                <a:lnTo>
                  <a:pt x="25082" y="413943"/>
                </a:lnTo>
                <a:lnTo>
                  <a:pt x="30187" y="408749"/>
                </a:lnTo>
                <a:lnTo>
                  <a:pt x="34912" y="404977"/>
                </a:lnTo>
                <a:lnTo>
                  <a:pt x="35534" y="404977"/>
                </a:lnTo>
                <a:lnTo>
                  <a:pt x="36207" y="405599"/>
                </a:lnTo>
                <a:lnTo>
                  <a:pt x="39916" y="414959"/>
                </a:lnTo>
                <a:lnTo>
                  <a:pt x="51117" y="433070"/>
                </a:lnTo>
                <a:lnTo>
                  <a:pt x="74371" y="459803"/>
                </a:lnTo>
                <a:lnTo>
                  <a:pt x="114223" y="495058"/>
                </a:lnTo>
                <a:lnTo>
                  <a:pt x="159740" y="525754"/>
                </a:lnTo>
                <a:lnTo>
                  <a:pt x="196723" y="544423"/>
                </a:lnTo>
                <a:lnTo>
                  <a:pt x="227685" y="560768"/>
                </a:lnTo>
                <a:lnTo>
                  <a:pt x="255130" y="584454"/>
                </a:lnTo>
                <a:lnTo>
                  <a:pt x="258394" y="584454"/>
                </a:lnTo>
                <a:lnTo>
                  <a:pt x="258394" y="583831"/>
                </a:lnTo>
                <a:lnTo>
                  <a:pt x="259067" y="583831"/>
                </a:lnTo>
                <a:lnTo>
                  <a:pt x="286613" y="560146"/>
                </a:lnTo>
                <a:lnTo>
                  <a:pt x="317728" y="543801"/>
                </a:lnTo>
                <a:lnTo>
                  <a:pt x="354749" y="525106"/>
                </a:lnTo>
                <a:lnTo>
                  <a:pt x="399986" y="494385"/>
                </a:lnTo>
                <a:lnTo>
                  <a:pt x="439839" y="459168"/>
                </a:lnTo>
                <a:lnTo>
                  <a:pt x="442899" y="455637"/>
                </a:lnTo>
                <a:lnTo>
                  <a:pt x="443128" y="455371"/>
                </a:lnTo>
                <a:lnTo>
                  <a:pt x="463080" y="432435"/>
                </a:lnTo>
                <a:lnTo>
                  <a:pt x="474294" y="414337"/>
                </a:lnTo>
                <a:lnTo>
                  <a:pt x="478002" y="404977"/>
                </a:lnTo>
                <a:lnTo>
                  <a:pt x="478002" y="404304"/>
                </a:lnTo>
                <a:lnTo>
                  <a:pt x="479285" y="404304"/>
                </a:lnTo>
                <a:lnTo>
                  <a:pt x="484022" y="408076"/>
                </a:lnTo>
                <a:lnTo>
                  <a:pt x="489140" y="413270"/>
                </a:lnTo>
                <a:lnTo>
                  <a:pt x="494258" y="419569"/>
                </a:lnTo>
                <a:lnTo>
                  <a:pt x="498995" y="426669"/>
                </a:lnTo>
                <a:lnTo>
                  <a:pt x="499618" y="427342"/>
                </a:lnTo>
                <a:lnTo>
                  <a:pt x="500291" y="427342"/>
                </a:lnTo>
                <a:lnTo>
                  <a:pt x="500291" y="426669"/>
                </a:lnTo>
                <a:lnTo>
                  <a:pt x="502983" y="404304"/>
                </a:lnTo>
                <a:lnTo>
                  <a:pt x="504393" y="392468"/>
                </a:lnTo>
                <a:lnTo>
                  <a:pt x="504482" y="389191"/>
                </a:lnTo>
                <a:close/>
              </a:path>
              <a:path w="514350" h="3507104">
                <a:moveTo>
                  <a:pt x="514134" y="3311817"/>
                </a:moveTo>
                <a:lnTo>
                  <a:pt x="510844" y="3285540"/>
                </a:lnTo>
                <a:lnTo>
                  <a:pt x="504317" y="3266833"/>
                </a:lnTo>
                <a:lnTo>
                  <a:pt x="499440" y="3257258"/>
                </a:lnTo>
                <a:lnTo>
                  <a:pt x="499440" y="3256635"/>
                </a:lnTo>
                <a:lnTo>
                  <a:pt x="498817" y="3256635"/>
                </a:lnTo>
                <a:lnTo>
                  <a:pt x="498094" y="3257258"/>
                </a:lnTo>
                <a:lnTo>
                  <a:pt x="475627" y="3277806"/>
                </a:lnTo>
                <a:lnTo>
                  <a:pt x="459308" y="3291459"/>
                </a:lnTo>
                <a:lnTo>
                  <a:pt x="447649" y="3300171"/>
                </a:lnTo>
                <a:lnTo>
                  <a:pt x="439178" y="3305924"/>
                </a:lnTo>
                <a:lnTo>
                  <a:pt x="438454" y="3306597"/>
                </a:lnTo>
                <a:lnTo>
                  <a:pt x="439178" y="3307219"/>
                </a:lnTo>
                <a:lnTo>
                  <a:pt x="439801" y="3307219"/>
                </a:lnTo>
                <a:lnTo>
                  <a:pt x="452005" y="3308820"/>
                </a:lnTo>
                <a:lnTo>
                  <a:pt x="459790" y="3311169"/>
                </a:lnTo>
                <a:lnTo>
                  <a:pt x="464146" y="3313519"/>
                </a:lnTo>
                <a:lnTo>
                  <a:pt x="466026" y="3315106"/>
                </a:lnTo>
                <a:lnTo>
                  <a:pt x="466648" y="3315106"/>
                </a:lnTo>
                <a:lnTo>
                  <a:pt x="466648" y="3315779"/>
                </a:lnTo>
                <a:lnTo>
                  <a:pt x="466026" y="3316465"/>
                </a:lnTo>
                <a:lnTo>
                  <a:pt x="424319" y="3350717"/>
                </a:lnTo>
                <a:lnTo>
                  <a:pt x="376212" y="3373640"/>
                </a:lnTo>
                <a:lnTo>
                  <a:pt x="329323" y="3378009"/>
                </a:lnTo>
                <a:lnTo>
                  <a:pt x="305409" y="3361372"/>
                </a:lnTo>
                <a:lnTo>
                  <a:pt x="296748" y="3339693"/>
                </a:lnTo>
                <a:lnTo>
                  <a:pt x="295706" y="3330206"/>
                </a:lnTo>
                <a:lnTo>
                  <a:pt x="295643" y="3329584"/>
                </a:lnTo>
                <a:lnTo>
                  <a:pt x="295567" y="3328911"/>
                </a:lnTo>
                <a:lnTo>
                  <a:pt x="295567" y="3329584"/>
                </a:lnTo>
                <a:lnTo>
                  <a:pt x="289674" y="3110674"/>
                </a:lnTo>
                <a:lnTo>
                  <a:pt x="289052" y="3101441"/>
                </a:lnTo>
                <a:lnTo>
                  <a:pt x="302133" y="3100819"/>
                </a:lnTo>
                <a:lnTo>
                  <a:pt x="303479" y="3100819"/>
                </a:lnTo>
                <a:lnTo>
                  <a:pt x="408343" y="3093555"/>
                </a:lnTo>
                <a:lnTo>
                  <a:pt x="410311" y="3093555"/>
                </a:lnTo>
                <a:lnTo>
                  <a:pt x="412280" y="3091573"/>
                </a:lnTo>
                <a:lnTo>
                  <a:pt x="412280" y="3075127"/>
                </a:lnTo>
                <a:lnTo>
                  <a:pt x="410311" y="3073209"/>
                </a:lnTo>
                <a:lnTo>
                  <a:pt x="408343" y="3073209"/>
                </a:lnTo>
                <a:lnTo>
                  <a:pt x="288378" y="3065272"/>
                </a:lnTo>
                <a:lnTo>
                  <a:pt x="287083" y="3017951"/>
                </a:lnTo>
                <a:lnTo>
                  <a:pt x="298869" y="3010408"/>
                </a:lnTo>
                <a:lnTo>
                  <a:pt x="308203" y="2999968"/>
                </a:lnTo>
                <a:lnTo>
                  <a:pt x="309041" y="2998228"/>
                </a:lnTo>
                <a:lnTo>
                  <a:pt x="314350" y="2987179"/>
                </a:lnTo>
                <a:lnTo>
                  <a:pt x="316572" y="2972600"/>
                </a:lnTo>
                <a:lnTo>
                  <a:pt x="312661" y="2953143"/>
                </a:lnTo>
                <a:lnTo>
                  <a:pt x="308508" y="2946971"/>
                </a:lnTo>
                <a:lnTo>
                  <a:pt x="301980" y="2937268"/>
                </a:lnTo>
                <a:lnTo>
                  <a:pt x="292976" y="2931185"/>
                </a:lnTo>
                <a:lnTo>
                  <a:pt x="292976" y="2972600"/>
                </a:lnTo>
                <a:lnTo>
                  <a:pt x="291134" y="2981960"/>
                </a:lnTo>
                <a:lnTo>
                  <a:pt x="286092" y="2989846"/>
                </a:lnTo>
                <a:lnTo>
                  <a:pt x="278599" y="2995523"/>
                </a:lnTo>
                <a:lnTo>
                  <a:pt x="269392" y="2998228"/>
                </a:lnTo>
                <a:lnTo>
                  <a:pt x="264782" y="2998228"/>
                </a:lnTo>
                <a:lnTo>
                  <a:pt x="255676" y="2995625"/>
                </a:lnTo>
                <a:lnTo>
                  <a:pt x="248399" y="2990100"/>
                </a:lnTo>
                <a:lnTo>
                  <a:pt x="243560" y="2982239"/>
                </a:lnTo>
                <a:lnTo>
                  <a:pt x="241820" y="2972600"/>
                </a:lnTo>
                <a:lnTo>
                  <a:pt x="243789" y="2962770"/>
                </a:lnTo>
                <a:lnTo>
                  <a:pt x="249212" y="2954604"/>
                </a:lnTo>
                <a:lnTo>
                  <a:pt x="257340" y="2949029"/>
                </a:lnTo>
                <a:lnTo>
                  <a:pt x="267423" y="2946971"/>
                </a:lnTo>
                <a:lnTo>
                  <a:pt x="277228" y="2948940"/>
                </a:lnTo>
                <a:lnTo>
                  <a:pt x="285369" y="2954350"/>
                </a:lnTo>
                <a:lnTo>
                  <a:pt x="290918" y="2962491"/>
                </a:lnTo>
                <a:lnTo>
                  <a:pt x="292976" y="2972600"/>
                </a:lnTo>
                <a:lnTo>
                  <a:pt x="292976" y="2931185"/>
                </a:lnTo>
                <a:lnTo>
                  <a:pt x="286143" y="2926562"/>
                </a:lnTo>
                <a:lnTo>
                  <a:pt x="266750" y="2922625"/>
                </a:lnTo>
                <a:lnTo>
                  <a:pt x="247357" y="2926562"/>
                </a:lnTo>
                <a:lnTo>
                  <a:pt x="231521" y="2937268"/>
                </a:lnTo>
                <a:lnTo>
                  <a:pt x="220853" y="2953143"/>
                </a:lnTo>
                <a:lnTo>
                  <a:pt x="216941" y="2972600"/>
                </a:lnTo>
                <a:lnTo>
                  <a:pt x="219049" y="2987179"/>
                </a:lnTo>
                <a:lnTo>
                  <a:pt x="225044" y="2999968"/>
                </a:lnTo>
                <a:lnTo>
                  <a:pt x="234353" y="3010408"/>
                </a:lnTo>
                <a:lnTo>
                  <a:pt x="246418" y="3017951"/>
                </a:lnTo>
                <a:lnTo>
                  <a:pt x="245135" y="3065945"/>
                </a:lnTo>
                <a:lnTo>
                  <a:pt x="125158" y="3073831"/>
                </a:lnTo>
                <a:lnTo>
                  <a:pt x="123202" y="3073831"/>
                </a:lnTo>
                <a:lnTo>
                  <a:pt x="121234" y="3075800"/>
                </a:lnTo>
                <a:lnTo>
                  <a:pt x="121234" y="3092246"/>
                </a:lnTo>
                <a:lnTo>
                  <a:pt x="123202" y="3094228"/>
                </a:lnTo>
                <a:lnTo>
                  <a:pt x="125158" y="3094228"/>
                </a:lnTo>
                <a:lnTo>
                  <a:pt x="230022" y="3101441"/>
                </a:lnTo>
                <a:lnTo>
                  <a:pt x="231368" y="3101441"/>
                </a:lnTo>
                <a:lnTo>
                  <a:pt x="244462" y="3102114"/>
                </a:lnTo>
                <a:lnTo>
                  <a:pt x="243840" y="3111296"/>
                </a:lnTo>
                <a:lnTo>
                  <a:pt x="237934" y="3330206"/>
                </a:lnTo>
                <a:lnTo>
                  <a:pt x="237934" y="3328911"/>
                </a:lnTo>
                <a:lnTo>
                  <a:pt x="236766" y="3339693"/>
                </a:lnTo>
                <a:lnTo>
                  <a:pt x="228092" y="3361448"/>
                </a:lnTo>
                <a:lnTo>
                  <a:pt x="204177" y="3378276"/>
                </a:lnTo>
                <a:lnTo>
                  <a:pt x="157289" y="3374263"/>
                </a:lnTo>
                <a:lnTo>
                  <a:pt x="132930" y="3363874"/>
                </a:lnTo>
                <a:lnTo>
                  <a:pt x="108953" y="3351123"/>
                </a:lnTo>
                <a:lnTo>
                  <a:pt x="86690" y="3335642"/>
                </a:lnTo>
                <a:lnTo>
                  <a:pt x="78371" y="3327616"/>
                </a:lnTo>
                <a:lnTo>
                  <a:pt x="67487" y="3317087"/>
                </a:lnTo>
                <a:lnTo>
                  <a:pt x="67487" y="3315779"/>
                </a:lnTo>
                <a:lnTo>
                  <a:pt x="69646" y="3314166"/>
                </a:lnTo>
                <a:lnTo>
                  <a:pt x="73964" y="3311817"/>
                </a:lnTo>
                <a:lnTo>
                  <a:pt x="81597" y="3309493"/>
                </a:lnTo>
                <a:lnTo>
                  <a:pt x="93713" y="3307892"/>
                </a:lnTo>
                <a:lnTo>
                  <a:pt x="94386" y="3307892"/>
                </a:lnTo>
                <a:lnTo>
                  <a:pt x="95008" y="3307219"/>
                </a:lnTo>
                <a:lnTo>
                  <a:pt x="94386" y="3306597"/>
                </a:lnTo>
                <a:lnTo>
                  <a:pt x="85902" y="3301123"/>
                </a:lnTo>
                <a:lnTo>
                  <a:pt x="74218" y="3292386"/>
                </a:lnTo>
                <a:lnTo>
                  <a:pt x="57861" y="3278581"/>
                </a:lnTo>
                <a:lnTo>
                  <a:pt x="35356" y="3257931"/>
                </a:lnTo>
                <a:lnTo>
                  <a:pt x="34734" y="3257258"/>
                </a:lnTo>
                <a:lnTo>
                  <a:pt x="34061" y="3257931"/>
                </a:lnTo>
                <a:lnTo>
                  <a:pt x="29210" y="3267494"/>
                </a:lnTo>
                <a:lnTo>
                  <a:pt x="22682" y="3286188"/>
                </a:lnTo>
                <a:lnTo>
                  <a:pt x="19304" y="3313099"/>
                </a:lnTo>
                <a:lnTo>
                  <a:pt x="19380" y="3315106"/>
                </a:lnTo>
                <a:lnTo>
                  <a:pt x="23482" y="3349307"/>
                </a:lnTo>
                <a:lnTo>
                  <a:pt x="23558" y="3350603"/>
                </a:lnTo>
                <a:lnTo>
                  <a:pt x="24904" y="3350603"/>
                </a:lnTo>
                <a:lnTo>
                  <a:pt x="24904" y="3349980"/>
                </a:lnTo>
                <a:lnTo>
                  <a:pt x="29641" y="3342881"/>
                </a:lnTo>
                <a:lnTo>
                  <a:pt x="34734" y="3336582"/>
                </a:lnTo>
                <a:lnTo>
                  <a:pt x="39839" y="3331387"/>
                </a:lnTo>
                <a:lnTo>
                  <a:pt x="44564" y="3327616"/>
                </a:lnTo>
                <a:lnTo>
                  <a:pt x="45186" y="3327616"/>
                </a:lnTo>
                <a:lnTo>
                  <a:pt x="45859" y="3328238"/>
                </a:lnTo>
                <a:lnTo>
                  <a:pt x="49568" y="3337598"/>
                </a:lnTo>
                <a:lnTo>
                  <a:pt x="60769" y="3355708"/>
                </a:lnTo>
                <a:lnTo>
                  <a:pt x="84023" y="3382441"/>
                </a:lnTo>
                <a:lnTo>
                  <a:pt x="123875" y="3417697"/>
                </a:lnTo>
                <a:lnTo>
                  <a:pt x="169392" y="3448380"/>
                </a:lnTo>
                <a:lnTo>
                  <a:pt x="206375" y="3467062"/>
                </a:lnTo>
                <a:lnTo>
                  <a:pt x="237337" y="3483406"/>
                </a:lnTo>
                <a:lnTo>
                  <a:pt x="264782" y="3507092"/>
                </a:lnTo>
                <a:lnTo>
                  <a:pt x="268046" y="3507092"/>
                </a:lnTo>
                <a:lnTo>
                  <a:pt x="268046" y="3506470"/>
                </a:lnTo>
                <a:lnTo>
                  <a:pt x="268719" y="3506470"/>
                </a:lnTo>
                <a:lnTo>
                  <a:pt x="296265" y="3482784"/>
                </a:lnTo>
                <a:lnTo>
                  <a:pt x="327380" y="3466439"/>
                </a:lnTo>
                <a:lnTo>
                  <a:pt x="364401" y="3447745"/>
                </a:lnTo>
                <a:lnTo>
                  <a:pt x="409638" y="3417024"/>
                </a:lnTo>
                <a:lnTo>
                  <a:pt x="449478" y="3381806"/>
                </a:lnTo>
                <a:lnTo>
                  <a:pt x="452551" y="3378276"/>
                </a:lnTo>
                <a:lnTo>
                  <a:pt x="452780" y="3378009"/>
                </a:lnTo>
                <a:lnTo>
                  <a:pt x="472732" y="3355073"/>
                </a:lnTo>
                <a:lnTo>
                  <a:pt x="483946" y="3336975"/>
                </a:lnTo>
                <a:lnTo>
                  <a:pt x="487641" y="3327616"/>
                </a:lnTo>
                <a:lnTo>
                  <a:pt x="487641" y="3326942"/>
                </a:lnTo>
                <a:lnTo>
                  <a:pt x="488937" y="3326942"/>
                </a:lnTo>
                <a:lnTo>
                  <a:pt x="493674" y="3330714"/>
                </a:lnTo>
                <a:lnTo>
                  <a:pt x="498792" y="3335909"/>
                </a:lnTo>
                <a:lnTo>
                  <a:pt x="503910" y="3342208"/>
                </a:lnTo>
                <a:lnTo>
                  <a:pt x="508647" y="3349307"/>
                </a:lnTo>
                <a:lnTo>
                  <a:pt x="509270" y="3349980"/>
                </a:lnTo>
                <a:lnTo>
                  <a:pt x="509943" y="3349980"/>
                </a:lnTo>
                <a:lnTo>
                  <a:pt x="509943" y="3349307"/>
                </a:lnTo>
                <a:lnTo>
                  <a:pt x="512622" y="3326942"/>
                </a:lnTo>
                <a:lnTo>
                  <a:pt x="514045" y="3315106"/>
                </a:lnTo>
                <a:lnTo>
                  <a:pt x="514134" y="331181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7600"/>
            <a:ext cx="18288000" cy="9269730"/>
          </a:xfrm>
          <a:custGeom>
            <a:avLst/>
            <a:gdLst/>
            <a:ahLst/>
            <a:cxnLst/>
            <a:rect l="l" t="t" r="r" b="b"/>
            <a:pathLst>
              <a:path w="18288000" h="9269730">
                <a:moveTo>
                  <a:pt x="0" y="9269398"/>
                </a:moveTo>
                <a:lnTo>
                  <a:pt x="18287998" y="9269398"/>
                </a:lnTo>
                <a:lnTo>
                  <a:pt x="18287998" y="0"/>
                </a:lnTo>
                <a:lnTo>
                  <a:pt x="0" y="0"/>
                </a:lnTo>
                <a:lnTo>
                  <a:pt x="0" y="9269398"/>
                </a:lnTo>
                <a:close/>
              </a:path>
            </a:pathLst>
          </a:custGeom>
          <a:solidFill>
            <a:srgbClr val="175C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9406" y="970683"/>
            <a:ext cx="14497049" cy="75056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96280" y="8636130"/>
            <a:ext cx="7248523" cy="12477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5158" y="5762687"/>
            <a:ext cx="2486024" cy="278129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0"/>
            <a:ext cx="18288000" cy="1017905"/>
          </a:xfrm>
          <a:custGeom>
            <a:avLst/>
            <a:gdLst/>
            <a:ahLst/>
            <a:cxnLst/>
            <a:rect l="l" t="t" r="r" b="b"/>
            <a:pathLst>
              <a:path w="18288000" h="1017905">
                <a:moveTo>
                  <a:pt x="18287999" y="1017600"/>
                </a:moveTo>
                <a:lnTo>
                  <a:pt x="0" y="1017600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17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52426" y="25647"/>
            <a:ext cx="13460094" cy="8528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400" spc="10" dirty="0">
                <a:solidFill>
                  <a:srgbClr val="175C74"/>
                </a:solidFill>
              </a:rPr>
              <a:t>TRANSPORT</a:t>
            </a:r>
            <a:r>
              <a:rPr sz="5400" spc="-5" dirty="0">
                <a:solidFill>
                  <a:srgbClr val="175C74"/>
                </a:solidFill>
              </a:rPr>
              <a:t> </a:t>
            </a:r>
            <a:r>
              <a:rPr sz="5400" spc="10" dirty="0">
                <a:solidFill>
                  <a:srgbClr val="175C74"/>
                </a:solidFill>
              </a:rPr>
              <a:t>ROUTES</a:t>
            </a:r>
            <a:r>
              <a:rPr sz="5400" spc="-5" dirty="0">
                <a:solidFill>
                  <a:srgbClr val="175C74"/>
                </a:solidFill>
              </a:rPr>
              <a:t> </a:t>
            </a:r>
            <a:r>
              <a:rPr sz="5400" spc="15" dirty="0">
                <a:solidFill>
                  <a:srgbClr val="175C74"/>
                </a:solidFill>
              </a:rPr>
              <a:t>AND</a:t>
            </a:r>
            <a:r>
              <a:rPr sz="5400" dirty="0">
                <a:solidFill>
                  <a:srgbClr val="175C74"/>
                </a:solidFill>
              </a:rPr>
              <a:t> </a:t>
            </a:r>
            <a:r>
              <a:rPr sz="5400" spc="10" dirty="0">
                <a:solidFill>
                  <a:srgbClr val="175C74"/>
                </a:solidFill>
              </a:rPr>
              <a:t>CORRIDORS</a:t>
            </a:r>
            <a:endParaRPr sz="5400"/>
          </a:p>
        </p:txBody>
      </p:sp>
      <p:sp>
        <p:nvSpPr>
          <p:cNvPr id="8" name="object 8"/>
          <p:cNvSpPr txBox="1"/>
          <p:nvPr/>
        </p:nvSpPr>
        <p:spPr>
          <a:xfrm>
            <a:off x="802369" y="1978400"/>
            <a:ext cx="8056880" cy="64954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4912360" algn="ctr">
              <a:lnSpc>
                <a:spcPct val="100000"/>
              </a:lnSpc>
              <a:spcBef>
                <a:spcPts val="110"/>
              </a:spcBef>
            </a:pPr>
            <a:r>
              <a:rPr sz="3050" b="1" dirty="0">
                <a:solidFill>
                  <a:srgbClr val="FFFFFF"/>
                </a:solidFill>
                <a:latin typeface="Arial"/>
                <a:cs typeface="Arial"/>
              </a:rPr>
              <a:t>Main</a:t>
            </a:r>
            <a:r>
              <a:rPr sz="305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"/>
                <a:cs typeface="Arial"/>
              </a:rPr>
              <a:t>Priority:</a:t>
            </a:r>
            <a:endParaRPr sz="3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>
              <a:latin typeface="Arial"/>
              <a:cs typeface="Arial"/>
            </a:endParaRPr>
          </a:p>
          <a:p>
            <a:pPr marL="347345" marR="5368290" indent="107950" algn="ctr">
              <a:lnSpc>
                <a:spcPct val="116799"/>
              </a:lnSpc>
              <a:spcBef>
                <a:spcPts val="5"/>
              </a:spcBef>
            </a:pPr>
            <a:r>
              <a:rPr sz="3050" b="1" dirty="0">
                <a:solidFill>
                  <a:srgbClr val="FFFFFF"/>
                </a:solidFill>
                <a:latin typeface="Arial"/>
                <a:cs typeface="Arial"/>
              </a:rPr>
              <a:t>Improving </a:t>
            </a:r>
            <a:r>
              <a:rPr sz="305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"/>
                <a:cs typeface="Arial"/>
              </a:rPr>
              <a:t>Connectivit</a:t>
            </a:r>
            <a:r>
              <a:rPr sz="3050" b="1" spc="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3050">
              <a:latin typeface="Arial"/>
              <a:cs typeface="Arial"/>
            </a:endParaRPr>
          </a:p>
          <a:p>
            <a:pPr marR="4912360" algn="ctr">
              <a:lnSpc>
                <a:spcPct val="100000"/>
              </a:lnSpc>
              <a:spcBef>
                <a:spcPts val="610"/>
              </a:spcBef>
            </a:pPr>
            <a:r>
              <a:rPr sz="3050" b="1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30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0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"/>
                <a:cs typeface="Arial"/>
              </a:rPr>
              <a:t>Black</a:t>
            </a:r>
            <a:r>
              <a:rPr sz="30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"/>
                <a:cs typeface="Arial"/>
              </a:rPr>
              <a:t>Sea</a:t>
            </a:r>
            <a:endParaRPr sz="3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150">
              <a:latin typeface="Arial"/>
              <a:cs typeface="Arial"/>
            </a:endParaRPr>
          </a:p>
          <a:p>
            <a:pPr marL="1968500">
              <a:lnSpc>
                <a:spcPct val="100000"/>
              </a:lnSpc>
            </a:pPr>
            <a:r>
              <a:rPr sz="3150" spc="15" dirty="0">
                <a:solidFill>
                  <a:srgbClr val="FFFFFF"/>
                </a:solidFill>
                <a:latin typeface="Arial MT"/>
                <a:cs typeface="Arial MT"/>
              </a:rPr>
              <a:t>Middle</a:t>
            </a:r>
            <a:r>
              <a:rPr sz="315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15" dirty="0">
                <a:solidFill>
                  <a:srgbClr val="FFFFFF"/>
                </a:solidFill>
                <a:latin typeface="Arial MT"/>
                <a:cs typeface="Arial MT"/>
              </a:rPr>
              <a:t>Corridor</a:t>
            </a:r>
            <a:endParaRPr sz="3150">
              <a:latin typeface="Arial MT"/>
              <a:cs typeface="Arial MT"/>
            </a:endParaRPr>
          </a:p>
          <a:p>
            <a:pPr marL="1968500" marR="5080">
              <a:lnSpc>
                <a:spcPct val="234100"/>
              </a:lnSpc>
              <a:spcBef>
                <a:spcPts val="5"/>
              </a:spcBef>
            </a:pPr>
            <a:r>
              <a:rPr sz="3150" spc="15" dirty="0">
                <a:solidFill>
                  <a:srgbClr val="FFFFFF"/>
                </a:solidFill>
                <a:latin typeface="Arial MT"/>
                <a:cs typeface="Arial MT"/>
              </a:rPr>
              <a:t>Black</a:t>
            </a:r>
            <a:r>
              <a:rPr sz="31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20" dirty="0">
                <a:solidFill>
                  <a:srgbClr val="FFFFFF"/>
                </a:solidFill>
                <a:latin typeface="Arial MT"/>
                <a:cs typeface="Arial MT"/>
              </a:rPr>
              <a:t>Sea</a:t>
            </a:r>
            <a:r>
              <a:rPr sz="31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10" dirty="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sz="31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15" dirty="0">
                <a:solidFill>
                  <a:srgbClr val="FFFFFF"/>
                </a:solidFill>
                <a:latin typeface="Arial MT"/>
                <a:cs typeface="Arial MT"/>
              </a:rPr>
              <a:t>Caspian</a:t>
            </a:r>
            <a:r>
              <a:rPr sz="31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20" dirty="0">
                <a:solidFill>
                  <a:srgbClr val="FFFFFF"/>
                </a:solidFill>
                <a:latin typeface="Arial MT"/>
                <a:cs typeface="Arial MT"/>
              </a:rPr>
              <a:t>Sea</a:t>
            </a:r>
            <a:r>
              <a:rPr sz="315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15" dirty="0">
                <a:solidFill>
                  <a:srgbClr val="FFFFFF"/>
                </a:solidFill>
                <a:latin typeface="Arial MT"/>
                <a:cs typeface="Arial MT"/>
              </a:rPr>
              <a:t>Corridor </a:t>
            </a:r>
            <a:r>
              <a:rPr sz="3150" spc="-8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15" dirty="0">
                <a:solidFill>
                  <a:srgbClr val="FFFFFF"/>
                </a:solidFill>
                <a:latin typeface="Arial MT"/>
                <a:cs typeface="Arial MT"/>
              </a:rPr>
              <a:t>Persian</a:t>
            </a:r>
            <a:r>
              <a:rPr sz="31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15" dirty="0">
                <a:solidFill>
                  <a:srgbClr val="FFFFFF"/>
                </a:solidFill>
                <a:latin typeface="Arial MT"/>
                <a:cs typeface="Arial MT"/>
              </a:rPr>
              <a:t>Gulf-Black</a:t>
            </a:r>
            <a:r>
              <a:rPr sz="31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20" dirty="0">
                <a:solidFill>
                  <a:srgbClr val="FFFFFF"/>
                </a:solidFill>
                <a:latin typeface="Arial MT"/>
                <a:cs typeface="Arial MT"/>
              </a:rPr>
              <a:t>Sea</a:t>
            </a:r>
            <a:r>
              <a:rPr sz="31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150" spc="15" dirty="0">
                <a:solidFill>
                  <a:srgbClr val="FFFFFF"/>
                </a:solidFill>
                <a:latin typeface="Arial MT"/>
                <a:cs typeface="Arial MT"/>
              </a:rPr>
              <a:t>Corridor</a:t>
            </a:r>
            <a:endParaRPr sz="31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69254" y="3"/>
            <a:ext cx="10019030" cy="10287000"/>
            <a:chOff x="8269254" y="3"/>
            <a:chExt cx="10019030" cy="10287000"/>
          </a:xfrm>
        </p:grpSpPr>
        <p:sp>
          <p:nvSpPr>
            <p:cNvPr id="3" name="object 3"/>
            <p:cNvSpPr/>
            <p:nvPr/>
          </p:nvSpPr>
          <p:spPr>
            <a:xfrm>
              <a:off x="8269254" y="3"/>
              <a:ext cx="10019030" cy="10287000"/>
            </a:xfrm>
            <a:custGeom>
              <a:avLst/>
              <a:gdLst/>
              <a:ahLst/>
              <a:cxnLst/>
              <a:rect l="l" t="t" r="r" b="b"/>
              <a:pathLst>
                <a:path w="10019030" h="10287000">
                  <a:moveTo>
                    <a:pt x="10018743" y="10286996"/>
                  </a:moveTo>
                  <a:lnTo>
                    <a:pt x="0" y="10286996"/>
                  </a:lnTo>
                  <a:lnTo>
                    <a:pt x="0" y="0"/>
                  </a:lnTo>
                  <a:lnTo>
                    <a:pt x="10018743" y="0"/>
                  </a:lnTo>
                  <a:lnTo>
                    <a:pt x="10018743" y="10286996"/>
                  </a:lnTo>
                  <a:close/>
                </a:path>
              </a:pathLst>
            </a:custGeom>
            <a:solidFill>
              <a:srgbClr val="1261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69254" y="3324320"/>
              <a:ext cx="10018744" cy="480059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374" y="1211892"/>
            <a:ext cx="104774" cy="1047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7346" y="928054"/>
            <a:ext cx="7179945" cy="15113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0"/>
              </a:spcBef>
            </a:pP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Bilateral agreement with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17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countries.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Moreover, Bilateral agreements are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planned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to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be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concluded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with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4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countries.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374" y="3193092"/>
            <a:ext cx="104774" cy="1047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97346" y="2909254"/>
            <a:ext cx="7459345" cy="5969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63550">
              <a:lnSpc>
                <a:spcPct val="116100"/>
              </a:lnSpc>
              <a:spcBef>
                <a:spcPts val="90"/>
              </a:spcBef>
            </a:pP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Georgia is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a member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of the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1948 </a:t>
            </a:r>
            <a:r>
              <a:rPr sz="2800" b="1" spc="15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Convention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on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the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International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Maritime </a:t>
            </a:r>
            <a:r>
              <a:rPr sz="2800" b="1" spc="-765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Organization</a:t>
            </a:r>
            <a:r>
              <a:rPr sz="2800" b="1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(IMO)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50">
              <a:latin typeface="Arial"/>
              <a:cs typeface="Arial"/>
            </a:endParaRPr>
          </a:p>
          <a:p>
            <a:pPr marL="12700" marR="61594">
              <a:lnSpc>
                <a:spcPct val="116100"/>
              </a:lnSpc>
            </a:pP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Since 2002, Georgia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has become a member </a:t>
            </a:r>
            <a:r>
              <a:rPr sz="2800" b="1" spc="-765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of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Athens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Convention Relating to the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Carriage of Passengers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 and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 Their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Luggage </a:t>
            </a:r>
            <a:r>
              <a:rPr sz="2800" b="1" spc="-760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by</a:t>
            </a:r>
            <a:r>
              <a:rPr sz="2800" b="1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Sea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12700" marR="5080" algn="just">
              <a:lnSpc>
                <a:spcPct val="116100"/>
              </a:lnSpc>
            </a:pP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From December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2022, Georgia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has become </a:t>
            </a:r>
            <a:r>
              <a:rPr sz="2800" b="1" spc="-765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member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of the Maritime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Labour </a:t>
            </a:r>
            <a:r>
              <a:rPr sz="2800" b="1" spc="5" dirty="0">
                <a:solidFill>
                  <a:srgbClr val="126173"/>
                </a:solidFill>
                <a:latin typeface="Arial"/>
                <a:cs typeface="Arial"/>
              </a:rPr>
              <a:t>Convention </a:t>
            </a:r>
            <a:r>
              <a:rPr sz="2800" b="1" spc="-765" dirty="0">
                <a:solidFill>
                  <a:srgbClr val="126173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126173"/>
                </a:solidFill>
                <a:latin typeface="Arial"/>
                <a:cs typeface="Arial"/>
              </a:rPr>
              <a:t>(MLC)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374" y="5174292"/>
            <a:ext cx="104774" cy="1047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3374" y="7650791"/>
            <a:ext cx="104774" cy="10477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993286" y="153619"/>
            <a:ext cx="6570980" cy="2911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900"/>
              </a:lnSpc>
              <a:spcBef>
                <a:spcPts val="95"/>
              </a:spcBef>
            </a:pPr>
            <a:r>
              <a:rPr sz="5400" spc="10" dirty="0"/>
              <a:t>INTERNATIONAL </a:t>
            </a:r>
            <a:r>
              <a:rPr sz="5400" spc="15" dirty="0"/>
              <a:t> </a:t>
            </a:r>
            <a:r>
              <a:rPr sz="5400" spc="10" dirty="0"/>
              <a:t>AGREEMENTS</a:t>
            </a:r>
            <a:r>
              <a:rPr sz="5400" spc="-60" dirty="0"/>
              <a:t> </a:t>
            </a:r>
            <a:r>
              <a:rPr sz="5400" spc="15" dirty="0"/>
              <a:t>AND </a:t>
            </a:r>
            <a:r>
              <a:rPr sz="5400" spc="-1485" dirty="0"/>
              <a:t> </a:t>
            </a:r>
            <a:r>
              <a:rPr sz="5400" spc="10" dirty="0"/>
              <a:t>CONVENTIONS</a:t>
            </a:r>
            <a:endParaRPr sz="5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48751"/>
            <a:ext cx="18287999" cy="837247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8288000" cy="1471930"/>
          </a:xfrm>
          <a:custGeom>
            <a:avLst/>
            <a:gdLst/>
            <a:ahLst/>
            <a:cxnLst/>
            <a:rect l="l" t="t" r="r" b="b"/>
            <a:pathLst>
              <a:path w="18288000" h="1471930">
                <a:moveTo>
                  <a:pt x="18287999" y="0"/>
                </a:moveTo>
                <a:lnTo>
                  <a:pt x="18287999" y="1471345"/>
                </a:lnTo>
                <a:lnTo>
                  <a:pt x="0" y="1471345"/>
                </a:lnTo>
                <a:lnTo>
                  <a:pt x="0" y="0"/>
                </a:lnTo>
                <a:lnTo>
                  <a:pt x="18287999" y="0"/>
                </a:lnTo>
                <a:close/>
              </a:path>
            </a:pathLst>
          </a:custGeom>
          <a:solidFill>
            <a:srgbClr val="175C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143" y="0"/>
            <a:ext cx="15480030" cy="15875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789679" marR="5080" indent="-3777615">
              <a:lnSpc>
                <a:spcPct val="116500"/>
              </a:lnSpc>
              <a:spcBef>
                <a:spcPts val="90"/>
              </a:spcBef>
            </a:pPr>
            <a:r>
              <a:rPr sz="4400" spc="10" dirty="0"/>
              <a:t>NUMBER </a:t>
            </a:r>
            <a:r>
              <a:rPr sz="4400" spc="15" dirty="0"/>
              <a:t>OF </a:t>
            </a:r>
            <a:r>
              <a:rPr sz="4400" spc="10" dirty="0"/>
              <a:t>CARGOES </a:t>
            </a:r>
            <a:r>
              <a:rPr sz="4400" spc="15" dirty="0"/>
              <a:t>AND </a:t>
            </a:r>
            <a:r>
              <a:rPr sz="4400" spc="10" dirty="0"/>
              <a:t>CONTAINERS HANDLED AT </a:t>
            </a:r>
            <a:r>
              <a:rPr sz="4400" spc="-1210" dirty="0"/>
              <a:t> </a:t>
            </a:r>
            <a:r>
              <a:rPr sz="4400" spc="10" dirty="0"/>
              <a:t>SEAPORTS</a:t>
            </a:r>
            <a:r>
              <a:rPr sz="4400" dirty="0"/>
              <a:t> </a:t>
            </a:r>
            <a:r>
              <a:rPr sz="4400" spc="15" dirty="0"/>
              <a:t>AND</a:t>
            </a:r>
            <a:r>
              <a:rPr sz="4400" spc="5" dirty="0"/>
              <a:t> </a:t>
            </a:r>
            <a:r>
              <a:rPr sz="4400" spc="10" dirty="0"/>
              <a:t>TERMINALS</a:t>
            </a:r>
            <a:endParaRPr sz="4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261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28546" y="563901"/>
            <a:ext cx="2860040" cy="2310765"/>
          </a:xfrm>
          <a:custGeom>
            <a:avLst/>
            <a:gdLst/>
            <a:ahLst/>
            <a:cxnLst/>
            <a:rect l="l" t="t" r="r" b="b"/>
            <a:pathLst>
              <a:path w="2860040" h="2310765">
                <a:moveTo>
                  <a:pt x="484296" y="2310688"/>
                </a:moveTo>
                <a:lnTo>
                  <a:pt x="474945" y="2310688"/>
                </a:lnTo>
                <a:lnTo>
                  <a:pt x="470450" y="2309786"/>
                </a:lnTo>
                <a:lnTo>
                  <a:pt x="461822" y="2306177"/>
                </a:lnTo>
                <a:lnTo>
                  <a:pt x="458022" y="2303609"/>
                </a:lnTo>
                <a:lnTo>
                  <a:pt x="454736" y="2300279"/>
                </a:lnTo>
                <a:lnTo>
                  <a:pt x="10330" y="1855562"/>
                </a:lnTo>
                <a:lnTo>
                  <a:pt x="7004" y="1852272"/>
                </a:lnTo>
                <a:lnTo>
                  <a:pt x="4440" y="1848467"/>
                </a:lnTo>
                <a:lnTo>
                  <a:pt x="835" y="1839828"/>
                </a:lnTo>
                <a:lnTo>
                  <a:pt x="0" y="1835656"/>
                </a:lnTo>
                <a:lnTo>
                  <a:pt x="0" y="1825637"/>
                </a:lnTo>
                <a:lnTo>
                  <a:pt x="835" y="1821465"/>
                </a:lnTo>
                <a:lnTo>
                  <a:pt x="4440" y="1812826"/>
                </a:lnTo>
                <a:lnTo>
                  <a:pt x="7004" y="1809021"/>
                </a:lnTo>
                <a:lnTo>
                  <a:pt x="10330" y="1805731"/>
                </a:lnTo>
                <a:lnTo>
                  <a:pt x="1803446" y="10409"/>
                </a:lnTo>
                <a:lnTo>
                  <a:pt x="1806732" y="7079"/>
                </a:lnTo>
                <a:lnTo>
                  <a:pt x="1810532" y="4511"/>
                </a:lnTo>
                <a:lnTo>
                  <a:pt x="1819161" y="902"/>
                </a:lnTo>
                <a:lnTo>
                  <a:pt x="1823656" y="0"/>
                </a:lnTo>
                <a:lnTo>
                  <a:pt x="1833007" y="0"/>
                </a:lnTo>
                <a:lnTo>
                  <a:pt x="1837502" y="902"/>
                </a:lnTo>
                <a:lnTo>
                  <a:pt x="1846130" y="4511"/>
                </a:lnTo>
                <a:lnTo>
                  <a:pt x="1849930" y="7079"/>
                </a:lnTo>
                <a:lnTo>
                  <a:pt x="1853216" y="10409"/>
                </a:lnTo>
                <a:lnTo>
                  <a:pt x="1927861" y="85155"/>
                </a:lnTo>
                <a:lnTo>
                  <a:pt x="1828331" y="85155"/>
                </a:lnTo>
                <a:lnTo>
                  <a:pt x="84985" y="1830646"/>
                </a:lnTo>
                <a:lnTo>
                  <a:pt x="479621" y="2225533"/>
                </a:lnTo>
                <a:lnTo>
                  <a:pt x="579160" y="2225533"/>
                </a:lnTo>
                <a:lnTo>
                  <a:pt x="504506" y="2300279"/>
                </a:lnTo>
                <a:lnTo>
                  <a:pt x="501220" y="2303609"/>
                </a:lnTo>
                <a:lnTo>
                  <a:pt x="497420" y="2306177"/>
                </a:lnTo>
                <a:lnTo>
                  <a:pt x="488791" y="2309786"/>
                </a:lnTo>
                <a:lnTo>
                  <a:pt x="484296" y="2310688"/>
                </a:lnTo>
                <a:close/>
              </a:path>
              <a:path w="2860040" h="2310765">
                <a:moveTo>
                  <a:pt x="2859450" y="1117682"/>
                </a:moveTo>
                <a:lnTo>
                  <a:pt x="1828331" y="85155"/>
                </a:lnTo>
                <a:lnTo>
                  <a:pt x="1927861" y="85155"/>
                </a:lnTo>
                <a:lnTo>
                  <a:pt x="2859450" y="1018013"/>
                </a:lnTo>
                <a:lnTo>
                  <a:pt x="2859450" y="1117682"/>
                </a:lnTo>
                <a:close/>
              </a:path>
              <a:path w="2860040" h="2310765">
                <a:moveTo>
                  <a:pt x="579160" y="2225533"/>
                </a:moveTo>
                <a:lnTo>
                  <a:pt x="479621" y="2225533"/>
                </a:lnTo>
                <a:lnTo>
                  <a:pt x="1803447" y="900078"/>
                </a:lnTo>
                <a:lnTo>
                  <a:pt x="1808859" y="895543"/>
                </a:lnTo>
                <a:lnTo>
                  <a:pt x="1814811" y="892308"/>
                </a:lnTo>
                <a:lnTo>
                  <a:pt x="1821302" y="890372"/>
                </a:lnTo>
                <a:lnTo>
                  <a:pt x="1828331" y="889736"/>
                </a:lnTo>
                <a:lnTo>
                  <a:pt x="1835336" y="890431"/>
                </a:lnTo>
                <a:lnTo>
                  <a:pt x="1841818" y="892387"/>
                </a:lnTo>
                <a:lnTo>
                  <a:pt x="1847778" y="895603"/>
                </a:lnTo>
                <a:lnTo>
                  <a:pt x="1853216" y="900078"/>
                </a:lnTo>
                <a:lnTo>
                  <a:pt x="1927870" y="974825"/>
                </a:lnTo>
                <a:lnTo>
                  <a:pt x="1828331" y="974825"/>
                </a:lnTo>
                <a:lnTo>
                  <a:pt x="579160" y="2225533"/>
                </a:lnTo>
                <a:close/>
              </a:path>
              <a:path w="2860040" h="2310765">
                <a:moveTo>
                  <a:pt x="2859450" y="2007212"/>
                </a:moveTo>
                <a:lnTo>
                  <a:pt x="1828331" y="974825"/>
                </a:lnTo>
                <a:lnTo>
                  <a:pt x="1927870" y="974825"/>
                </a:lnTo>
                <a:lnTo>
                  <a:pt x="2859450" y="1907551"/>
                </a:lnTo>
                <a:lnTo>
                  <a:pt x="2859450" y="2007212"/>
                </a:lnTo>
                <a:close/>
              </a:path>
            </a:pathLst>
          </a:custGeom>
          <a:solidFill>
            <a:srgbClr val="F1F1F1">
              <a:alpha val="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28546" y="3247911"/>
            <a:ext cx="2860040" cy="2310765"/>
          </a:xfrm>
          <a:custGeom>
            <a:avLst/>
            <a:gdLst/>
            <a:ahLst/>
            <a:cxnLst/>
            <a:rect l="l" t="t" r="r" b="b"/>
            <a:pathLst>
              <a:path w="2860040" h="2310765">
                <a:moveTo>
                  <a:pt x="484277" y="2310534"/>
                </a:moveTo>
                <a:lnTo>
                  <a:pt x="474964" y="2310534"/>
                </a:lnTo>
                <a:lnTo>
                  <a:pt x="470482" y="2309650"/>
                </a:lnTo>
                <a:lnTo>
                  <a:pt x="461865" y="2306112"/>
                </a:lnTo>
                <a:lnTo>
                  <a:pt x="458052" y="2303592"/>
                </a:lnTo>
                <a:lnTo>
                  <a:pt x="454736" y="2300319"/>
                </a:lnTo>
                <a:lnTo>
                  <a:pt x="10330" y="1855367"/>
                </a:lnTo>
                <a:lnTo>
                  <a:pt x="7004" y="1852077"/>
                </a:lnTo>
                <a:lnTo>
                  <a:pt x="4440" y="1848272"/>
                </a:lnTo>
                <a:lnTo>
                  <a:pt x="835" y="1839633"/>
                </a:lnTo>
                <a:lnTo>
                  <a:pt x="0" y="1835462"/>
                </a:lnTo>
                <a:lnTo>
                  <a:pt x="0" y="1825441"/>
                </a:lnTo>
                <a:lnTo>
                  <a:pt x="835" y="1821270"/>
                </a:lnTo>
                <a:lnTo>
                  <a:pt x="4440" y="1812631"/>
                </a:lnTo>
                <a:lnTo>
                  <a:pt x="7004" y="1808826"/>
                </a:lnTo>
                <a:lnTo>
                  <a:pt x="10330" y="1805536"/>
                </a:lnTo>
                <a:lnTo>
                  <a:pt x="1803446" y="10215"/>
                </a:lnTo>
                <a:lnTo>
                  <a:pt x="1806763" y="6942"/>
                </a:lnTo>
                <a:lnTo>
                  <a:pt x="1810575" y="4421"/>
                </a:lnTo>
                <a:lnTo>
                  <a:pt x="1819192" y="884"/>
                </a:lnTo>
                <a:lnTo>
                  <a:pt x="1823675" y="0"/>
                </a:lnTo>
                <a:lnTo>
                  <a:pt x="1832988" y="0"/>
                </a:lnTo>
                <a:lnTo>
                  <a:pt x="1928095" y="85196"/>
                </a:lnTo>
                <a:lnTo>
                  <a:pt x="1828331" y="85196"/>
                </a:lnTo>
                <a:lnTo>
                  <a:pt x="84985" y="1830452"/>
                </a:lnTo>
                <a:lnTo>
                  <a:pt x="479621" y="2225573"/>
                </a:lnTo>
                <a:lnTo>
                  <a:pt x="579160" y="2225573"/>
                </a:lnTo>
                <a:lnTo>
                  <a:pt x="504506" y="2300319"/>
                </a:lnTo>
                <a:lnTo>
                  <a:pt x="501189" y="2303592"/>
                </a:lnTo>
                <a:lnTo>
                  <a:pt x="497377" y="2306113"/>
                </a:lnTo>
                <a:lnTo>
                  <a:pt x="488760" y="2309650"/>
                </a:lnTo>
                <a:lnTo>
                  <a:pt x="484277" y="2310534"/>
                </a:lnTo>
                <a:close/>
              </a:path>
              <a:path w="2860040" h="2310765">
                <a:moveTo>
                  <a:pt x="2859450" y="1117583"/>
                </a:moveTo>
                <a:lnTo>
                  <a:pt x="1828331" y="85196"/>
                </a:lnTo>
                <a:lnTo>
                  <a:pt x="1928095" y="85196"/>
                </a:lnTo>
                <a:lnTo>
                  <a:pt x="2859450" y="1017819"/>
                </a:lnTo>
                <a:lnTo>
                  <a:pt x="2859450" y="1117583"/>
                </a:lnTo>
                <a:close/>
              </a:path>
              <a:path w="2860040" h="2310765">
                <a:moveTo>
                  <a:pt x="579160" y="2225573"/>
                </a:moveTo>
                <a:lnTo>
                  <a:pt x="479621" y="2225573"/>
                </a:lnTo>
                <a:lnTo>
                  <a:pt x="1803447" y="900119"/>
                </a:lnTo>
                <a:lnTo>
                  <a:pt x="1808833" y="895520"/>
                </a:lnTo>
                <a:lnTo>
                  <a:pt x="1814776" y="892263"/>
                </a:lnTo>
                <a:lnTo>
                  <a:pt x="1821275" y="890349"/>
                </a:lnTo>
                <a:lnTo>
                  <a:pt x="1828331" y="889776"/>
                </a:lnTo>
                <a:lnTo>
                  <a:pt x="1835367" y="890397"/>
                </a:lnTo>
                <a:lnTo>
                  <a:pt x="1841860" y="892327"/>
                </a:lnTo>
                <a:lnTo>
                  <a:pt x="1847810" y="895568"/>
                </a:lnTo>
                <a:lnTo>
                  <a:pt x="1853216" y="900119"/>
                </a:lnTo>
                <a:lnTo>
                  <a:pt x="1927870" y="974865"/>
                </a:lnTo>
                <a:lnTo>
                  <a:pt x="1828331" y="974865"/>
                </a:lnTo>
                <a:lnTo>
                  <a:pt x="579160" y="2225573"/>
                </a:lnTo>
                <a:close/>
              </a:path>
              <a:path w="2860040" h="2310765">
                <a:moveTo>
                  <a:pt x="2859450" y="2007252"/>
                </a:moveTo>
                <a:lnTo>
                  <a:pt x="1828331" y="974865"/>
                </a:lnTo>
                <a:lnTo>
                  <a:pt x="1927870" y="974865"/>
                </a:lnTo>
                <a:lnTo>
                  <a:pt x="2859450" y="1907591"/>
                </a:lnTo>
                <a:lnTo>
                  <a:pt x="2859450" y="2007252"/>
                </a:lnTo>
                <a:close/>
              </a:path>
            </a:pathLst>
          </a:custGeom>
          <a:solidFill>
            <a:srgbClr val="F1F1F1">
              <a:alpha val="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428548" y="5931767"/>
            <a:ext cx="2860040" cy="2310765"/>
          </a:xfrm>
          <a:custGeom>
            <a:avLst/>
            <a:gdLst/>
            <a:ahLst/>
            <a:cxnLst/>
            <a:rect l="l" t="t" r="r" b="b"/>
            <a:pathLst>
              <a:path w="2860040" h="2310765">
                <a:moveTo>
                  <a:pt x="484295" y="2310689"/>
                </a:moveTo>
                <a:lnTo>
                  <a:pt x="474944" y="2310689"/>
                </a:lnTo>
                <a:lnTo>
                  <a:pt x="470449" y="2309787"/>
                </a:lnTo>
                <a:lnTo>
                  <a:pt x="461820" y="2306178"/>
                </a:lnTo>
                <a:lnTo>
                  <a:pt x="458020" y="2303610"/>
                </a:lnTo>
                <a:lnTo>
                  <a:pt x="454734" y="2300279"/>
                </a:lnTo>
                <a:lnTo>
                  <a:pt x="10329" y="1855562"/>
                </a:lnTo>
                <a:lnTo>
                  <a:pt x="5844" y="1850124"/>
                </a:lnTo>
                <a:lnTo>
                  <a:pt x="2628" y="1844158"/>
                </a:lnTo>
                <a:lnTo>
                  <a:pt x="680" y="1837666"/>
                </a:lnTo>
                <a:lnTo>
                  <a:pt x="0" y="1830647"/>
                </a:lnTo>
                <a:lnTo>
                  <a:pt x="650" y="1823615"/>
                </a:lnTo>
                <a:lnTo>
                  <a:pt x="2588" y="1817118"/>
                </a:lnTo>
                <a:lnTo>
                  <a:pt x="5815" y="1811157"/>
                </a:lnTo>
                <a:lnTo>
                  <a:pt x="10329" y="1805731"/>
                </a:lnTo>
                <a:lnTo>
                  <a:pt x="1803445" y="10409"/>
                </a:lnTo>
                <a:lnTo>
                  <a:pt x="1806731" y="7079"/>
                </a:lnTo>
                <a:lnTo>
                  <a:pt x="1810531" y="4511"/>
                </a:lnTo>
                <a:lnTo>
                  <a:pt x="1819159" y="902"/>
                </a:lnTo>
                <a:lnTo>
                  <a:pt x="1823654" y="0"/>
                </a:lnTo>
                <a:lnTo>
                  <a:pt x="1833006" y="0"/>
                </a:lnTo>
                <a:lnTo>
                  <a:pt x="1837500" y="902"/>
                </a:lnTo>
                <a:lnTo>
                  <a:pt x="1846129" y="4511"/>
                </a:lnTo>
                <a:lnTo>
                  <a:pt x="1849929" y="7079"/>
                </a:lnTo>
                <a:lnTo>
                  <a:pt x="1853215" y="10409"/>
                </a:lnTo>
                <a:lnTo>
                  <a:pt x="1928094" y="85391"/>
                </a:lnTo>
                <a:lnTo>
                  <a:pt x="1828330" y="85391"/>
                </a:lnTo>
                <a:lnTo>
                  <a:pt x="84984" y="1830647"/>
                </a:lnTo>
                <a:lnTo>
                  <a:pt x="479619" y="2225532"/>
                </a:lnTo>
                <a:lnTo>
                  <a:pt x="579159" y="2225532"/>
                </a:lnTo>
                <a:lnTo>
                  <a:pt x="504504" y="2300279"/>
                </a:lnTo>
                <a:lnTo>
                  <a:pt x="501218" y="2303610"/>
                </a:lnTo>
                <a:lnTo>
                  <a:pt x="497418" y="2306178"/>
                </a:lnTo>
                <a:lnTo>
                  <a:pt x="488790" y="2309787"/>
                </a:lnTo>
                <a:lnTo>
                  <a:pt x="484295" y="2310689"/>
                </a:lnTo>
                <a:close/>
              </a:path>
              <a:path w="2860040" h="2310765">
                <a:moveTo>
                  <a:pt x="2859449" y="1117917"/>
                </a:moveTo>
                <a:lnTo>
                  <a:pt x="1828330" y="85391"/>
                </a:lnTo>
                <a:lnTo>
                  <a:pt x="1928094" y="85391"/>
                </a:lnTo>
                <a:lnTo>
                  <a:pt x="2859449" y="1018014"/>
                </a:lnTo>
                <a:lnTo>
                  <a:pt x="2859449" y="1117917"/>
                </a:lnTo>
                <a:close/>
              </a:path>
              <a:path w="2860040" h="2310765">
                <a:moveTo>
                  <a:pt x="579159" y="2225532"/>
                </a:moveTo>
                <a:lnTo>
                  <a:pt x="479619" y="2225532"/>
                </a:lnTo>
                <a:lnTo>
                  <a:pt x="1803445" y="900078"/>
                </a:lnTo>
                <a:lnTo>
                  <a:pt x="1808858" y="895543"/>
                </a:lnTo>
                <a:lnTo>
                  <a:pt x="1814810" y="892308"/>
                </a:lnTo>
                <a:lnTo>
                  <a:pt x="1821300" y="890372"/>
                </a:lnTo>
                <a:lnTo>
                  <a:pt x="1828330" y="889736"/>
                </a:lnTo>
                <a:lnTo>
                  <a:pt x="1835335" y="890432"/>
                </a:lnTo>
                <a:lnTo>
                  <a:pt x="1841817" y="892387"/>
                </a:lnTo>
                <a:lnTo>
                  <a:pt x="1847777" y="895603"/>
                </a:lnTo>
                <a:lnTo>
                  <a:pt x="1853215" y="900078"/>
                </a:lnTo>
                <a:lnTo>
                  <a:pt x="1927870" y="974825"/>
                </a:lnTo>
                <a:lnTo>
                  <a:pt x="1828330" y="974825"/>
                </a:lnTo>
                <a:lnTo>
                  <a:pt x="579159" y="2225532"/>
                </a:lnTo>
                <a:close/>
              </a:path>
              <a:path w="2860040" h="2310765">
                <a:moveTo>
                  <a:pt x="2859449" y="2007213"/>
                </a:moveTo>
                <a:lnTo>
                  <a:pt x="1828330" y="974825"/>
                </a:lnTo>
                <a:lnTo>
                  <a:pt x="1927870" y="974825"/>
                </a:lnTo>
                <a:lnTo>
                  <a:pt x="2859449" y="1907550"/>
                </a:lnTo>
                <a:lnTo>
                  <a:pt x="2859449" y="2007213"/>
                </a:lnTo>
                <a:close/>
              </a:path>
            </a:pathLst>
          </a:custGeom>
          <a:solidFill>
            <a:srgbClr val="F1F1F1">
              <a:alpha val="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573044" y="8498458"/>
            <a:ext cx="2715260" cy="1788795"/>
          </a:xfrm>
          <a:custGeom>
            <a:avLst/>
            <a:gdLst/>
            <a:ahLst/>
            <a:cxnLst/>
            <a:rect l="l" t="t" r="r" b="b"/>
            <a:pathLst>
              <a:path w="2715259" h="1788795">
                <a:moveTo>
                  <a:pt x="2714942" y="1134846"/>
                </a:moveTo>
                <a:lnTo>
                  <a:pt x="1783397" y="202526"/>
                </a:lnTo>
                <a:lnTo>
                  <a:pt x="1708708" y="127774"/>
                </a:lnTo>
                <a:lnTo>
                  <a:pt x="1705432" y="124447"/>
                </a:lnTo>
                <a:lnTo>
                  <a:pt x="1701622" y="121881"/>
                </a:lnTo>
                <a:lnTo>
                  <a:pt x="1692998" y="118262"/>
                </a:lnTo>
                <a:lnTo>
                  <a:pt x="1688503" y="117360"/>
                </a:lnTo>
                <a:lnTo>
                  <a:pt x="1679155" y="117360"/>
                </a:lnTo>
                <a:lnTo>
                  <a:pt x="1674660" y="118262"/>
                </a:lnTo>
                <a:lnTo>
                  <a:pt x="1666024" y="121881"/>
                </a:lnTo>
                <a:lnTo>
                  <a:pt x="1662226" y="124447"/>
                </a:lnTo>
                <a:lnTo>
                  <a:pt x="1658937" y="127774"/>
                </a:lnTo>
                <a:lnTo>
                  <a:pt x="1091577" y="695769"/>
                </a:lnTo>
                <a:lnTo>
                  <a:pt x="1058278" y="662482"/>
                </a:lnTo>
                <a:lnTo>
                  <a:pt x="1058278" y="729094"/>
                </a:lnTo>
                <a:lnTo>
                  <a:pt x="794283" y="993381"/>
                </a:lnTo>
                <a:lnTo>
                  <a:pt x="121564" y="320992"/>
                </a:lnTo>
                <a:lnTo>
                  <a:pt x="385813" y="56870"/>
                </a:lnTo>
                <a:lnTo>
                  <a:pt x="1058278" y="729094"/>
                </a:lnTo>
                <a:lnTo>
                  <a:pt x="1058278" y="662482"/>
                </a:lnTo>
                <a:lnTo>
                  <a:pt x="1015009" y="619213"/>
                </a:lnTo>
                <a:lnTo>
                  <a:pt x="397865" y="2336"/>
                </a:lnTo>
                <a:lnTo>
                  <a:pt x="392315" y="38"/>
                </a:lnTo>
                <a:lnTo>
                  <a:pt x="379310" y="0"/>
                </a:lnTo>
                <a:lnTo>
                  <a:pt x="373748" y="2311"/>
                </a:lnTo>
                <a:lnTo>
                  <a:pt x="71577" y="304342"/>
                </a:lnTo>
                <a:lnTo>
                  <a:pt x="64744" y="317881"/>
                </a:lnTo>
                <a:lnTo>
                  <a:pt x="64744" y="324104"/>
                </a:lnTo>
                <a:lnTo>
                  <a:pt x="121564" y="387578"/>
                </a:lnTo>
                <a:lnTo>
                  <a:pt x="761161" y="1026528"/>
                </a:lnTo>
                <a:lnTo>
                  <a:pt x="0" y="1788541"/>
                </a:lnTo>
                <a:lnTo>
                  <a:pt x="99542" y="1788541"/>
                </a:lnTo>
                <a:lnTo>
                  <a:pt x="810996" y="1076312"/>
                </a:lnTo>
                <a:lnTo>
                  <a:pt x="958494" y="1223645"/>
                </a:lnTo>
                <a:lnTo>
                  <a:pt x="393306" y="1788553"/>
                </a:lnTo>
                <a:lnTo>
                  <a:pt x="459486" y="1788553"/>
                </a:lnTo>
                <a:lnTo>
                  <a:pt x="958494" y="1289786"/>
                </a:lnTo>
                <a:lnTo>
                  <a:pt x="1008011" y="1240294"/>
                </a:lnTo>
                <a:lnTo>
                  <a:pt x="1012647" y="1235722"/>
                </a:lnTo>
                <a:lnTo>
                  <a:pt x="1014920" y="1230236"/>
                </a:lnTo>
                <a:lnTo>
                  <a:pt x="1014920" y="1223645"/>
                </a:lnTo>
                <a:lnTo>
                  <a:pt x="1015009" y="1217104"/>
                </a:lnTo>
                <a:lnTo>
                  <a:pt x="1012710" y="1211541"/>
                </a:lnTo>
                <a:lnTo>
                  <a:pt x="1008011" y="1206995"/>
                </a:lnTo>
                <a:lnTo>
                  <a:pt x="844092" y="1043178"/>
                </a:lnTo>
                <a:lnTo>
                  <a:pt x="1108087" y="778891"/>
                </a:lnTo>
                <a:lnTo>
                  <a:pt x="1502956" y="1173619"/>
                </a:lnTo>
                <a:lnTo>
                  <a:pt x="888784" y="1788541"/>
                </a:lnTo>
                <a:lnTo>
                  <a:pt x="987844" y="1788541"/>
                </a:lnTo>
                <a:lnTo>
                  <a:pt x="1054696" y="1788553"/>
                </a:lnTo>
                <a:lnTo>
                  <a:pt x="1553019" y="1290281"/>
                </a:lnTo>
                <a:lnTo>
                  <a:pt x="1603006" y="1240294"/>
                </a:lnTo>
                <a:lnTo>
                  <a:pt x="1605229" y="1238097"/>
                </a:lnTo>
                <a:lnTo>
                  <a:pt x="1606943" y="1235557"/>
                </a:lnTo>
                <a:lnTo>
                  <a:pt x="1609356" y="1229779"/>
                </a:lnTo>
                <a:lnTo>
                  <a:pt x="1609966" y="1226769"/>
                </a:lnTo>
                <a:lnTo>
                  <a:pt x="1609966" y="1220520"/>
                </a:lnTo>
                <a:lnTo>
                  <a:pt x="1609356" y="1217510"/>
                </a:lnTo>
                <a:lnTo>
                  <a:pt x="1606943" y="1211732"/>
                </a:lnTo>
                <a:lnTo>
                  <a:pt x="1605229" y="1209192"/>
                </a:lnTo>
                <a:lnTo>
                  <a:pt x="1603006" y="1206995"/>
                </a:lnTo>
                <a:lnTo>
                  <a:pt x="1585747" y="1189748"/>
                </a:lnTo>
                <a:lnTo>
                  <a:pt x="1683829" y="1091488"/>
                </a:lnTo>
                <a:lnTo>
                  <a:pt x="2380030" y="1788541"/>
                </a:lnTo>
                <a:lnTo>
                  <a:pt x="2478862" y="1788541"/>
                </a:lnTo>
                <a:lnTo>
                  <a:pt x="1782660" y="1091488"/>
                </a:lnTo>
                <a:lnTo>
                  <a:pt x="1708708" y="1017447"/>
                </a:lnTo>
                <a:lnTo>
                  <a:pt x="1683829" y="1007097"/>
                </a:lnTo>
                <a:lnTo>
                  <a:pt x="1676768" y="1007668"/>
                </a:lnTo>
                <a:lnTo>
                  <a:pt x="1670278" y="1009586"/>
                </a:lnTo>
                <a:lnTo>
                  <a:pt x="1664335" y="1012850"/>
                </a:lnTo>
                <a:lnTo>
                  <a:pt x="1658937" y="1017447"/>
                </a:lnTo>
                <a:lnTo>
                  <a:pt x="1553019" y="1123505"/>
                </a:lnTo>
                <a:lnTo>
                  <a:pt x="1553019" y="1223645"/>
                </a:lnTo>
                <a:lnTo>
                  <a:pt x="1055789" y="1720621"/>
                </a:lnTo>
                <a:lnTo>
                  <a:pt x="1552460" y="1223098"/>
                </a:lnTo>
                <a:lnTo>
                  <a:pt x="1553019" y="1223645"/>
                </a:lnTo>
                <a:lnTo>
                  <a:pt x="1553019" y="1123505"/>
                </a:lnTo>
                <a:lnTo>
                  <a:pt x="1536255" y="1140282"/>
                </a:lnTo>
                <a:lnTo>
                  <a:pt x="1141387" y="745553"/>
                </a:lnTo>
                <a:lnTo>
                  <a:pt x="1683829" y="202526"/>
                </a:lnTo>
                <a:lnTo>
                  <a:pt x="2714942" y="1234909"/>
                </a:lnTo>
                <a:lnTo>
                  <a:pt x="2714942" y="1134846"/>
                </a:lnTo>
                <a:close/>
              </a:path>
            </a:pathLst>
          </a:custGeom>
          <a:solidFill>
            <a:srgbClr val="F1F1F1">
              <a:alpha val="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219" y="1707187"/>
            <a:ext cx="104774" cy="104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219" y="2202487"/>
            <a:ext cx="104774" cy="1047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219" y="2697787"/>
            <a:ext cx="104774" cy="1047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219" y="3688387"/>
            <a:ext cx="104774" cy="1047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219" y="4183686"/>
            <a:ext cx="104774" cy="1047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219" y="5669586"/>
            <a:ext cx="104774" cy="1047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219" y="7155486"/>
            <a:ext cx="104774" cy="1047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219" y="8146086"/>
            <a:ext cx="104774" cy="1047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219" y="9136686"/>
            <a:ext cx="104774" cy="10477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43144" y="928048"/>
            <a:ext cx="5499735" cy="151130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OPPORTUNITIES:</a:t>
            </a:r>
            <a:endParaRPr sz="280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spcBef>
                <a:spcPts val="540"/>
              </a:spcBef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Strategic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location</a:t>
            </a:r>
            <a:endParaRPr sz="280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spcBef>
                <a:spcPts val="540"/>
              </a:spcBef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Ability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receive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large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ships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3144" y="2413948"/>
            <a:ext cx="9444355" cy="74549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22300" marR="1508125">
              <a:lnSpc>
                <a:spcPct val="116100"/>
              </a:lnSpc>
              <a:spcBef>
                <a:spcPts val="90"/>
              </a:spcBef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Providing services 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 the principle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"one </a:t>
            </a:r>
            <a:r>
              <a:rPr sz="2800" b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window"</a:t>
            </a:r>
            <a:endParaRPr sz="2800">
              <a:latin typeface="Arial"/>
              <a:cs typeface="Arial"/>
            </a:endParaRPr>
          </a:p>
          <a:p>
            <a:pPr marL="622300" marR="3032760">
              <a:lnSpc>
                <a:spcPct val="116100"/>
              </a:lnSpc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Development of logistics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services </a:t>
            </a:r>
            <a:r>
              <a:rPr sz="2800" b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Development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of industrial cluster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POSITIVE</a:t>
            </a:r>
            <a:r>
              <a:rPr sz="2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IMPACTS:</a:t>
            </a:r>
            <a:endParaRPr sz="2800">
              <a:latin typeface="Arial"/>
              <a:cs typeface="Arial"/>
            </a:endParaRPr>
          </a:p>
          <a:p>
            <a:pPr marL="622300" marR="5080">
              <a:lnSpc>
                <a:spcPct val="116100"/>
              </a:lnSpc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Creating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favourable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conditions</a:t>
            </a:r>
            <a:r>
              <a:rPr sz="28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development </a:t>
            </a:r>
            <a:r>
              <a:rPr sz="2800" b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of logistics services 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industrial 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zone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in the 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adjacent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area.</a:t>
            </a:r>
            <a:endParaRPr sz="2800">
              <a:latin typeface="Arial"/>
              <a:cs typeface="Arial"/>
            </a:endParaRPr>
          </a:p>
          <a:p>
            <a:pPr marL="622300" marR="622935">
              <a:lnSpc>
                <a:spcPct val="116100"/>
              </a:lnSpc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Giving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opportunity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development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value </a:t>
            </a:r>
            <a:r>
              <a:rPr sz="2800" b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added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endParaRPr sz="2800">
              <a:latin typeface="Arial"/>
              <a:cs typeface="Arial"/>
            </a:endParaRPr>
          </a:p>
          <a:p>
            <a:pPr marL="622300" marR="283845">
              <a:lnSpc>
                <a:spcPct val="116100"/>
              </a:lnSpc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Significant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increase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cargo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turnover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800" b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territory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of Georgia.</a:t>
            </a:r>
            <a:endParaRPr sz="2800">
              <a:latin typeface="Arial"/>
              <a:cs typeface="Arial"/>
            </a:endParaRPr>
          </a:p>
          <a:p>
            <a:pPr marL="622300" marR="283845">
              <a:lnSpc>
                <a:spcPct val="116100"/>
              </a:lnSpc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Creating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thousands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new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jobs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western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part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800" b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Georgia.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5162" rIns="0" bIns="0" rtlCol="0">
            <a:spAutoFit/>
          </a:bodyPr>
          <a:lstStyle/>
          <a:p>
            <a:pPr marL="6086475" marR="5080" indent="108585">
              <a:lnSpc>
                <a:spcPct val="116599"/>
              </a:lnSpc>
              <a:spcBef>
                <a:spcPts val="90"/>
              </a:spcBef>
            </a:pPr>
            <a:r>
              <a:rPr sz="5100" spc="15" dirty="0"/>
              <a:t>IMPLEMENTATION </a:t>
            </a:r>
            <a:r>
              <a:rPr sz="5100" spc="20" dirty="0"/>
              <a:t>OF MAJOR </a:t>
            </a:r>
            <a:r>
              <a:rPr sz="5100" spc="-1405" dirty="0"/>
              <a:t> </a:t>
            </a:r>
            <a:r>
              <a:rPr sz="5100" spc="15" dirty="0"/>
              <a:t>INFRASTRUCTURE</a:t>
            </a:r>
            <a:r>
              <a:rPr sz="5100" spc="-20" dirty="0"/>
              <a:t> </a:t>
            </a:r>
            <a:r>
              <a:rPr sz="5100" spc="15" dirty="0"/>
              <a:t>PROJECTS</a:t>
            </a:r>
            <a:endParaRPr sz="5100"/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46023" y="3406325"/>
            <a:ext cx="7629524" cy="50958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8701"/>
            <a:ext cx="18288000" cy="9258300"/>
            <a:chOff x="0" y="1028701"/>
            <a:chExt cx="18288000" cy="9258300"/>
          </a:xfrm>
        </p:grpSpPr>
        <p:sp>
          <p:nvSpPr>
            <p:cNvPr id="3" name="object 3"/>
            <p:cNvSpPr/>
            <p:nvPr/>
          </p:nvSpPr>
          <p:spPr>
            <a:xfrm>
              <a:off x="0" y="5164075"/>
              <a:ext cx="18288000" cy="5123180"/>
            </a:xfrm>
            <a:custGeom>
              <a:avLst/>
              <a:gdLst/>
              <a:ahLst/>
              <a:cxnLst/>
              <a:rect l="l" t="t" r="r" b="b"/>
              <a:pathLst>
                <a:path w="18288000" h="5123180">
                  <a:moveTo>
                    <a:pt x="0" y="5122924"/>
                  </a:moveTo>
                  <a:lnTo>
                    <a:pt x="0" y="0"/>
                  </a:lnTo>
                  <a:lnTo>
                    <a:pt x="18288000" y="0"/>
                  </a:lnTo>
                  <a:lnTo>
                    <a:pt x="18288000" y="5122924"/>
                  </a:lnTo>
                  <a:lnTo>
                    <a:pt x="0" y="5122924"/>
                  </a:lnTo>
                  <a:close/>
                </a:path>
              </a:pathLst>
            </a:custGeom>
            <a:solidFill>
              <a:srgbClr val="175C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103813"/>
              <a:ext cx="2487930" cy="2614930"/>
            </a:xfrm>
            <a:custGeom>
              <a:avLst/>
              <a:gdLst/>
              <a:ahLst/>
              <a:cxnLst/>
              <a:rect l="l" t="t" r="r" b="b"/>
              <a:pathLst>
                <a:path w="2487930" h="2614929">
                  <a:moveTo>
                    <a:pt x="2487815" y="1454759"/>
                  </a:moveTo>
                  <a:lnTo>
                    <a:pt x="1762290" y="40119"/>
                  </a:lnTo>
                  <a:lnTo>
                    <a:pt x="0" y="0"/>
                  </a:lnTo>
                  <a:lnTo>
                    <a:pt x="0" y="2614650"/>
                  </a:lnTo>
                  <a:lnTo>
                    <a:pt x="812888" y="1427099"/>
                  </a:lnTo>
                  <a:lnTo>
                    <a:pt x="2487815" y="1454759"/>
                  </a:lnTo>
                  <a:close/>
                </a:path>
              </a:pathLst>
            </a:custGeom>
            <a:solidFill>
              <a:srgbClr val="86AC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0273" y="4143927"/>
              <a:ext cx="1232361" cy="13972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83816" y="4770855"/>
              <a:ext cx="1123950" cy="788035"/>
            </a:xfrm>
            <a:custGeom>
              <a:avLst/>
              <a:gdLst/>
              <a:ahLst/>
              <a:cxnLst/>
              <a:rect l="l" t="t" r="r" b="b"/>
              <a:pathLst>
                <a:path w="1123950" h="788035">
                  <a:moveTo>
                    <a:pt x="1123657" y="385787"/>
                  </a:moveTo>
                  <a:lnTo>
                    <a:pt x="934986" y="17932"/>
                  </a:lnTo>
                  <a:lnTo>
                    <a:pt x="0" y="0"/>
                  </a:lnTo>
                  <a:lnTo>
                    <a:pt x="403999" y="787717"/>
                  </a:lnTo>
                  <a:lnTo>
                    <a:pt x="687006" y="377431"/>
                  </a:lnTo>
                  <a:lnTo>
                    <a:pt x="1123657" y="385787"/>
                  </a:lnTo>
                  <a:close/>
                </a:path>
              </a:pathLst>
            </a:custGeom>
            <a:solidFill>
              <a:srgbClr val="86AC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0835" y="4788797"/>
              <a:ext cx="303131" cy="3619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83827" y="4770854"/>
              <a:ext cx="563953" cy="78771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529853" y="3668394"/>
              <a:ext cx="2758440" cy="2740025"/>
            </a:xfrm>
            <a:custGeom>
              <a:avLst/>
              <a:gdLst/>
              <a:ahLst/>
              <a:cxnLst/>
              <a:rect l="l" t="t" r="r" b="b"/>
              <a:pathLst>
                <a:path w="2758440" h="2740025">
                  <a:moveTo>
                    <a:pt x="2758148" y="0"/>
                  </a:moveTo>
                  <a:lnTo>
                    <a:pt x="2180044" y="899629"/>
                  </a:lnTo>
                  <a:lnTo>
                    <a:pt x="0" y="927684"/>
                  </a:lnTo>
                  <a:lnTo>
                    <a:pt x="997445" y="2739961"/>
                  </a:lnTo>
                  <a:lnTo>
                    <a:pt x="2758148" y="2728290"/>
                  </a:lnTo>
                  <a:lnTo>
                    <a:pt x="2758148" y="0"/>
                  </a:lnTo>
                  <a:close/>
                </a:path>
              </a:pathLst>
            </a:custGeom>
            <a:solidFill>
              <a:srgbClr val="86AC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55646" y="4567805"/>
              <a:ext cx="1570675" cy="184054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608849" y="4596078"/>
              <a:ext cx="1477010" cy="1021715"/>
            </a:xfrm>
            <a:custGeom>
              <a:avLst/>
              <a:gdLst/>
              <a:ahLst/>
              <a:cxnLst/>
              <a:rect l="l" t="t" r="r" b="b"/>
              <a:pathLst>
                <a:path w="1477009" h="1021714">
                  <a:moveTo>
                    <a:pt x="1476413" y="1009129"/>
                  </a:moveTo>
                  <a:lnTo>
                    <a:pt x="921004" y="0"/>
                  </a:lnTo>
                  <a:lnTo>
                    <a:pt x="568337" y="544512"/>
                  </a:lnTo>
                  <a:lnTo>
                    <a:pt x="0" y="550303"/>
                  </a:lnTo>
                  <a:lnTo>
                    <a:pt x="259372" y="1021562"/>
                  </a:lnTo>
                  <a:lnTo>
                    <a:pt x="1476413" y="1009129"/>
                  </a:lnTo>
                  <a:close/>
                </a:path>
              </a:pathLst>
            </a:custGeom>
            <a:solidFill>
              <a:srgbClr val="86AC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92400" y="5140567"/>
              <a:ext cx="384817" cy="4770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30547" y="4596073"/>
              <a:ext cx="754719" cy="10128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5759" y="5894176"/>
              <a:ext cx="3552447" cy="367178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02827" y="5851244"/>
              <a:ext cx="3638550" cy="3754754"/>
            </a:xfrm>
            <a:custGeom>
              <a:avLst/>
              <a:gdLst/>
              <a:ahLst/>
              <a:cxnLst/>
              <a:rect l="l" t="t" r="r" b="b"/>
              <a:pathLst>
                <a:path w="3638550" h="3754754">
                  <a:moveTo>
                    <a:pt x="3048391" y="3754737"/>
                  </a:moveTo>
                  <a:lnTo>
                    <a:pt x="589918" y="3754737"/>
                  </a:lnTo>
                  <a:lnTo>
                    <a:pt x="552714" y="3750599"/>
                  </a:lnTo>
                  <a:lnTo>
                    <a:pt x="506443" y="3741979"/>
                  </a:lnTo>
                  <a:lnTo>
                    <a:pt x="461371" y="3730129"/>
                  </a:lnTo>
                  <a:lnTo>
                    <a:pt x="417625" y="3715176"/>
                  </a:lnTo>
                  <a:lnTo>
                    <a:pt x="375333" y="3697246"/>
                  </a:lnTo>
                  <a:lnTo>
                    <a:pt x="334620" y="3676465"/>
                  </a:lnTo>
                  <a:lnTo>
                    <a:pt x="295583" y="3652939"/>
                  </a:lnTo>
                  <a:lnTo>
                    <a:pt x="258442" y="3626858"/>
                  </a:lnTo>
                  <a:lnTo>
                    <a:pt x="223231" y="3598284"/>
                  </a:lnTo>
                  <a:lnTo>
                    <a:pt x="190107" y="3567364"/>
                  </a:lnTo>
                  <a:lnTo>
                    <a:pt x="159200" y="3534225"/>
                  </a:lnTo>
                  <a:lnTo>
                    <a:pt x="130634" y="3498994"/>
                  </a:lnTo>
                  <a:lnTo>
                    <a:pt x="104652" y="3461983"/>
                  </a:lnTo>
                  <a:lnTo>
                    <a:pt x="81159" y="3422988"/>
                  </a:lnTo>
                  <a:lnTo>
                    <a:pt x="60387" y="3382285"/>
                  </a:lnTo>
                  <a:lnTo>
                    <a:pt x="42463" y="3340001"/>
                  </a:lnTo>
                  <a:lnTo>
                    <a:pt x="27514" y="3296263"/>
                  </a:lnTo>
                  <a:lnTo>
                    <a:pt x="15666" y="3251197"/>
                  </a:lnTo>
                  <a:lnTo>
                    <a:pt x="7047" y="3204930"/>
                  </a:lnTo>
                  <a:lnTo>
                    <a:pt x="1783" y="3157589"/>
                  </a:lnTo>
                  <a:lnTo>
                    <a:pt x="0" y="3109300"/>
                  </a:lnTo>
                  <a:lnTo>
                    <a:pt x="0" y="648345"/>
                  </a:lnTo>
                  <a:lnTo>
                    <a:pt x="1799" y="599908"/>
                  </a:lnTo>
                  <a:lnTo>
                    <a:pt x="7070" y="552595"/>
                  </a:lnTo>
                  <a:lnTo>
                    <a:pt x="15676" y="506450"/>
                  </a:lnTo>
                  <a:lnTo>
                    <a:pt x="27514" y="461384"/>
                  </a:lnTo>
                  <a:lnTo>
                    <a:pt x="42463" y="417646"/>
                  </a:lnTo>
                  <a:lnTo>
                    <a:pt x="60387" y="375362"/>
                  </a:lnTo>
                  <a:lnTo>
                    <a:pt x="81159" y="334659"/>
                  </a:lnTo>
                  <a:lnTo>
                    <a:pt x="104652" y="295664"/>
                  </a:lnTo>
                  <a:lnTo>
                    <a:pt x="130739" y="258503"/>
                  </a:lnTo>
                  <a:lnTo>
                    <a:pt x="159295" y="223304"/>
                  </a:lnTo>
                  <a:lnTo>
                    <a:pt x="190192" y="190192"/>
                  </a:lnTo>
                  <a:lnTo>
                    <a:pt x="223304" y="159295"/>
                  </a:lnTo>
                  <a:lnTo>
                    <a:pt x="258503" y="130740"/>
                  </a:lnTo>
                  <a:lnTo>
                    <a:pt x="295664" y="104652"/>
                  </a:lnTo>
                  <a:lnTo>
                    <a:pt x="334659" y="81159"/>
                  </a:lnTo>
                  <a:lnTo>
                    <a:pt x="375362" y="60387"/>
                  </a:lnTo>
                  <a:lnTo>
                    <a:pt x="417646" y="42463"/>
                  </a:lnTo>
                  <a:lnTo>
                    <a:pt x="461384" y="27514"/>
                  </a:lnTo>
                  <a:lnTo>
                    <a:pt x="506450" y="15666"/>
                  </a:lnTo>
                  <a:lnTo>
                    <a:pt x="552717" y="7047"/>
                  </a:lnTo>
                  <a:lnTo>
                    <a:pt x="600058" y="1783"/>
                  </a:lnTo>
                  <a:lnTo>
                    <a:pt x="648347" y="0"/>
                  </a:lnTo>
                  <a:lnTo>
                    <a:pt x="2989964" y="0"/>
                  </a:lnTo>
                  <a:lnTo>
                    <a:pt x="3038253" y="1783"/>
                  </a:lnTo>
                  <a:lnTo>
                    <a:pt x="3085594" y="7047"/>
                  </a:lnTo>
                  <a:lnTo>
                    <a:pt x="3131861" y="15666"/>
                  </a:lnTo>
                  <a:lnTo>
                    <a:pt x="3176927" y="27514"/>
                  </a:lnTo>
                  <a:lnTo>
                    <a:pt x="3220665" y="42463"/>
                  </a:lnTo>
                  <a:lnTo>
                    <a:pt x="3262949" y="60387"/>
                  </a:lnTo>
                  <a:lnTo>
                    <a:pt x="3303652" y="81159"/>
                  </a:lnTo>
                  <a:lnTo>
                    <a:pt x="3311462" y="85864"/>
                  </a:lnTo>
                  <a:lnTo>
                    <a:pt x="648347" y="85864"/>
                  </a:lnTo>
                  <a:lnTo>
                    <a:pt x="599908" y="87934"/>
                  </a:lnTo>
                  <a:lnTo>
                    <a:pt x="552595" y="94030"/>
                  </a:lnTo>
                  <a:lnTo>
                    <a:pt x="506579" y="103981"/>
                  </a:lnTo>
                  <a:lnTo>
                    <a:pt x="462030" y="117617"/>
                  </a:lnTo>
                  <a:lnTo>
                    <a:pt x="419119" y="134768"/>
                  </a:lnTo>
                  <a:lnTo>
                    <a:pt x="378016" y="155262"/>
                  </a:lnTo>
                  <a:lnTo>
                    <a:pt x="338893" y="178930"/>
                  </a:lnTo>
                  <a:lnTo>
                    <a:pt x="301919" y="205600"/>
                  </a:lnTo>
                  <a:lnTo>
                    <a:pt x="267265" y="235102"/>
                  </a:lnTo>
                  <a:lnTo>
                    <a:pt x="235101" y="267265"/>
                  </a:lnTo>
                  <a:lnTo>
                    <a:pt x="205600" y="301919"/>
                  </a:lnTo>
                  <a:lnTo>
                    <a:pt x="178930" y="338893"/>
                  </a:lnTo>
                  <a:lnTo>
                    <a:pt x="155262" y="378017"/>
                  </a:lnTo>
                  <a:lnTo>
                    <a:pt x="134768" y="419119"/>
                  </a:lnTo>
                  <a:lnTo>
                    <a:pt x="117617" y="462030"/>
                  </a:lnTo>
                  <a:lnTo>
                    <a:pt x="103993" y="506579"/>
                  </a:lnTo>
                  <a:lnTo>
                    <a:pt x="94014" y="552717"/>
                  </a:lnTo>
                  <a:lnTo>
                    <a:pt x="87934" y="599908"/>
                  </a:lnTo>
                  <a:lnTo>
                    <a:pt x="85864" y="648345"/>
                  </a:lnTo>
                  <a:lnTo>
                    <a:pt x="85895" y="3109300"/>
                  </a:lnTo>
                  <a:lnTo>
                    <a:pt x="87931" y="3156957"/>
                  </a:lnTo>
                  <a:lnTo>
                    <a:pt x="94042" y="3204384"/>
                  </a:lnTo>
                  <a:lnTo>
                    <a:pt x="103981" y="3250341"/>
                  </a:lnTo>
                  <a:lnTo>
                    <a:pt x="117617" y="3294890"/>
                  </a:lnTo>
                  <a:lnTo>
                    <a:pt x="134768" y="3337801"/>
                  </a:lnTo>
                  <a:lnTo>
                    <a:pt x="155262" y="3378903"/>
                  </a:lnTo>
                  <a:lnTo>
                    <a:pt x="178930" y="3418027"/>
                  </a:lnTo>
                  <a:lnTo>
                    <a:pt x="205600" y="3455001"/>
                  </a:lnTo>
                  <a:lnTo>
                    <a:pt x="235101" y="3489655"/>
                  </a:lnTo>
                  <a:lnTo>
                    <a:pt x="267265" y="3521818"/>
                  </a:lnTo>
                  <a:lnTo>
                    <a:pt x="301919" y="3551320"/>
                  </a:lnTo>
                  <a:lnTo>
                    <a:pt x="338893" y="3577990"/>
                  </a:lnTo>
                  <a:lnTo>
                    <a:pt x="378017" y="3601658"/>
                  </a:lnTo>
                  <a:lnTo>
                    <a:pt x="419119" y="3622152"/>
                  </a:lnTo>
                  <a:lnTo>
                    <a:pt x="462030" y="3639303"/>
                  </a:lnTo>
                  <a:lnTo>
                    <a:pt x="506679" y="3652960"/>
                  </a:lnTo>
                  <a:lnTo>
                    <a:pt x="552595" y="3662890"/>
                  </a:lnTo>
                  <a:lnTo>
                    <a:pt x="599908" y="3668986"/>
                  </a:lnTo>
                  <a:lnTo>
                    <a:pt x="648347" y="3671056"/>
                  </a:lnTo>
                  <a:lnTo>
                    <a:pt x="3312625" y="3671056"/>
                  </a:lnTo>
                  <a:lnTo>
                    <a:pt x="3303606" y="3676489"/>
                  </a:lnTo>
                  <a:lnTo>
                    <a:pt x="3262914" y="3697260"/>
                  </a:lnTo>
                  <a:lnTo>
                    <a:pt x="3220640" y="3715184"/>
                  </a:lnTo>
                  <a:lnTo>
                    <a:pt x="3176910" y="3730133"/>
                  </a:lnTo>
                  <a:lnTo>
                    <a:pt x="3131851" y="3741981"/>
                  </a:lnTo>
                  <a:lnTo>
                    <a:pt x="3085589" y="3750600"/>
                  </a:lnTo>
                  <a:lnTo>
                    <a:pt x="3048391" y="3754737"/>
                  </a:lnTo>
                  <a:close/>
                </a:path>
                <a:path w="3638550" h="3754754">
                  <a:moveTo>
                    <a:pt x="3312625" y="3671056"/>
                  </a:moveTo>
                  <a:lnTo>
                    <a:pt x="2989964" y="3671056"/>
                  </a:lnTo>
                  <a:lnTo>
                    <a:pt x="3038403" y="3668986"/>
                  </a:lnTo>
                  <a:lnTo>
                    <a:pt x="3085715" y="3662890"/>
                  </a:lnTo>
                  <a:lnTo>
                    <a:pt x="3131702" y="3652939"/>
                  </a:lnTo>
                  <a:lnTo>
                    <a:pt x="3176280" y="3639303"/>
                  </a:lnTo>
                  <a:lnTo>
                    <a:pt x="3219191" y="3622152"/>
                  </a:lnTo>
                  <a:lnTo>
                    <a:pt x="3260294" y="3601658"/>
                  </a:lnTo>
                  <a:lnTo>
                    <a:pt x="3299418" y="3577990"/>
                  </a:lnTo>
                  <a:lnTo>
                    <a:pt x="3336392" y="3551320"/>
                  </a:lnTo>
                  <a:lnTo>
                    <a:pt x="3371046" y="3521818"/>
                  </a:lnTo>
                  <a:lnTo>
                    <a:pt x="3403209" y="3489655"/>
                  </a:lnTo>
                  <a:lnTo>
                    <a:pt x="3432711" y="3455001"/>
                  </a:lnTo>
                  <a:lnTo>
                    <a:pt x="3459381" y="3418027"/>
                  </a:lnTo>
                  <a:lnTo>
                    <a:pt x="3483049" y="3378903"/>
                  </a:lnTo>
                  <a:lnTo>
                    <a:pt x="3503543" y="3337800"/>
                  </a:lnTo>
                  <a:lnTo>
                    <a:pt x="3520694" y="3294889"/>
                  </a:lnTo>
                  <a:lnTo>
                    <a:pt x="3534330" y="3250341"/>
                  </a:lnTo>
                  <a:lnTo>
                    <a:pt x="3544276" y="3204324"/>
                  </a:lnTo>
                  <a:lnTo>
                    <a:pt x="3550380" y="3156957"/>
                  </a:lnTo>
                  <a:lnTo>
                    <a:pt x="3552416" y="3109300"/>
                  </a:lnTo>
                  <a:lnTo>
                    <a:pt x="3552447" y="648345"/>
                  </a:lnTo>
                  <a:lnTo>
                    <a:pt x="3550377" y="599908"/>
                  </a:lnTo>
                  <a:lnTo>
                    <a:pt x="3544271" y="552595"/>
                  </a:lnTo>
                  <a:lnTo>
                    <a:pt x="3534290" y="506450"/>
                  </a:lnTo>
                  <a:lnTo>
                    <a:pt x="3520694" y="462030"/>
                  </a:lnTo>
                  <a:lnTo>
                    <a:pt x="3503543" y="419119"/>
                  </a:lnTo>
                  <a:lnTo>
                    <a:pt x="3483049" y="378017"/>
                  </a:lnTo>
                  <a:lnTo>
                    <a:pt x="3459381" y="338893"/>
                  </a:lnTo>
                  <a:lnTo>
                    <a:pt x="3432711" y="301919"/>
                  </a:lnTo>
                  <a:lnTo>
                    <a:pt x="3403209" y="267265"/>
                  </a:lnTo>
                  <a:lnTo>
                    <a:pt x="3371046" y="235102"/>
                  </a:lnTo>
                  <a:lnTo>
                    <a:pt x="3336392" y="205600"/>
                  </a:lnTo>
                  <a:lnTo>
                    <a:pt x="3299418" y="178930"/>
                  </a:lnTo>
                  <a:lnTo>
                    <a:pt x="3260294" y="155262"/>
                  </a:lnTo>
                  <a:lnTo>
                    <a:pt x="3219192" y="134768"/>
                  </a:lnTo>
                  <a:lnTo>
                    <a:pt x="3176280" y="117617"/>
                  </a:lnTo>
                  <a:lnTo>
                    <a:pt x="3131732" y="103981"/>
                  </a:lnTo>
                  <a:lnTo>
                    <a:pt x="3085715" y="94030"/>
                  </a:lnTo>
                  <a:lnTo>
                    <a:pt x="3038403" y="87934"/>
                  </a:lnTo>
                  <a:lnTo>
                    <a:pt x="2989964" y="85864"/>
                  </a:lnTo>
                  <a:lnTo>
                    <a:pt x="3311462" y="85864"/>
                  </a:lnTo>
                  <a:lnTo>
                    <a:pt x="3379807" y="130740"/>
                  </a:lnTo>
                  <a:lnTo>
                    <a:pt x="3415007" y="159295"/>
                  </a:lnTo>
                  <a:lnTo>
                    <a:pt x="3448118" y="190192"/>
                  </a:lnTo>
                  <a:lnTo>
                    <a:pt x="3479016" y="223304"/>
                  </a:lnTo>
                  <a:lnTo>
                    <a:pt x="3507571" y="258503"/>
                  </a:lnTo>
                  <a:lnTo>
                    <a:pt x="3533659" y="295664"/>
                  </a:lnTo>
                  <a:lnTo>
                    <a:pt x="3557152" y="334659"/>
                  </a:lnTo>
                  <a:lnTo>
                    <a:pt x="3577924" y="375362"/>
                  </a:lnTo>
                  <a:lnTo>
                    <a:pt x="3595848" y="417646"/>
                  </a:lnTo>
                  <a:lnTo>
                    <a:pt x="3610797" y="461384"/>
                  </a:lnTo>
                  <a:lnTo>
                    <a:pt x="3622668" y="506579"/>
                  </a:lnTo>
                  <a:lnTo>
                    <a:pt x="3631255" y="552717"/>
                  </a:lnTo>
                  <a:lnTo>
                    <a:pt x="3636517" y="600058"/>
                  </a:lnTo>
                  <a:lnTo>
                    <a:pt x="3638311" y="648345"/>
                  </a:lnTo>
                  <a:lnTo>
                    <a:pt x="3638285" y="3109300"/>
                  </a:lnTo>
                  <a:lnTo>
                    <a:pt x="3636528" y="3156957"/>
                  </a:lnTo>
                  <a:lnTo>
                    <a:pt x="3631270" y="3204324"/>
                  </a:lnTo>
                  <a:lnTo>
                    <a:pt x="3622644" y="3250729"/>
                  </a:lnTo>
                  <a:lnTo>
                    <a:pt x="3610797" y="3295865"/>
                  </a:lnTo>
                  <a:lnTo>
                    <a:pt x="3595848" y="3339666"/>
                  </a:lnTo>
                  <a:lnTo>
                    <a:pt x="3577924" y="3382006"/>
                  </a:lnTo>
                  <a:lnTo>
                    <a:pt x="3557152" y="3422758"/>
                  </a:lnTo>
                  <a:lnTo>
                    <a:pt x="3533659" y="3461796"/>
                  </a:lnTo>
                  <a:lnTo>
                    <a:pt x="3507571" y="3498994"/>
                  </a:lnTo>
                  <a:lnTo>
                    <a:pt x="3478906" y="3534343"/>
                  </a:lnTo>
                  <a:lnTo>
                    <a:pt x="3448021" y="3567455"/>
                  </a:lnTo>
                  <a:lnTo>
                    <a:pt x="3414923" y="3598352"/>
                  </a:lnTo>
                  <a:lnTo>
                    <a:pt x="3379737" y="3626908"/>
                  </a:lnTo>
                  <a:lnTo>
                    <a:pt x="3342584" y="3652995"/>
                  </a:lnTo>
                  <a:lnTo>
                    <a:pt x="3312625" y="3671056"/>
                  </a:lnTo>
                  <a:close/>
                </a:path>
              </a:pathLst>
            </a:custGeom>
            <a:solidFill>
              <a:srgbClr val="9D9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84021" y="1028712"/>
              <a:ext cx="16179165" cy="2959100"/>
            </a:xfrm>
            <a:custGeom>
              <a:avLst/>
              <a:gdLst/>
              <a:ahLst/>
              <a:cxnLst/>
              <a:rect l="l" t="t" r="r" b="b"/>
              <a:pathLst>
                <a:path w="16179165" h="2959100">
                  <a:moveTo>
                    <a:pt x="409676" y="305650"/>
                  </a:moveTo>
                  <a:lnTo>
                    <a:pt x="0" y="68110"/>
                  </a:lnTo>
                  <a:lnTo>
                    <a:pt x="87388" y="305650"/>
                  </a:lnTo>
                  <a:lnTo>
                    <a:pt x="0" y="543191"/>
                  </a:lnTo>
                  <a:lnTo>
                    <a:pt x="409676" y="305650"/>
                  </a:lnTo>
                  <a:close/>
                </a:path>
                <a:path w="16179165" h="2959100">
                  <a:moveTo>
                    <a:pt x="14401318" y="443661"/>
                  </a:moveTo>
                  <a:lnTo>
                    <a:pt x="14384528" y="402336"/>
                  </a:lnTo>
                  <a:lnTo>
                    <a:pt x="14354124" y="381850"/>
                  </a:lnTo>
                  <a:lnTo>
                    <a:pt x="14354124" y="441147"/>
                  </a:lnTo>
                  <a:lnTo>
                    <a:pt x="14354124" y="446239"/>
                  </a:lnTo>
                  <a:lnTo>
                    <a:pt x="14353337" y="450977"/>
                  </a:lnTo>
                  <a:lnTo>
                    <a:pt x="14295882" y="485292"/>
                  </a:lnTo>
                  <a:lnTo>
                    <a:pt x="14281188" y="497687"/>
                  </a:lnTo>
                  <a:lnTo>
                    <a:pt x="14271409" y="513537"/>
                  </a:lnTo>
                  <a:lnTo>
                    <a:pt x="14267066" y="531609"/>
                  </a:lnTo>
                  <a:lnTo>
                    <a:pt x="14268691" y="550646"/>
                  </a:lnTo>
                  <a:lnTo>
                    <a:pt x="14283144" y="607707"/>
                  </a:lnTo>
                  <a:lnTo>
                    <a:pt x="14284986" y="615086"/>
                  </a:lnTo>
                  <a:lnTo>
                    <a:pt x="14284986" y="615213"/>
                  </a:lnTo>
                  <a:lnTo>
                    <a:pt x="14282204" y="619099"/>
                  </a:lnTo>
                  <a:lnTo>
                    <a:pt x="14278953" y="622325"/>
                  </a:lnTo>
                  <a:lnTo>
                    <a:pt x="14274686" y="625703"/>
                  </a:lnTo>
                  <a:lnTo>
                    <a:pt x="14268463" y="624090"/>
                  </a:lnTo>
                  <a:lnTo>
                    <a:pt x="14209446" y="609473"/>
                  </a:lnTo>
                  <a:lnTo>
                    <a:pt x="14156436" y="621919"/>
                  </a:lnTo>
                  <a:lnTo>
                    <a:pt x="14112862" y="688606"/>
                  </a:lnTo>
                  <a:lnTo>
                    <a:pt x="14109649" y="693915"/>
                  </a:lnTo>
                  <a:lnTo>
                    <a:pt x="14104417" y="694499"/>
                  </a:lnTo>
                  <a:lnTo>
                    <a:pt x="14102321" y="694499"/>
                  </a:lnTo>
                  <a:lnTo>
                    <a:pt x="14100836" y="694994"/>
                  </a:lnTo>
                  <a:lnTo>
                    <a:pt x="14094778" y="693953"/>
                  </a:lnTo>
                  <a:lnTo>
                    <a:pt x="14091565" y="688670"/>
                  </a:lnTo>
                  <a:lnTo>
                    <a:pt x="14070813" y="653935"/>
                  </a:lnTo>
                  <a:lnTo>
                    <a:pt x="14060272" y="636295"/>
                  </a:lnTo>
                  <a:lnTo>
                    <a:pt x="14051661" y="625627"/>
                  </a:lnTo>
                  <a:lnTo>
                    <a:pt x="14050505" y="624192"/>
                  </a:lnTo>
                  <a:lnTo>
                    <a:pt x="14038313" y="615213"/>
                  </a:lnTo>
                  <a:lnTo>
                    <a:pt x="14024382" y="609625"/>
                  </a:lnTo>
                  <a:lnTo>
                    <a:pt x="14009345" y="607707"/>
                  </a:lnTo>
                  <a:lnTo>
                    <a:pt x="14004557" y="607707"/>
                  </a:lnTo>
                  <a:lnTo>
                    <a:pt x="13999693" y="608266"/>
                  </a:lnTo>
                  <a:lnTo>
                    <a:pt x="13935824" y="624078"/>
                  </a:lnTo>
                  <a:lnTo>
                    <a:pt x="13929690" y="625627"/>
                  </a:lnTo>
                  <a:lnTo>
                    <a:pt x="13925563" y="622376"/>
                  </a:lnTo>
                  <a:lnTo>
                    <a:pt x="13922197" y="618998"/>
                  </a:lnTo>
                  <a:lnTo>
                    <a:pt x="13919365" y="615086"/>
                  </a:lnTo>
                  <a:lnTo>
                    <a:pt x="13935659" y="550557"/>
                  </a:lnTo>
                  <a:lnTo>
                    <a:pt x="13937285" y="531558"/>
                  </a:lnTo>
                  <a:lnTo>
                    <a:pt x="13908519" y="485292"/>
                  </a:lnTo>
                  <a:lnTo>
                    <a:pt x="13850988" y="450900"/>
                  </a:lnTo>
                  <a:lnTo>
                    <a:pt x="13850480" y="446239"/>
                  </a:lnTo>
                  <a:lnTo>
                    <a:pt x="13850468" y="441147"/>
                  </a:lnTo>
                  <a:lnTo>
                    <a:pt x="13850988" y="436422"/>
                  </a:lnTo>
                  <a:lnTo>
                    <a:pt x="13864501" y="428358"/>
                  </a:lnTo>
                  <a:lnTo>
                    <a:pt x="13887933" y="414388"/>
                  </a:lnTo>
                  <a:lnTo>
                    <a:pt x="13908227" y="402221"/>
                  </a:lnTo>
                  <a:lnTo>
                    <a:pt x="13923023" y="390004"/>
                  </a:lnTo>
                  <a:lnTo>
                    <a:pt x="13932865" y="374205"/>
                  </a:lnTo>
                  <a:lnTo>
                    <a:pt x="13937272" y="356006"/>
                  </a:lnTo>
                  <a:lnTo>
                    <a:pt x="13935659" y="336727"/>
                  </a:lnTo>
                  <a:lnTo>
                    <a:pt x="13919314" y="272097"/>
                  </a:lnTo>
                  <a:lnTo>
                    <a:pt x="13922553" y="268020"/>
                  </a:lnTo>
                  <a:lnTo>
                    <a:pt x="13925550" y="265049"/>
                  </a:lnTo>
                  <a:lnTo>
                    <a:pt x="13929690" y="261797"/>
                  </a:lnTo>
                  <a:lnTo>
                    <a:pt x="13935875" y="263258"/>
                  </a:lnTo>
                  <a:lnTo>
                    <a:pt x="13994905" y="277901"/>
                  </a:lnTo>
                  <a:lnTo>
                    <a:pt x="14013929" y="279476"/>
                  </a:lnTo>
                  <a:lnTo>
                    <a:pt x="14032002" y="275170"/>
                  </a:lnTo>
                  <a:lnTo>
                    <a:pt x="14047902" y="265480"/>
                  </a:lnTo>
                  <a:lnTo>
                    <a:pt x="14051039" y="261797"/>
                  </a:lnTo>
                  <a:lnTo>
                    <a:pt x="14060361" y="250901"/>
                  </a:lnTo>
                  <a:lnTo>
                    <a:pt x="14070876" y="233375"/>
                  </a:lnTo>
                  <a:lnTo>
                    <a:pt x="14091399" y="199148"/>
                  </a:lnTo>
                  <a:lnTo>
                    <a:pt x="14094752" y="193700"/>
                  </a:lnTo>
                  <a:lnTo>
                    <a:pt x="14100074" y="193090"/>
                  </a:lnTo>
                  <a:lnTo>
                    <a:pt x="14102271" y="193090"/>
                  </a:lnTo>
                  <a:lnTo>
                    <a:pt x="14103731" y="193509"/>
                  </a:lnTo>
                  <a:lnTo>
                    <a:pt x="14109649" y="193636"/>
                  </a:lnTo>
                  <a:lnTo>
                    <a:pt x="14144117" y="251091"/>
                  </a:lnTo>
                  <a:lnTo>
                    <a:pt x="14190523" y="279476"/>
                  </a:lnTo>
                  <a:lnTo>
                    <a:pt x="14209586" y="277863"/>
                  </a:lnTo>
                  <a:lnTo>
                    <a:pt x="14274749" y="261721"/>
                  </a:lnTo>
                  <a:lnTo>
                    <a:pt x="14278864" y="265023"/>
                  </a:lnTo>
                  <a:lnTo>
                    <a:pt x="14281836" y="267995"/>
                  </a:lnTo>
                  <a:lnTo>
                    <a:pt x="14285062" y="272034"/>
                  </a:lnTo>
                  <a:lnTo>
                    <a:pt x="14268666" y="336867"/>
                  </a:lnTo>
                  <a:lnTo>
                    <a:pt x="14267066" y="356069"/>
                  </a:lnTo>
                  <a:lnTo>
                    <a:pt x="14271447" y="374167"/>
                  </a:lnTo>
                  <a:lnTo>
                    <a:pt x="14281290" y="389991"/>
                  </a:lnTo>
                  <a:lnTo>
                    <a:pt x="14296009" y="402183"/>
                  </a:lnTo>
                  <a:lnTo>
                    <a:pt x="14353337" y="436397"/>
                  </a:lnTo>
                  <a:lnTo>
                    <a:pt x="14354124" y="441147"/>
                  </a:lnTo>
                  <a:lnTo>
                    <a:pt x="14354124" y="381850"/>
                  </a:lnTo>
                  <a:lnTo>
                    <a:pt x="14320038" y="361492"/>
                  </a:lnTo>
                  <a:lnTo>
                    <a:pt x="14315415" y="358775"/>
                  </a:lnTo>
                  <a:lnTo>
                    <a:pt x="14313205" y="353402"/>
                  </a:lnTo>
                  <a:lnTo>
                    <a:pt x="14314475" y="348234"/>
                  </a:lnTo>
                  <a:lnTo>
                    <a:pt x="14329321" y="289509"/>
                  </a:lnTo>
                  <a:lnTo>
                    <a:pt x="14331163" y="274180"/>
                  </a:lnTo>
                  <a:lnTo>
                    <a:pt x="14329423" y="261721"/>
                  </a:lnTo>
                  <a:lnTo>
                    <a:pt x="14329080" y="259295"/>
                  </a:lnTo>
                  <a:lnTo>
                    <a:pt x="14323238" y="245402"/>
                  </a:lnTo>
                  <a:lnTo>
                    <a:pt x="14313903" y="233286"/>
                  </a:lnTo>
                  <a:lnTo>
                    <a:pt x="14313815" y="233159"/>
                  </a:lnTo>
                  <a:lnTo>
                    <a:pt x="14301546" y="223672"/>
                  </a:lnTo>
                  <a:lnTo>
                    <a:pt x="14287576" y="217766"/>
                  </a:lnTo>
                  <a:lnTo>
                    <a:pt x="14272552" y="215633"/>
                  </a:lnTo>
                  <a:lnTo>
                    <a:pt x="14257046" y="217449"/>
                  </a:lnTo>
                  <a:lnTo>
                    <a:pt x="14198194" y="232054"/>
                  </a:lnTo>
                  <a:lnTo>
                    <a:pt x="14192822" y="233286"/>
                  </a:lnTo>
                  <a:lnTo>
                    <a:pt x="14187234" y="231063"/>
                  </a:lnTo>
                  <a:lnTo>
                    <a:pt x="14184427" y="226517"/>
                  </a:lnTo>
                  <a:lnTo>
                    <a:pt x="14164374" y="193090"/>
                  </a:lnTo>
                  <a:lnTo>
                    <a:pt x="14153287" y="174625"/>
                  </a:lnTo>
                  <a:lnTo>
                    <a:pt x="14143762" y="162585"/>
                  </a:lnTo>
                  <a:lnTo>
                    <a:pt x="14131722" y="153555"/>
                  </a:lnTo>
                  <a:lnTo>
                    <a:pt x="14117777" y="147878"/>
                  </a:lnTo>
                  <a:lnTo>
                    <a:pt x="14102512" y="145872"/>
                  </a:lnTo>
                  <a:lnTo>
                    <a:pt x="14102296" y="145872"/>
                  </a:lnTo>
                  <a:lnTo>
                    <a:pt x="14060818" y="162496"/>
                  </a:lnTo>
                  <a:lnTo>
                    <a:pt x="14020076" y="226352"/>
                  </a:lnTo>
                  <a:lnTo>
                    <a:pt x="14017193" y="231038"/>
                  </a:lnTo>
                  <a:lnTo>
                    <a:pt x="14011466" y="233375"/>
                  </a:lnTo>
                  <a:lnTo>
                    <a:pt x="13947356" y="217449"/>
                  </a:lnTo>
                  <a:lnTo>
                    <a:pt x="13932002" y="215633"/>
                  </a:lnTo>
                  <a:lnTo>
                    <a:pt x="13890714" y="233159"/>
                  </a:lnTo>
                  <a:lnTo>
                    <a:pt x="13873264" y="274180"/>
                  </a:lnTo>
                  <a:lnTo>
                    <a:pt x="13875093" y="289483"/>
                  </a:lnTo>
                  <a:lnTo>
                    <a:pt x="13889927" y="348094"/>
                  </a:lnTo>
                  <a:lnTo>
                    <a:pt x="13891247" y="353402"/>
                  </a:lnTo>
                  <a:lnTo>
                    <a:pt x="13889012" y="358800"/>
                  </a:lnTo>
                  <a:lnTo>
                    <a:pt x="13884174" y="361632"/>
                  </a:lnTo>
                  <a:lnTo>
                    <a:pt x="13863231" y="374167"/>
                  </a:lnTo>
                  <a:lnTo>
                    <a:pt x="13819924" y="402336"/>
                  </a:lnTo>
                  <a:lnTo>
                    <a:pt x="13803275" y="443636"/>
                  </a:lnTo>
                  <a:lnTo>
                    <a:pt x="13805230" y="458927"/>
                  </a:lnTo>
                  <a:lnTo>
                    <a:pt x="13810907" y="472884"/>
                  </a:lnTo>
                  <a:lnTo>
                    <a:pt x="13819988" y="484962"/>
                  </a:lnTo>
                  <a:lnTo>
                    <a:pt x="13832142" y="494563"/>
                  </a:lnTo>
                  <a:lnTo>
                    <a:pt x="13863955" y="513499"/>
                  </a:lnTo>
                  <a:lnTo>
                    <a:pt x="13884148" y="525602"/>
                  </a:lnTo>
                  <a:lnTo>
                    <a:pt x="13888822" y="528434"/>
                  </a:lnTo>
                  <a:lnTo>
                    <a:pt x="13891222" y="533971"/>
                  </a:lnTo>
                  <a:lnTo>
                    <a:pt x="13875106" y="597776"/>
                  </a:lnTo>
                  <a:lnTo>
                    <a:pt x="13873277" y="613156"/>
                  </a:lnTo>
                  <a:lnTo>
                    <a:pt x="13890714" y="654189"/>
                  </a:lnTo>
                  <a:lnTo>
                    <a:pt x="13931887" y="671690"/>
                  </a:lnTo>
                  <a:lnTo>
                    <a:pt x="13947293" y="669823"/>
                  </a:lnTo>
                  <a:lnTo>
                    <a:pt x="14006106" y="655231"/>
                  </a:lnTo>
                  <a:lnTo>
                    <a:pt x="14011516" y="653935"/>
                  </a:lnTo>
                  <a:lnTo>
                    <a:pt x="14017219" y="656285"/>
                  </a:lnTo>
                  <a:lnTo>
                    <a:pt x="14019886" y="660628"/>
                  </a:lnTo>
                  <a:lnTo>
                    <a:pt x="14051204" y="713041"/>
                  </a:lnTo>
                  <a:lnTo>
                    <a:pt x="14060856" y="725068"/>
                  </a:lnTo>
                  <a:lnTo>
                    <a:pt x="14072972" y="734060"/>
                  </a:lnTo>
                  <a:lnTo>
                    <a:pt x="14086967" y="739698"/>
                  </a:lnTo>
                  <a:lnTo>
                    <a:pt x="14102296" y="741641"/>
                  </a:lnTo>
                  <a:lnTo>
                    <a:pt x="14102512" y="741641"/>
                  </a:lnTo>
                  <a:lnTo>
                    <a:pt x="14143787" y="724903"/>
                  </a:lnTo>
                  <a:lnTo>
                    <a:pt x="14163993" y="694994"/>
                  </a:lnTo>
                  <a:lnTo>
                    <a:pt x="14184325" y="660958"/>
                  </a:lnTo>
                  <a:lnTo>
                    <a:pt x="14187234" y="656221"/>
                  </a:lnTo>
                  <a:lnTo>
                    <a:pt x="14192822" y="653859"/>
                  </a:lnTo>
                  <a:lnTo>
                    <a:pt x="14198079" y="655205"/>
                  </a:lnTo>
                  <a:lnTo>
                    <a:pt x="14257020" y="669823"/>
                  </a:lnTo>
                  <a:lnTo>
                    <a:pt x="14301546" y="663689"/>
                  </a:lnTo>
                  <a:lnTo>
                    <a:pt x="14314081" y="653859"/>
                  </a:lnTo>
                  <a:lnTo>
                    <a:pt x="14323213" y="642010"/>
                  </a:lnTo>
                  <a:lnTo>
                    <a:pt x="14329067" y="628116"/>
                  </a:lnTo>
                  <a:lnTo>
                    <a:pt x="14329397" y="625703"/>
                  </a:lnTo>
                  <a:lnTo>
                    <a:pt x="14331163" y="613156"/>
                  </a:lnTo>
                  <a:lnTo>
                    <a:pt x="14329334" y="597801"/>
                  </a:lnTo>
                  <a:lnTo>
                    <a:pt x="14313205" y="534022"/>
                  </a:lnTo>
                  <a:lnTo>
                    <a:pt x="14315605" y="528485"/>
                  </a:lnTo>
                  <a:lnTo>
                    <a:pt x="14320304" y="525653"/>
                  </a:lnTo>
                  <a:lnTo>
                    <a:pt x="14372311" y="494563"/>
                  </a:lnTo>
                  <a:lnTo>
                    <a:pt x="14384515" y="485000"/>
                  </a:lnTo>
                  <a:lnTo>
                    <a:pt x="14393634" y="472948"/>
                  </a:lnTo>
                  <a:lnTo>
                    <a:pt x="14399336" y="458978"/>
                  </a:lnTo>
                  <a:lnTo>
                    <a:pt x="14401318" y="443661"/>
                  </a:lnTo>
                  <a:close/>
                </a:path>
                <a:path w="16179165" h="2959100">
                  <a:moveTo>
                    <a:pt x="15110016" y="1367967"/>
                  </a:moveTo>
                  <a:lnTo>
                    <a:pt x="15108162" y="1358785"/>
                  </a:lnTo>
                  <a:lnTo>
                    <a:pt x="15103120" y="1351292"/>
                  </a:lnTo>
                  <a:lnTo>
                    <a:pt x="15095627" y="1346238"/>
                  </a:lnTo>
                  <a:lnTo>
                    <a:pt x="15086432" y="1344383"/>
                  </a:lnTo>
                  <a:lnTo>
                    <a:pt x="14411643" y="1344383"/>
                  </a:lnTo>
                  <a:lnTo>
                    <a:pt x="14402461" y="1346238"/>
                  </a:lnTo>
                  <a:lnTo>
                    <a:pt x="14394968" y="1351292"/>
                  </a:lnTo>
                  <a:lnTo>
                    <a:pt x="14389913" y="1358785"/>
                  </a:lnTo>
                  <a:lnTo>
                    <a:pt x="14388059" y="1367967"/>
                  </a:lnTo>
                  <a:lnTo>
                    <a:pt x="14389913" y="1377149"/>
                  </a:lnTo>
                  <a:lnTo>
                    <a:pt x="14394968" y="1384642"/>
                  </a:lnTo>
                  <a:lnTo>
                    <a:pt x="14402461" y="1389697"/>
                  </a:lnTo>
                  <a:lnTo>
                    <a:pt x="14411643" y="1391551"/>
                  </a:lnTo>
                  <a:lnTo>
                    <a:pt x="15086432" y="1391551"/>
                  </a:lnTo>
                  <a:lnTo>
                    <a:pt x="15095627" y="1389697"/>
                  </a:lnTo>
                  <a:lnTo>
                    <a:pt x="15103120" y="1384642"/>
                  </a:lnTo>
                  <a:lnTo>
                    <a:pt x="15108162" y="1377149"/>
                  </a:lnTo>
                  <a:lnTo>
                    <a:pt x="15110016" y="1367967"/>
                  </a:lnTo>
                  <a:close/>
                </a:path>
                <a:path w="16179165" h="2959100">
                  <a:moveTo>
                    <a:pt x="15222525" y="359676"/>
                  </a:moveTo>
                  <a:lnTo>
                    <a:pt x="15220671" y="350494"/>
                  </a:lnTo>
                  <a:lnTo>
                    <a:pt x="15215616" y="343001"/>
                  </a:lnTo>
                  <a:lnTo>
                    <a:pt x="15208123" y="337947"/>
                  </a:lnTo>
                  <a:lnTo>
                    <a:pt x="15198941" y="336092"/>
                  </a:lnTo>
                  <a:lnTo>
                    <a:pt x="14580286" y="336092"/>
                  </a:lnTo>
                  <a:lnTo>
                    <a:pt x="14571091" y="337947"/>
                  </a:lnTo>
                  <a:lnTo>
                    <a:pt x="14563598" y="343001"/>
                  </a:lnTo>
                  <a:lnTo>
                    <a:pt x="14558544" y="350494"/>
                  </a:lnTo>
                  <a:lnTo>
                    <a:pt x="14556702" y="359676"/>
                  </a:lnTo>
                  <a:lnTo>
                    <a:pt x="14558556" y="368858"/>
                  </a:lnTo>
                  <a:lnTo>
                    <a:pt x="14563611" y="376351"/>
                  </a:lnTo>
                  <a:lnTo>
                    <a:pt x="14571104" y="381406"/>
                  </a:lnTo>
                  <a:lnTo>
                    <a:pt x="14580286" y="383260"/>
                  </a:lnTo>
                  <a:lnTo>
                    <a:pt x="15198941" y="383260"/>
                  </a:lnTo>
                  <a:lnTo>
                    <a:pt x="15208123" y="381406"/>
                  </a:lnTo>
                  <a:lnTo>
                    <a:pt x="15215616" y="376351"/>
                  </a:lnTo>
                  <a:lnTo>
                    <a:pt x="15220671" y="368858"/>
                  </a:lnTo>
                  <a:lnTo>
                    <a:pt x="15222525" y="359676"/>
                  </a:lnTo>
                  <a:close/>
                </a:path>
                <a:path w="16179165" h="2959100">
                  <a:moveTo>
                    <a:pt x="15335022" y="1171968"/>
                  </a:moveTo>
                  <a:lnTo>
                    <a:pt x="15333180" y="1162786"/>
                  </a:lnTo>
                  <a:lnTo>
                    <a:pt x="15328126" y="1155293"/>
                  </a:lnTo>
                  <a:lnTo>
                    <a:pt x="15320633" y="1150239"/>
                  </a:lnTo>
                  <a:lnTo>
                    <a:pt x="15311438" y="1148384"/>
                  </a:lnTo>
                  <a:lnTo>
                    <a:pt x="14017765" y="1148384"/>
                  </a:lnTo>
                  <a:lnTo>
                    <a:pt x="14008583" y="1150239"/>
                  </a:lnTo>
                  <a:lnTo>
                    <a:pt x="14001077" y="1155293"/>
                  </a:lnTo>
                  <a:lnTo>
                    <a:pt x="13996035" y="1162786"/>
                  </a:lnTo>
                  <a:lnTo>
                    <a:pt x="13994181" y="1171968"/>
                  </a:lnTo>
                  <a:lnTo>
                    <a:pt x="13996035" y="1181150"/>
                  </a:lnTo>
                  <a:lnTo>
                    <a:pt x="14001077" y="1188643"/>
                  </a:lnTo>
                  <a:lnTo>
                    <a:pt x="14008583" y="1193698"/>
                  </a:lnTo>
                  <a:lnTo>
                    <a:pt x="14017765" y="1195552"/>
                  </a:lnTo>
                  <a:lnTo>
                    <a:pt x="15311438" y="1195552"/>
                  </a:lnTo>
                  <a:lnTo>
                    <a:pt x="15320633" y="1193698"/>
                  </a:lnTo>
                  <a:lnTo>
                    <a:pt x="15328126" y="1188643"/>
                  </a:lnTo>
                  <a:lnTo>
                    <a:pt x="15333180" y="1181150"/>
                  </a:lnTo>
                  <a:lnTo>
                    <a:pt x="15335022" y="1171968"/>
                  </a:lnTo>
                  <a:close/>
                </a:path>
                <a:path w="16179165" h="2959100">
                  <a:moveTo>
                    <a:pt x="15335022" y="947902"/>
                  </a:moveTo>
                  <a:lnTo>
                    <a:pt x="15333180" y="938733"/>
                  </a:lnTo>
                  <a:lnTo>
                    <a:pt x="15328126" y="931227"/>
                  </a:lnTo>
                  <a:lnTo>
                    <a:pt x="15320633" y="926172"/>
                  </a:lnTo>
                  <a:lnTo>
                    <a:pt x="15311438" y="924318"/>
                  </a:lnTo>
                  <a:lnTo>
                    <a:pt x="14074140" y="924318"/>
                  </a:lnTo>
                  <a:lnTo>
                    <a:pt x="14064945" y="926172"/>
                  </a:lnTo>
                  <a:lnTo>
                    <a:pt x="14057452" y="931227"/>
                  </a:lnTo>
                  <a:lnTo>
                    <a:pt x="14052398" y="938733"/>
                  </a:lnTo>
                  <a:lnTo>
                    <a:pt x="14050544" y="947902"/>
                  </a:lnTo>
                  <a:lnTo>
                    <a:pt x="14052398" y="957084"/>
                  </a:lnTo>
                  <a:lnTo>
                    <a:pt x="14057452" y="964577"/>
                  </a:lnTo>
                  <a:lnTo>
                    <a:pt x="14064945" y="969632"/>
                  </a:lnTo>
                  <a:lnTo>
                    <a:pt x="14074140" y="971486"/>
                  </a:lnTo>
                  <a:lnTo>
                    <a:pt x="15311438" y="971486"/>
                  </a:lnTo>
                  <a:lnTo>
                    <a:pt x="15320633" y="969632"/>
                  </a:lnTo>
                  <a:lnTo>
                    <a:pt x="15328126" y="964577"/>
                  </a:lnTo>
                  <a:lnTo>
                    <a:pt x="15333180" y="957084"/>
                  </a:lnTo>
                  <a:lnTo>
                    <a:pt x="15335022" y="947902"/>
                  </a:lnTo>
                  <a:close/>
                </a:path>
                <a:path w="16179165" h="2959100">
                  <a:moveTo>
                    <a:pt x="15363089" y="555675"/>
                  </a:moveTo>
                  <a:lnTo>
                    <a:pt x="15361247" y="546493"/>
                  </a:lnTo>
                  <a:lnTo>
                    <a:pt x="15356193" y="539000"/>
                  </a:lnTo>
                  <a:lnTo>
                    <a:pt x="15348700" y="533946"/>
                  </a:lnTo>
                  <a:lnTo>
                    <a:pt x="15339505" y="532091"/>
                  </a:lnTo>
                  <a:lnTo>
                    <a:pt x="14495844" y="532091"/>
                  </a:lnTo>
                  <a:lnTo>
                    <a:pt x="14486662" y="533946"/>
                  </a:lnTo>
                  <a:lnTo>
                    <a:pt x="14479169" y="539000"/>
                  </a:lnTo>
                  <a:lnTo>
                    <a:pt x="14474114" y="546493"/>
                  </a:lnTo>
                  <a:lnTo>
                    <a:pt x="14472260" y="555675"/>
                  </a:lnTo>
                  <a:lnTo>
                    <a:pt x="14474114" y="564857"/>
                  </a:lnTo>
                  <a:lnTo>
                    <a:pt x="14479169" y="572350"/>
                  </a:lnTo>
                  <a:lnTo>
                    <a:pt x="14486674" y="577405"/>
                  </a:lnTo>
                  <a:lnTo>
                    <a:pt x="14495844" y="579259"/>
                  </a:lnTo>
                  <a:lnTo>
                    <a:pt x="15339505" y="579259"/>
                  </a:lnTo>
                  <a:lnTo>
                    <a:pt x="15348700" y="577405"/>
                  </a:lnTo>
                  <a:lnTo>
                    <a:pt x="15356193" y="572350"/>
                  </a:lnTo>
                  <a:lnTo>
                    <a:pt x="15361247" y="564857"/>
                  </a:lnTo>
                  <a:lnTo>
                    <a:pt x="15363089" y="555675"/>
                  </a:lnTo>
                  <a:close/>
                </a:path>
                <a:path w="16179165" h="2959100">
                  <a:moveTo>
                    <a:pt x="16178708" y="889000"/>
                  </a:moveTo>
                  <a:lnTo>
                    <a:pt x="16174047" y="876300"/>
                  </a:lnTo>
                  <a:lnTo>
                    <a:pt x="16142551" y="876300"/>
                  </a:lnTo>
                  <a:lnTo>
                    <a:pt x="16131515" y="883285"/>
                  </a:lnTo>
                  <a:lnTo>
                    <a:pt x="16131515" y="939800"/>
                  </a:lnTo>
                  <a:lnTo>
                    <a:pt x="16131515" y="1892300"/>
                  </a:lnTo>
                  <a:lnTo>
                    <a:pt x="15668625" y="2133600"/>
                  </a:lnTo>
                  <a:lnTo>
                    <a:pt x="15637586" y="2087727"/>
                  </a:lnTo>
                  <a:lnTo>
                    <a:pt x="15637586" y="2654300"/>
                  </a:lnTo>
                  <a:lnTo>
                    <a:pt x="15143341" y="2654300"/>
                  </a:lnTo>
                  <a:lnTo>
                    <a:pt x="15144623" y="2641600"/>
                  </a:lnTo>
                  <a:lnTo>
                    <a:pt x="15144382" y="2628900"/>
                  </a:lnTo>
                  <a:lnTo>
                    <a:pt x="15142591" y="2616200"/>
                  </a:lnTo>
                  <a:lnTo>
                    <a:pt x="15139289" y="2603500"/>
                  </a:lnTo>
                  <a:lnTo>
                    <a:pt x="15160486" y="2590800"/>
                  </a:lnTo>
                  <a:lnTo>
                    <a:pt x="15198700" y="2565400"/>
                  </a:lnTo>
                  <a:lnTo>
                    <a:pt x="15237117" y="2527300"/>
                  </a:lnTo>
                  <a:lnTo>
                    <a:pt x="15251799" y="2501900"/>
                  </a:lnTo>
                  <a:lnTo>
                    <a:pt x="15290876" y="2463800"/>
                  </a:lnTo>
                  <a:lnTo>
                    <a:pt x="15316226" y="2438400"/>
                  </a:lnTo>
                  <a:lnTo>
                    <a:pt x="15328900" y="2425700"/>
                  </a:lnTo>
                  <a:lnTo>
                    <a:pt x="15365756" y="2400300"/>
                  </a:lnTo>
                  <a:lnTo>
                    <a:pt x="15401354" y="2362200"/>
                  </a:lnTo>
                  <a:lnTo>
                    <a:pt x="15435618" y="2324100"/>
                  </a:lnTo>
                  <a:lnTo>
                    <a:pt x="15466695" y="2286000"/>
                  </a:lnTo>
                  <a:lnTo>
                    <a:pt x="15496413" y="2247900"/>
                  </a:lnTo>
                  <a:lnTo>
                    <a:pt x="15524696" y="2209800"/>
                  </a:lnTo>
                  <a:lnTo>
                    <a:pt x="15551455" y="2171700"/>
                  </a:lnTo>
                  <a:lnTo>
                    <a:pt x="15612847" y="2133600"/>
                  </a:lnTo>
                  <a:lnTo>
                    <a:pt x="15637155" y="2171700"/>
                  </a:lnTo>
                  <a:lnTo>
                    <a:pt x="15637586" y="2654300"/>
                  </a:lnTo>
                  <a:lnTo>
                    <a:pt x="15637586" y="2087727"/>
                  </a:lnTo>
                  <a:lnTo>
                    <a:pt x="15505570" y="1892604"/>
                  </a:lnTo>
                  <a:lnTo>
                    <a:pt x="15505570" y="2159000"/>
                  </a:lnTo>
                  <a:lnTo>
                    <a:pt x="15481148" y="2197100"/>
                  </a:lnTo>
                  <a:lnTo>
                    <a:pt x="15455456" y="2222500"/>
                  </a:lnTo>
                  <a:lnTo>
                    <a:pt x="15428570" y="2260600"/>
                  </a:lnTo>
                  <a:lnTo>
                    <a:pt x="15400503" y="2298700"/>
                  </a:lnTo>
                  <a:lnTo>
                    <a:pt x="15366035" y="2336800"/>
                  </a:lnTo>
                  <a:lnTo>
                    <a:pt x="15330158" y="2362200"/>
                  </a:lnTo>
                  <a:lnTo>
                    <a:pt x="15292997" y="2400300"/>
                  </a:lnTo>
                  <a:lnTo>
                    <a:pt x="15254669" y="2438400"/>
                  </a:lnTo>
                  <a:lnTo>
                    <a:pt x="15248522" y="2413000"/>
                  </a:lnTo>
                  <a:lnTo>
                    <a:pt x="15239099" y="2400300"/>
                  </a:lnTo>
                  <a:lnTo>
                    <a:pt x="15226513" y="2374900"/>
                  </a:lnTo>
                  <a:lnTo>
                    <a:pt x="15210866" y="2362200"/>
                  </a:lnTo>
                  <a:lnTo>
                    <a:pt x="15210397" y="2361908"/>
                  </a:lnTo>
                  <a:lnTo>
                    <a:pt x="15210397" y="2451100"/>
                  </a:lnTo>
                  <a:lnTo>
                    <a:pt x="15208492" y="2476500"/>
                  </a:lnTo>
                  <a:lnTo>
                    <a:pt x="15204821" y="2489200"/>
                  </a:lnTo>
                  <a:lnTo>
                    <a:pt x="15199132" y="2501900"/>
                  </a:lnTo>
                  <a:lnTo>
                    <a:pt x="15191372" y="2514600"/>
                  </a:lnTo>
                  <a:lnTo>
                    <a:pt x="15181504" y="2527300"/>
                  </a:lnTo>
                  <a:lnTo>
                    <a:pt x="15166836" y="2527300"/>
                  </a:lnTo>
                  <a:lnTo>
                    <a:pt x="15149779" y="2540000"/>
                  </a:lnTo>
                  <a:lnTo>
                    <a:pt x="15132241" y="2552700"/>
                  </a:lnTo>
                  <a:lnTo>
                    <a:pt x="15108390" y="2552700"/>
                  </a:lnTo>
                  <a:lnTo>
                    <a:pt x="15104364" y="2540000"/>
                  </a:lnTo>
                  <a:lnTo>
                    <a:pt x="14776984" y="2247900"/>
                  </a:lnTo>
                  <a:lnTo>
                    <a:pt x="14768983" y="2235200"/>
                  </a:lnTo>
                  <a:lnTo>
                    <a:pt x="14751253" y="2235200"/>
                  </a:lnTo>
                  <a:lnTo>
                    <a:pt x="14743659" y="2247900"/>
                  </a:lnTo>
                  <a:lnTo>
                    <a:pt x="14738807" y="2247900"/>
                  </a:lnTo>
                  <a:lnTo>
                    <a:pt x="14737436" y="2260600"/>
                  </a:lnTo>
                  <a:lnTo>
                    <a:pt x="14739531" y="2273300"/>
                  </a:lnTo>
                  <a:lnTo>
                    <a:pt x="14745030" y="2273300"/>
                  </a:lnTo>
                  <a:lnTo>
                    <a:pt x="15072678" y="2578100"/>
                  </a:lnTo>
                  <a:lnTo>
                    <a:pt x="15077097" y="2578100"/>
                  </a:lnTo>
                  <a:lnTo>
                    <a:pt x="15081263" y="2590800"/>
                  </a:lnTo>
                  <a:lnTo>
                    <a:pt x="15085378" y="2590800"/>
                  </a:lnTo>
                  <a:lnTo>
                    <a:pt x="15093811" y="2616200"/>
                  </a:lnTo>
                  <a:lnTo>
                    <a:pt x="15097557" y="2628900"/>
                  </a:lnTo>
                  <a:lnTo>
                    <a:pt x="15096566" y="2654300"/>
                  </a:lnTo>
                  <a:lnTo>
                    <a:pt x="15090775" y="2667000"/>
                  </a:lnTo>
                  <a:lnTo>
                    <a:pt x="15087765" y="2679700"/>
                  </a:lnTo>
                  <a:lnTo>
                    <a:pt x="15080171" y="2679700"/>
                  </a:lnTo>
                  <a:lnTo>
                    <a:pt x="15075637" y="2692400"/>
                  </a:lnTo>
                  <a:lnTo>
                    <a:pt x="15058720" y="2705100"/>
                  </a:lnTo>
                  <a:lnTo>
                    <a:pt x="15032927" y="2730500"/>
                  </a:lnTo>
                  <a:lnTo>
                    <a:pt x="14972627" y="2730500"/>
                  </a:lnTo>
                  <a:lnTo>
                    <a:pt x="14945157" y="2705100"/>
                  </a:lnTo>
                  <a:lnTo>
                    <a:pt x="14943316" y="2705100"/>
                  </a:lnTo>
                  <a:lnTo>
                    <a:pt x="14600047" y="2387600"/>
                  </a:lnTo>
                  <a:lnTo>
                    <a:pt x="14566722" y="2387600"/>
                  </a:lnTo>
                  <a:lnTo>
                    <a:pt x="14561858" y="2400300"/>
                  </a:lnTo>
                  <a:lnTo>
                    <a:pt x="14560499" y="2413000"/>
                  </a:lnTo>
                  <a:lnTo>
                    <a:pt x="14562582" y="2413000"/>
                  </a:lnTo>
                  <a:lnTo>
                    <a:pt x="14568094" y="2425700"/>
                  </a:lnTo>
                  <a:lnTo>
                    <a:pt x="14907413" y="2743200"/>
                  </a:lnTo>
                  <a:lnTo>
                    <a:pt x="14908810" y="2755900"/>
                  </a:lnTo>
                  <a:lnTo>
                    <a:pt x="14905736" y="2781300"/>
                  </a:lnTo>
                  <a:lnTo>
                    <a:pt x="14898370" y="2794000"/>
                  </a:lnTo>
                  <a:lnTo>
                    <a:pt x="14886902" y="2806700"/>
                  </a:lnTo>
                  <a:lnTo>
                    <a:pt x="14870786" y="2819400"/>
                  </a:lnTo>
                  <a:lnTo>
                    <a:pt x="14862810" y="2832100"/>
                  </a:lnTo>
                  <a:lnTo>
                    <a:pt x="14850352" y="2844800"/>
                  </a:lnTo>
                  <a:lnTo>
                    <a:pt x="14775079" y="2844800"/>
                  </a:lnTo>
                  <a:lnTo>
                    <a:pt x="14760220" y="2832100"/>
                  </a:lnTo>
                  <a:lnTo>
                    <a:pt x="14748574" y="2819400"/>
                  </a:lnTo>
                  <a:lnTo>
                    <a:pt x="14758759" y="2794000"/>
                  </a:lnTo>
                  <a:lnTo>
                    <a:pt x="14756664" y="2755900"/>
                  </a:lnTo>
                  <a:lnTo>
                    <a:pt x="14742694" y="2717800"/>
                  </a:lnTo>
                  <a:lnTo>
                    <a:pt x="14734223" y="2705100"/>
                  </a:lnTo>
                  <a:lnTo>
                    <a:pt x="14717268" y="2679700"/>
                  </a:lnTo>
                  <a:lnTo>
                    <a:pt x="14711693" y="2679700"/>
                  </a:lnTo>
                  <a:lnTo>
                    <a:pt x="14711693" y="2768600"/>
                  </a:lnTo>
                  <a:lnTo>
                    <a:pt x="14710245" y="2794000"/>
                  </a:lnTo>
                  <a:lnTo>
                    <a:pt x="14699056" y="2819400"/>
                  </a:lnTo>
                  <a:lnTo>
                    <a:pt x="14696212" y="2819400"/>
                  </a:lnTo>
                  <a:lnTo>
                    <a:pt x="14635569" y="2895600"/>
                  </a:lnTo>
                  <a:lnTo>
                    <a:pt x="14613992" y="2908300"/>
                  </a:lnTo>
                  <a:lnTo>
                    <a:pt x="14587741" y="2921000"/>
                  </a:lnTo>
                  <a:lnTo>
                    <a:pt x="14560487" y="2921000"/>
                  </a:lnTo>
                  <a:lnTo>
                    <a:pt x="14535874" y="2895600"/>
                  </a:lnTo>
                  <a:lnTo>
                    <a:pt x="14522564" y="2882900"/>
                  </a:lnTo>
                  <a:lnTo>
                    <a:pt x="14514068" y="2870200"/>
                  </a:lnTo>
                  <a:lnTo>
                    <a:pt x="14510665" y="2844800"/>
                  </a:lnTo>
                  <a:lnTo>
                    <a:pt x="14512646" y="2832100"/>
                  </a:lnTo>
                  <a:lnTo>
                    <a:pt x="14565376" y="2768600"/>
                  </a:lnTo>
                  <a:lnTo>
                    <a:pt x="14571371" y="2755900"/>
                  </a:lnTo>
                  <a:lnTo>
                    <a:pt x="14576616" y="2755900"/>
                  </a:lnTo>
                  <a:lnTo>
                    <a:pt x="14581137" y="2743200"/>
                  </a:lnTo>
                  <a:lnTo>
                    <a:pt x="14584972" y="2730500"/>
                  </a:lnTo>
                  <a:lnTo>
                    <a:pt x="14587474" y="2730500"/>
                  </a:lnTo>
                  <a:lnTo>
                    <a:pt x="14609090" y="2717800"/>
                  </a:lnTo>
                  <a:lnTo>
                    <a:pt x="14635417" y="2705100"/>
                  </a:lnTo>
                  <a:lnTo>
                    <a:pt x="14662709" y="2705100"/>
                  </a:lnTo>
                  <a:lnTo>
                    <a:pt x="14687220" y="2717800"/>
                  </a:lnTo>
                  <a:lnTo>
                    <a:pt x="14703870" y="2743200"/>
                  </a:lnTo>
                  <a:lnTo>
                    <a:pt x="14711693" y="2768600"/>
                  </a:lnTo>
                  <a:lnTo>
                    <a:pt x="14711693" y="2679700"/>
                  </a:lnTo>
                  <a:lnTo>
                    <a:pt x="14700352" y="2679700"/>
                  </a:lnTo>
                  <a:lnTo>
                    <a:pt x="14681962" y="2667000"/>
                  </a:lnTo>
                  <a:lnTo>
                    <a:pt x="14662366" y="2654300"/>
                  </a:lnTo>
                  <a:lnTo>
                    <a:pt x="14628317" y="2654300"/>
                  </a:lnTo>
                  <a:lnTo>
                    <a:pt x="14615135" y="2667000"/>
                  </a:lnTo>
                  <a:lnTo>
                    <a:pt x="14590167" y="2667000"/>
                  </a:lnTo>
                  <a:lnTo>
                    <a:pt x="14584718" y="2654300"/>
                  </a:lnTo>
                  <a:lnTo>
                    <a:pt x="14576209" y="2628900"/>
                  </a:lnTo>
                  <a:lnTo>
                    <a:pt x="14564716" y="2616200"/>
                  </a:lnTo>
                  <a:lnTo>
                    <a:pt x="14550289" y="2603500"/>
                  </a:lnTo>
                  <a:lnTo>
                    <a:pt x="14545513" y="2601010"/>
                  </a:lnTo>
                  <a:lnTo>
                    <a:pt x="14545513" y="2692400"/>
                  </a:lnTo>
                  <a:lnTo>
                    <a:pt x="14542694" y="2717800"/>
                  </a:lnTo>
                  <a:lnTo>
                    <a:pt x="14540002" y="2717800"/>
                  </a:lnTo>
                  <a:lnTo>
                    <a:pt x="14536954" y="2730500"/>
                  </a:lnTo>
                  <a:lnTo>
                    <a:pt x="14533334" y="2730500"/>
                  </a:lnTo>
                  <a:lnTo>
                    <a:pt x="14529194" y="2743200"/>
                  </a:lnTo>
                  <a:lnTo>
                    <a:pt x="14472641" y="2806700"/>
                  </a:lnTo>
                  <a:lnTo>
                    <a:pt x="14468577" y="2806700"/>
                  </a:lnTo>
                  <a:lnTo>
                    <a:pt x="14446987" y="2832100"/>
                  </a:lnTo>
                  <a:lnTo>
                    <a:pt x="14393494" y="2832100"/>
                  </a:lnTo>
                  <a:lnTo>
                    <a:pt x="14368933" y="2819400"/>
                  </a:lnTo>
                  <a:lnTo>
                    <a:pt x="14354924" y="2806700"/>
                  </a:lnTo>
                  <a:lnTo>
                    <a:pt x="14346415" y="2781300"/>
                  </a:lnTo>
                  <a:lnTo>
                    <a:pt x="14343723" y="2768600"/>
                  </a:lnTo>
                  <a:lnTo>
                    <a:pt x="14347139" y="2743200"/>
                  </a:lnTo>
                  <a:lnTo>
                    <a:pt x="14352169" y="2743200"/>
                  </a:lnTo>
                  <a:lnTo>
                    <a:pt x="14354709" y="2730500"/>
                  </a:lnTo>
                  <a:lnTo>
                    <a:pt x="14415161" y="2667000"/>
                  </a:lnTo>
                  <a:lnTo>
                    <a:pt x="14419910" y="2654300"/>
                  </a:lnTo>
                  <a:lnTo>
                    <a:pt x="14424101" y="2654300"/>
                  </a:lnTo>
                  <a:lnTo>
                    <a:pt x="14427822" y="2641600"/>
                  </a:lnTo>
                  <a:lnTo>
                    <a:pt x="14431099" y="2641600"/>
                  </a:lnTo>
                  <a:lnTo>
                    <a:pt x="14452016" y="2628900"/>
                  </a:lnTo>
                  <a:lnTo>
                    <a:pt x="14499196" y="2628900"/>
                  </a:lnTo>
                  <a:lnTo>
                    <a:pt x="14520190" y="2641600"/>
                  </a:lnTo>
                  <a:lnTo>
                    <a:pt x="14533906" y="2654300"/>
                  </a:lnTo>
                  <a:lnTo>
                    <a:pt x="14542465" y="2667000"/>
                  </a:lnTo>
                  <a:lnTo>
                    <a:pt x="14545513" y="2692400"/>
                  </a:lnTo>
                  <a:lnTo>
                    <a:pt x="14545513" y="2601010"/>
                  </a:lnTo>
                  <a:lnTo>
                    <a:pt x="14525968" y="2590800"/>
                  </a:lnTo>
                  <a:lnTo>
                    <a:pt x="14498815" y="2578100"/>
                  </a:lnTo>
                  <a:lnTo>
                    <a:pt x="14442237" y="2578100"/>
                  </a:lnTo>
                  <a:lnTo>
                    <a:pt x="14438503" y="2552700"/>
                  </a:lnTo>
                  <a:lnTo>
                    <a:pt x="14430172" y="2540000"/>
                  </a:lnTo>
                  <a:lnTo>
                    <a:pt x="14417383" y="2514600"/>
                  </a:lnTo>
                  <a:lnTo>
                    <a:pt x="14400276" y="2501900"/>
                  </a:lnTo>
                  <a:lnTo>
                    <a:pt x="14395298" y="2499144"/>
                  </a:lnTo>
                  <a:lnTo>
                    <a:pt x="14395298" y="2590800"/>
                  </a:lnTo>
                  <a:lnTo>
                    <a:pt x="14390472" y="2616200"/>
                  </a:lnTo>
                  <a:lnTo>
                    <a:pt x="14387894" y="2616200"/>
                  </a:lnTo>
                  <a:lnTo>
                    <a:pt x="14384071" y="2628900"/>
                  </a:lnTo>
                  <a:lnTo>
                    <a:pt x="14378927" y="2628900"/>
                  </a:lnTo>
                  <a:lnTo>
                    <a:pt x="14318907" y="2705100"/>
                  </a:lnTo>
                  <a:lnTo>
                    <a:pt x="14313700" y="2705100"/>
                  </a:lnTo>
                  <a:lnTo>
                    <a:pt x="14310792" y="2717800"/>
                  </a:lnTo>
                  <a:lnTo>
                    <a:pt x="14289227" y="2730500"/>
                  </a:lnTo>
                  <a:lnTo>
                    <a:pt x="14240307" y="2730500"/>
                  </a:lnTo>
                  <a:lnTo>
                    <a:pt x="14218768" y="2717800"/>
                  </a:lnTo>
                  <a:lnTo>
                    <a:pt x="14210106" y="2705100"/>
                  </a:lnTo>
                  <a:lnTo>
                    <a:pt x="14203109" y="2692400"/>
                  </a:lnTo>
                  <a:lnTo>
                    <a:pt x="14197927" y="2679700"/>
                  </a:lnTo>
                  <a:lnTo>
                    <a:pt x="14194701" y="2679700"/>
                  </a:lnTo>
                  <a:lnTo>
                    <a:pt x="14193584" y="2667000"/>
                  </a:lnTo>
                  <a:lnTo>
                    <a:pt x="14193812" y="2654300"/>
                  </a:lnTo>
                  <a:lnTo>
                    <a:pt x="14195349" y="2641600"/>
                  </a:lnTo>
                  <a:lnTo>
                    <a:pt x="14198143" y="2641600"/>
                  </a:lnTo>
                  <a:lnTo>
                    <a:pt x="14202182" y="2628900"/>
                  </a:lnTo>
                  <a:lnTo>
                    <a:pt x="14210602" y="2628900"/>
                  </a:lnTo>
                  <a:lnTo>
                    <a:pt x="14220673" y="2616200"/>
                  </a:lnTo>
                  <a:lnTo>
                    <a:pt x="14271054" y="2552700"/>
                  </a:lnTo>
                  <a:lnTo>
                    <a:pt x="14276146" y="2540000"/>
                  </a:lnTo>
                  <a:lnTo>
                    <a:pt x="14280490" y="2540000"/>
                  </a:lnTo>
                  <a:lnTo>
                    <a:pt x="14284401" y="2527300"/>
                  </a:lnTo>
                  <a:lnTo>
                    <a:pt x="14304963" y="2527300"/>
                  </a:lnTo>
                  <a:lnTo>
                    <a:pt x="14327645" y="2514600"/>
                  </a:lnTo>
                  <a:lnTo>
                    <a:pt x="14350149" y="2527300"/>
                  </a:lnTo>
                  <a:lnTo>
                    <a:pt x="14370139" y="2540000"/>
                  </a:lnTo>
                  <a:lnTo>
                    <a:pt x="14384719" y="2552700"/>
                  </a:lnTo>
                  <a:lnTo>
                    <a:pt x="14393253" y="2565400"/>
                  </a:lnTo>
                  <a:lnTo>
                    <a:pt x="14395298" y="2590800"/>
                  </a:lnTo>
                  <a:lnTo>
                    <a:pt x="14395298" y="2499144"/>
                  </a:lnTo>
                  <a:lnTo>
                    <a:pt x="14377416" y="2489200"/>
                  </a:lnTo>
                  <a:lnTo>
                    <a:pt x="14351851" y="2476500"/>
                  </a:lnTo>
                  <a:lnTo>
                    <a:pt x="14298079" y="2476500"/>
                  </a:lnTo>
                  <a:lnTo>
                    <a:pt x="14295209" y="2451100"/>
                  </a:lnTo>
                  <a:lnTo>
                    <a:pt x="14287157" y="2425700"/>
                  </a:lnTo>
                  <a:lnTo>
                    <a:pt x="14274102" y="2400300"/>
                  </a:lnTo>
                  <a:lnTo>
                    <a:pt x="14256169" y="2387600"/>
                  </a:lnTo>
                  <a:lnTo>
                    <a:pt x="14251013" y="2383752"/>
                  </a:lnTo>
                  <a:lnTo>
                    <a:pt x="14251013" y="2476500"/>
                  </a:lnTo>
                  <a:lnTo>
                    <a:pt x="14245196" y="2501900"/>
                  </a:lnTo>
                  <a:lnTo>
                    <a:pt x="14242390" y="2514600"/>
                  </a:lnTo>
                  <a:lnTo>
                    <a:pt x="14238859" y="2514600"/>
                  </a:lnTo>
                  <a:lnTo>
                    <a:pt x="14234795" y="2527300"/>
                  </a:lnTo>
                  <a:lnTo>
                    <a:pt x="14174699" y="2590800"/>
                  </a:lnTo>
                  <a:lnTo>
                    <a:pt x="14170762" y="2603500"/>
                  </a:lnTo>
                  <a:lnTo>
                    <a:pt x="14161846" y="2603500"/>
                  </a:lnTo>
                  <a:lnTo>
                    <a:pt x="14140917" y="2616200"/>
                  </a:lnTo>
                  <a:lnTo>
                    <a:pt x="14094955" y="2616200"/>
                  </a:lnTo>
                  <a:lnTo>
                    <a:pt x="14074648" y="2603500"/>
                  </a:lnTo>
                  <a:lnTo>
                    <a:pt x="14064869" y="2590800"/>
                  </a:lnTo>
                  <a:lnTo>
                    <a:pt x="14057325" y="2578100"/>
                  </a:lnTo>
                  <a:lnTo>
                    <a:pt x="14052195" y="2565400"/>
                  </a:lnTo>
                  <a:lnTo>
                    <a:pt x="14049604" y="2552700"/>
                  </a:lnTo>
                  <a:lnTo>
                    <a:pt x="14049743" y="2540000"/>
                  </a:lnTo>
                  <a:lnTo>
                    <a:pt x="14052550" y="2527300"/>
                  </a:lnTo>
                  <a:lnTo>
                    <a:pt x="14057935" y="2514600"/>
                  </a:lnTo>
                  <a:lnTo>
                    <a:pt x="14065809" y="2501900"/>
                  </a:lnTo>
                  <a:lnTo>
                    <a:pt x="14114132" y="2451100"/>
                  </a:lnTo>
                  <a:lnTo>
                    <a:pt x="14114513" y="2451100"/>
                  </a:lnTo>
                  <a:lnTo>
                    <a:pt x="14114653" y="2438400"/>
                  </a:lnTo>
                  <a:lnTo>
                    <a:pt x="14126185" y="2425700"/>
                  </a:lnTo>
                  <a:lnTo>
                    <a:pt x="14137424" y="2425700"/>
                  </a:lnTo>
                  <a:lnTo>
                    <a:pt x="14150543" y="2413000"/>
                  </a:lnTo>
                  <a:lnTo>
                    <a:pt x="14165085" y="2413000"/>
                  </a:lnTo>
                  <a:lnTo>
                    <a:pt x="14180553" y="2400300"/>
                  </a:lnTo>
                  <a:lnTo>
                    <a:pt x="14192809" y="2400300"/>
                  </a:lnTo>
                  <a:lnTo>
                    <a:pt x="14204671" y="2413000"/>
                  </a:lnTo>
                  <a:lnTo>
                    <a:pt x="14215834" y="2413000"/>
                  </a:lnTo>
                  <a:lnTo>
                    <a:pt x="14226032" y="2425700"/>
                  </a:lnTo>
                  <a:lnTo>
                    <a:pt x="14241018" y="2438400"/>
                  </a:lnTo>
                  <a:lnTo>
                    <a:pt x="14249476" y="2463800"/>
                  </a:lnTo>
                  <a:lnTo>
                    <a:pt x="14251013" y="2476500"/>
                  </a:lnTo>
                  <a:lnTo>
                    <a:pt x="14251013" y="2383752"/>
                  </a:lnTo>
                  <a:lnTo>
                    <a:pt x="14239202" y="2374900"/>
                  </a:lnTo>
                  <a:lnTo>
                    <a:pt x="14220635" y="2362200"/>
                  </a:lnTo>
                  <a:lnTo>
                    <a:pt x="14134237" y="2362200"/>
                  </a:lnTo>
                  <a:lnTo>
                    <a:pt x="14113599" y="2374900"/>
                  </a:lnTo>
                  <a:lnTo>
                    <a:pt x="14095438" y="2400300"/>
                  </a:lnTo>
                  <a:lnTo>
                    <a:pt x="14069670" y="2374900"/>
                  </a:lnTo>
                  <a:lnTo>
                    <a:pt x="14064742" y="2369972"/>
                  </a:lnTo>
                  <a:lnTo>
                    <a:pt x="14064742" y="2425700"/>
                  </a:lnTo>
                  <a:lnTo>
                    <a:pt x="14029677" y="2476500"/>
                  </a:lnTo>
                  <a:lnTo>
                    <a:pt x="14016533" y="2489200"/>
                  </a:lnTo>
                  <a:lnTo>
                    <a:pt x="14007529" y="2514600"/>
                  </a:lnTo>
                  <a:lnTo>
                    <a:pt x="14002830" y="2540000"/>
                  </a:lnTo>
                  <a:lnTo>
                    <a:pt x="14002626" y="2552700"/>
                  </a:lnTo>
                  <a:lnTo>
                    <a:pt x="14006932" y="2578100"/>
                  </a:lnTo>
                  <a:lnTo>
                    <a:pt x="14015504" y="2603500"/>
                  </a:lnTo>
                  <a:lnTo>
                    <a:pt x="14028103" y="2616200"/>
                  </a:lnTo>
                  <a:lnTo>
                    <a:pt x="14044486" y="2641600"/>
                  </a:lnTo>
                  <a:lnTo>
                    <a:pt x="14057173" y="2641600"/>
                  </a:lnTo>
                  <a:lnTo>
                    <a:pt x="14063929" y="2654300"/>
                  </a:lnTo>
                  <a:lnTo>
                    <a:pt x="13748182" y="2654300"/>
                  </a:lnTo>
                  <a:lnTo>
                    <a:pt x="13748411" y="2171700"/>
                  </a:lnTo>
                  <a:lnTo>
                    <a:pt x="13772731" y="2133600"/>
                  </a:lnTo>
                  <a:lnTo>
                    <a:pt x="13834859" y="2171700"/>
                  </a:lnTo>
                  <a:lnTo>
                    <a:pt x="13864654" y="2209800"/>
                  </a:lnTo>
                  <a:lnTo>
                    <a:pt x="13895565" y="2247900"/>
                  </a:lnTo>
                  <a:lnTo>
                    <a:pt x="13927493" y="2286000"/>
                  </a:lnTo>
                  <a:lnTo>
                    <a:pt x="13960310" y="2324100"/>
                  </a:lnTo>
                  <a:lnTo>
                    <a:pt x="14011542" y="2374900"/>
                  </a:lnTo>
                  <a:lnTo>
                    <a:pt x="14064742" y="2425700"/>
                  </a:lnTo>
                  <a:lnTo>
                    <a:pt x="14064742" y="2369972"/>
                  </a:lnTo>
                  <a:lnTo>
                    <a:pt x="14044270" y="2349500"/>
                  </a:lnTo>
                  <a:lnTo>
                    <a:pt x="14019340" y="2324100"/>
                  </a:lnTo>
                  <a:lnTo>
                    <a:pt x="13994956" y="2298700"/>
                  </a:lnTo>
                  <a:lnTo>
                    <a:pt x="13965136" y="2260600"/>
                  </a:lnTo>
                  <a:lnTo>
                    <a:pt x="13936142" y="2222500"/>
                  </a:lnTo>
                  <a:lnTo>
                    <a:pt x="13907999" y="2197100"/>
                  </a:lnTo>
                  <a:lnTo>
                    <a:pt x="13880732" y="2159000"/>
                  </a:lnTo>
                  <a:lnTo>
                    <a:pt x="13898448" y="2133600"/>
                  </a:lnTo>
                  <a:lnTo>
                    <a:pt x="13907313" y="2120900"/>
                  </a:lnTo>
                  <a:lnTo>
                    <a:pt x="14243952" y="1638300"/>
                  </a:lnTo>
                  <a:lnTo>
                    <a:pt x="14787868" y="1549400"/>
                  </a:lnTo>
                  <a:lnTo>
                    <a:pt x="14885124" y="1549400"/>
                  </a:lnTo>
                  <a:lnTo>
                    <a:pt x="15068982" y="1574800"/>
                  </a:lnTo>
                  <a:lnTo>
                    <a:pt x="15107869" y="1600200"/>
                  </a:lnTo>
                  <a:lnTo>
                    <a:pt x="15134235" y="1625600"/>
                  </a:lnTo>
                  <a:lnTo>
                    <a:pt x="15135657" y="1625600"/>
                  </a:lnTo>
                  <a:lnTo>
                    <a:pt x="15139391" y="1638300"/>
                  </a:lnTo>
                  <a:lnTo>
                    <a:pt x="15141664" y="1651000"/>
                  </a:lnTo>
                  <a:lnTo>
                    <a:pt x="15142540" y="1651000"/>
                  </a:lnTo>
                  <a:lnTo>
                    <a:pt x="15141994" y="1663700"/>
                  </a:lnTo>
                  <a:lnTo>
                    <a:pt x="15138311" y="1676400"/>
                  </a:lnTo>
                  <a:lnTo>
                    <a:pt x="15131098" y="1676400"/>
                  </a:lnTo>
                  <a:lnTo>
                    <a:pt x="15120569" y="1689100"/>
                  </a:lnTo>
                  <a:lnTo>
                    <a:pt x="15106955" y="1701800"/>
                  </a:lnTo>
                  <a:lnTo>
                    <a:pt x="15078088" y="1714500"/>
                  </a:lnTo>
                  <a:lnTo>
                    <a:pt x="15040737" y="1727200"/>
                  </a:lnTo>
                  <a:lnTo>
                    <a:pt x="14943620" y="1727200"/>
                  </a:lnTo>
                  <a:lnTo>
                    <a:pt x="14885315" y="1714500"/>
                  </a:lnTo>
                  <a:lnTo>
                    <a:pt x="14821497" y="1701800"/>
                  </a:lnTo>
                  <a:lnTo>
                    <a:pt x="14811655" y="1701800"/>
                  </a:lnTo>
                  <a:lnTo>
                    <a:pt x="14683867" y="1714500"/>
                  </a:lnTo>
                  <a:lnTo>
                    <a:pt x="14680730" y="1714500"/>
                  </a:lnTo>
                  <a:lnTo>
                    <a:pt x="14312824" y="1917700"/>
                  </a:lnTo>
                  <a:lnTo>
                    <a:pt x="14277975" y="1943100"/>
                  </a:lnTo>
                  <a:lnTo>
                    <a:pt x="14237881" y="1993900"/>
                  </a:lnTo>
                  <a:lnTo>
                    <a:pt x="14228344" y="2044700"/>
                  </a:lnTo>
                  <a:lnTo>
                    <a:pt x="14233627" y="2070100"/>
                  </a:lnTo>
                  <a:lnTo>
                    <a:pt x="14262265" y="2108200"/>
                  </a:lnTo>
                  <a:lnTo>
                    <a:pt x="14304010" y="2120900"/>
                  </a:lnTo>
                  <a:lnTo>
                    <a:pt x="14347470" y="2133600"/>
                  </a:lnTo>
                  <a:lnTo>
                    <a:pt x="14414081" y="2133600"/>
                  </a:lnTo>
                  <a:lnTo>
                    <a:pt x="14450721" y="2120900"/>
                  </a:lnTo>
                  <a:lnTo>
                    <a:pt x="14500898" y="2108200"/>
                  </a:lnTo>
                  <a:lnTo>
                    <a:pt x="14568348" y="2082800"/>
                  </a:lnTo>
                  <a:lnTo>
                    <a:pt x="14584553" y="2070100"/>
                  </a:lnTo>
                  <a:lnTo>
                    <a:pt x="14608251" y="2070100"/>
                  </a:lnTo>
                  <a:lnTo>
                    <a:pt x="14621091" y="2057400"/>
                  </a:lnTo>
                  <a:lnTo>
                    <a:pt x="14643608" y="2044700"/>
                  </a:lnTo>
                  <a:lnTo>
                    <a:pt x="14727428" y="2044700"/>
                  </a:lnTo>
                  <a:lnTo>
                    <a:pt x="14734159" y="2057400"/>
                  </a:lnTo>
                  <a:lnTo>
                    <a:pt x="14753603" y="2057400"/>
                  </a:lnTo>
                  <a:lnTo>
                    <a:pt x="14765338" y="2070100"/>
                  </a:lnTo>
                  <a:lnTo>
                    <a:pt x="14776412" y="2070100"/>
                  </a:lnTo>
                  <a:lnTo>
                    <a:pt x="14786775" y="2082800"/>
                  </a:lnTo>
                  <a:lnTo>
                    <a:pt x="14822272" y="2108200"/>
                  </a:lnTo>
                  <a:lnTo>
                    <a:pt x="14858886" y="2133600"/>
                  </a:lnTo>
                  <a:lnTo>
                    <a:pt x="14896364" y="2171700"/>
                  </a:lnTo>
                  <a:lnTo>
                    <a:pt x="14934438" y="2197100"/>
                  </a:lnTo>
                  <a:lnTo>
                    <a:pt x="15015794" y="2260600"/>
                  </a:lnTo>
                  <a:lnTo>
                    <a:pt x="15058492" y="2298700"/>
                  </a:lnTo>
                  <a:lnTo>
                    <a:pt x="15100554" y="2336800"/>
                  </a:lnTo>
                  <a:lnTo>
                    <a:pt x="15141639" y="2362200"/>
                  </a:lnTo>
                  <a:lnTo>
                    <a:pt x="15181364" y="2400300"/>
                  </a:lnTo>
                  <a:lnTo>
                    <a:pt x="15196427" y="2413000"/>
                  </a:lnTo>
                  <a:lnTo>
                    <a:pt x="15206244" y="2438400"/>
                  </a:lnTo>
                  <a:lnTo>
                    <a:pt x="15210397" y="2451100"/>
                  </a:lnTo>
                  <a:lnTo>
                    <a:pt x="15210397" y="2361908"/>
                  </a:lnTo>
                  <a:lnTo>
                    <a:pt x="15171192" y="2336800"/>
                  </a:lnTo>
                  <a:lnTo>
                    <a:pt x="15130183" y="2298700"/>
                  </a:lnTo>
                  <a:lnTo>
                    <a:pt x="15088184" y="2260600"/>
                  </a:lnTo>
                  <a:lnTo>
                    <a:pt x="15045576" y="2222500"/>
                  </a:lnTo>
                  <a:lnTo>
                    <a:pt x="14963077" y="2159000"/>
                  </a:lnTo>
                  <a:lnTo>
                    <a:pt x="14923846" y="2133600"/>
                  </a:lnTo>
                  <a:lnTo>
                    <a:pt x="14885277" y="2095500"/>
                  </a:lnTo>
                  <a:lnTo>
                    <a:pt x="14847583" y="2070100"/>
                  </a:lnTo>
                  <a:lnTo>
                    <a:pt x="14919528" y="2070100"/>
                  </a:lnTo>
                  <a:lnTo>
                    <a:pt x="14943227" y="2057400"/>
                  </a:lnTo>
                  <a:lnTo>
                    <a:pt x="14966874" y="2057400"/>
                  </a:lnTo>
                  <a:lnTo>
                    <a:pt x="15022094" y="2044700"/>
                  </a:lnTo>
                  <a:lnTo>
                    <a:pt x="15075713" y="2032000"/>
                  </a:lnTo>
                  <a:lnTo>
                    <a:pt x="15127542" y="2006600"/>
                  </a:lnTo>
                  <a:lnTo>
                    <a:pt x="15177427" y="1981200"/>
                  </a:lnTo>
                  <a:lnTo>
                    <a:pt x="15184323" y="1981200"/>
                  </a:lnTo>
                  <a:lnTo>
                    <a:pt x="15188121" y="1968500"/>
                  </a:lnTo>
                  <a:lnTo>
                    <a:pt x="15188565" y="1955800"/>
                  </a:lnTo>
                  <a:lnTo>
                    <a:pt x="15185403" y="1955800"/>
                  </a:lnTo>
                  <a:lnTo>
                    <a:pt x="15179078" y="1943100"/>
                  </a:lnTo>
                  <a:lnTo>
                    <a:pt x="15153018" y="1943100"/>
                  </a:lnTo>
                  <a:lnTo>
                    <a:pt x="15107120" y="1968500"/>
                  </a:lnTo>
                  <a:lnTo>
                    <a:pt x="15059419" y="1981200"/>
                  </a:lnTo>
                  <a:lnTo>
                    <a:pt x="15010092" y="2006600"/>
                  </a:lnTo>
                  <a:lnTo>
                    <a:pt x="14959305" y="2019300"/>
                  </a:lnTo>
                  <a:lnTo>
                    <a:pt x="14804720" y="2019300"/>
                  </a:lnTo>
                  <a:lnTo>
                    <a:pt x="14753260" y="2006600"/>
                  </a:lnTo>
                  <a:lnTo>
                    <a:pt x="14730540" y="2006600"/>
                  </a:lnTo>
                  <a:lnTo>
                    <a:pt x="14723567" y="1993900"/>
                  </a:lnTo>
                  <a:lnTo>
                    <a:pt x="14661007" y="1993900"/>
                  </a:lnTo>
                  <a:lnTo>
                    <a:pt x="14630464" y="2006600"/>
                  </a:lnTo>
                  <a:lnTo>
                    <a:pt x="14600974" y="2019300"/>
                  </a:lnTo>
                  <a:lnTo>
                    <a:pt x="14588452" y="2019300"/>
                  </a:lnTo>
                  <a:lnTo>
                    <a:pt x="14576578" y="2032000"/>
                  </a:lnTo>
                  <a:lnTo>
                    <a:pt x="14554784" y="2032000"/>
                  </a:lnTo>
                  <a:lnTo>
                    <a:pt x="14549577" y="2044700"/>
                  </a:lnTo>
                  <a:lnTo>
                    <a:pt x="14477098" y="2070100"/>
                  </a:lnTo>
                  <a:lnTo>
                    <a:pt x="14428724" y="2082800"/>
                  </a:lnTo>
                  <a:lnTo>
                    <a:pt x="14310259" y="2082800"/>
                  </a:lnTo>
                  <a:lnTo>
                    <a:pt x="14288884" y="2070100"/>
                  </a:lnTo>
                  <a:lnTo>
                    <a:pt x="14277442" y="2057400"/>
                  </a:lnTo>
                  <a:lnTo>
                    <a:pt x="14275232" y="2044700"/>
                  </a:lnTo>
                  <a:lnTo>
                    <a:pt x="14276908" y="2032000"/>
                  </a:lnTo>
                  <a:lnTo>
                    <a:pt x="14282319" y="2006600"/>
                  </a:lnTo>
                  <a:lnTo>
                    <a:pt x="14291310" y="1993900"/>
                  </a:lnTo>
                  <a:lnTo>
                    <a:pt x="14299641" y="1981200"/>
                  </a:lnTo>
                  <a:lnTo>
                    <a:pt x="14309865" y="1981200"/>
                  </a:lnTo>
                  <a:lnTo>
                    <a:pt x="14321943" y="1968500"/>
                  </a:lnTo>
                  <a:lnTo>
                    <a:pt x="14335824" y="1955800"/>
                  </a:lnTo>
                  <a:lnTo>
                    <a:pt x="14696351" y="1765300"/>
                  </a:lnTo>
                  <a:lnTo>
                    <a:pt x="14810956" y="1752600"/>
                  </a:lnTo>
                  <a:lnTo>
                    <a:pt x="14871332" y="1765300"/>
                  </a:lnTo>
                  <a:lnTo>
                    <a:pt x="14927555" y="1778000"/>
                  </a:lnTo>
                  <a:lnTo>
                    <a:pt x="15025802" y="1778000"/>
                  </a:lnTo>
                  <a:lnTo>
                    <a:pt x="15066937" y="1765300"/>
                  </a:lnTo>
                  <a:lnTo>
                    <a:pt x="15131009" y="1739900"/>
                  </a:lnTo>
                  <a:lnTo>
                    <a:pt x="15160968" y="1714500"/>
                  </a:lnTo>
                  <a:lnTo>
                    <a:pt x="15180513" y="1689100"/>
                  </a:lnTo>
                  <a:lnTo>
                    <a:pt x="15505570" y="2159000"/>
                  </a:lnTo>
                  <a:lnTo>
                    <a:pt x="15505570" y="1892604"/>
                  </a:lnTo>
                  <a:lnTo>
                    <a:pt x="15367889" y="1689100"/>
                  </a:lnTo>
                  <a:lnTo>
                    <a:pt x="15290559" y="1574800"/>
                  </a:lnTo>
                  <a:lnTo>
                    <a:pt x="15239010" y="1498600"/>
                  </a:lnTo>
                  <a:lnTo>
                    <a:pt x="15786684" y="1155700"/>
                  </a:lnTo>
                  <a:lnTo>
                    <a:pt x="16131515" y="939800"/>
                  </a:lnTo>
                  <a:lnTo>
                    <a:pt x="16131515" y="883285"/>
                  </a:lnTo>
                  <a:lnTo>
                    <a:pt x="15700604" y="1155700"/>
                  </a:lnTo>
                  <a:lnTo>
                    <a:pt x="15700604" y="38100"/>
                  </a:lnTo>
                  <a:lnTo>
                    <a:pt x="15700604" y="25400"/>
                  </a:lnTo>
                  <a:lnTo>
                    <a:pt x="15698762" y="12700"/>
                  </a:lnTo>
                  <a:lnTo>
                    <a:pt x="15693720" y="0"/>
                  </a:lnTo>
                  <a:lnTo>
                    <a:pt x="15653436" y="0"/>
                  </a:lnTo>
                  <a:lnTo>
                    <a:pt x="15653436" y="50800"/>
                  </a:lnTo>
                  <a:lnTo>
                    <a:pt x="15653436" y="1181100"/>
                  </a:lnTo>
                  <a:lnTo>
                    <a:pt x="15193252" y="1473200"/>
                  </a:lnTo>
                  <a:lnTo>
                    <a:pt x="15184006" y="1473200"/>
                  </a:lnTo>
                  <a:lnTo>
                    <a:pt x="15181415" y="1485900"/>
                  </a:lnTo>
                  <a:lnTo>
                    <a:pt x="15182685" y="1498600"/>
                  </a:lnTo>
                  <a:lnTo>
                    <a:pt x="15186267" y="1498600"/>
                  </a:lnTo>
                  <a:lnTo>
                    <a:pt x="15212898" y="1536700"/>
                  </a:lnTo>
                  <a:lnTo>
                    <a:pt x="15160587" y="1574800"/>
                  </a:lnTo>
                  <a:lnTo>
                    <a:pt x="15143747" y="1562100"/>
                  </a:lnTo>
                  <a:lnTo>
                    <a:pt x="15124024" y="1549400"/>
                  </a:lnTo>
                  <a:lnTo>
                    <a:pt x="15101773" y="1536700"/>
                  </a:lnTo>
                  <a:lnTo>
                    <a:pt x="15077377" y="1536700"/>
                  </a:lnTo>
                  <a:lnTo>
                    <a:pt x="14893366" y="1498600"/>
                  </a:lnTo>
                  <a:lnTo>
                    <a:pt x="14780273" y="1498600"/>
                  </a:lnTo>
                  <a:lnTo>
                    <a:pt x="14236218" y="1587500"/>
                  </a:lnTo>
                  <a:lnTo>
                    <a:pt x="14197800" y="1556791"/>
                  </a:lnTo>
                  <a:lnTo>
                    <a:pt x="14197800" y="1625600"/>
                  </a:lnTo>
                  <a:lnTo>
                    <a:pt x="13845705" y="2120900"/>
                  </a:lnTo>
                  <a:lnTo>
                    <a:pt x="13799223" y="2095500"/>
                  </a:lnTo>
                  <a:lnTo>
                    <a:pt x="14146162" y="1587500"/>
                  </a:lnTo>
                  <a:lnTo>
                    <a:pt x="14197800" y="1625600"/>
                  </a:lnTo>
                  <a:lnTo>
                    <a:pt x="14197800" y="1556791"/>
                  </a:lnTo>
                  <a:lnTo>
                    <a:pt x="14172679" y="1536700"/>
                  </a:lnTo>
                  <a:lnTo>
                    <a:pt x="14199299" y="1498600"/>
                  </a:lnTo>
                  <a:lnTo>
                    <a:pt x="14202893" y="1498600"/>
                  </a:lnTo>
                  <a:lnTo>
                    <a:pt x="14204188" y="1485900"/>
                  </a:lnTo>
                  <a:lnTo>
                    <a:pt x="14201547" y="1473200"/>
                  </a:lnTo>
                  <a:lnTo>
                    <a:pt x="14197749" y="1473200"/>
                  </a:lnTo>
                  <a:lnTo>
                    <a:pt x="13728599" y="1181100"/>
                  </a:lnTo>
                  <a:lnTo>
                    <a:pt x="13728599" y="1155700"/>
                  </a:lnTo>
                  <a:lnTo>
                    <a:pt x="13728599" y="38100"/>
                  </a:lnTo>
                  <a:lnTo>
                    <a:pt x="15653436" y="50800"/>
                  </a:lnTo>
                  <a:lnTo>
                    <a:pt x="15653436" y="0"/>
                  </a:lnTo>
                  <a:lnTo>
                    <a:pt x="13683933" y="0"/>
                  </a:lnTo>
                  <a:lnTo>
                    <a:pt x="13681431" y="12700"/>
                  </a:lnTo>
                  <a:lnTo>
                    <a:pt x="13681431" y="1155700"/>
                  </a:lnTo>
                  <a:lnTo>
                    <a:pt x="13243001" y="876300"/>
                  </a:lnTo>
                  <a:lnTo>
                    <a:pt x="13211531" y="876300"/>
                  </a:lnTo>
                  <a:lnTo>
                    <a:pt x="13206883" y="889000"/>
                  </a:lnTo>
                  <a:lnTo>
                    <a:pt x="13206883" y="1917700"/>
                  </a:lnTo>
                  <a:lnTo>
                    <a:pt x="13211912" y="1930400"/>
                  </a:lnTo>
                  <a:lnTo>
                    <a:pt x="13701243" y="2171700"/>
                  </a:lnTo>
                  <a:lnTo>
                    <a:pt x="13701014" y="2679700"/>
                  </a:lnTo>
                  <a:lnTo>
                    <a:pt x="13703491" y="2692400"/>
                  </a:lnTo>
                  <a:lnTo>
                    <a:pt x="13712355" y="2705100"/>
                  </a:lnTo>
                  <a:lnTo>
                    <a:pt x="14153693" y="2705100"/>
                  </a:lnTo>
                  <a:lnTo>
                    <a:pt x="14159865" y="2717800"/>
                  </a:lnTo>
                  <a:lnTo>
                    <a:pt x="14167790" y="2730500"/>
                  </a:lnTo>
                  <a:lnTo>
                    <a:pt x="14177340" y="2743200"/>
                  </a:lnTo>
                  <a:lnTo>
                    <a:pt x="14188427" y="2755900"/>
                  </a:lnTo>
                  <a:lnTo>
                    <a:pt x="14205268" y="2768600"/>
                  </a:lnTo>
                  <a:lnTo>
                    <a:pt x="14223822" y="2768600"/>
                  </a:lnTo>
                  <a:lnTo>
                    <a:pt x="14243622" y="2781300"/>
                  </a:lnTo>
                  <a:lnTo>
                    <a:pt x="14288872" y="2781300"/>
                  </a:lnTo>
                  <a:lnTo>
                    <a:pt x="14296860" y="2768600"/>
                  </a:lnTo>
                  <a:lnTo>
                    <a:pt x="14300721" y="2794000"/>
                  </a:lnTo>
                  <a:lnTo>
                    <a:pt x="14309103" y="2819400"/>
                  </a:lnTo>
                  <a:lnTo>
                    <a:pt x="14321841" y="2832100"/>
                  </a:lnTo>
                  <a:lnTo>
                    <a:pt x="14338808" y="2857500"/>
                  </a:lnTo>
                  <a:lnTo>
                    <a:pt x="14355750" y="2870200"/>
                  </a:lnTo>
                  <a:lnTo>
                    <a:pt x="14374279" y="2870200"/>
                  </a:lnTo>
                  <a:lnTo>
                    <a:pt x="14393926" y="2882900"/>
                  </a:lnTo>
                  <a:lnTo>
                    <a:pt x="14440903" y="2882900"/>
                  </a:lnTo>
                  <a:lnTo>
                    <a:pt x="14453642" y="2870200"/>
                  </a:lnTo>
                  <a:lnTo>
                    <a:pt x="14465846" y="2870200"/>
                  </a:lnTo>
                  <a:lnTo>
                    <a:pt x="14479829" y="2908300"/>
                  </a:lnTo>
                  <a:lnTo>
                    <a:pt x="14522742" y="2946400"/>
                  </a:lnTo>
                  <a:lnTo>
                    <a:pt x="14541259" y="2959100"/>
                  </a:lnTo>
                  <a:lnTo>
                    <a:pt x="14631111" y="2959100"/>
                  </a:lnTo>
                  <a:lnTo>
                    <a:pt x="14652955" y="2946400"/>
                  </a:lnTo>
                  <a:lnTo>
                    <a:pt x="14671675" y="2921000"/>
                  </a:lnTo>
                  <a:lnTo>
                    <a:pt x="14721586" y="2870200"/>
                  </a:lnTo>
                  <a:lnTo>
                    <a:pt x="14737791" y="2870200"/>
                  </a:lnTo>
                  <a:lnTo>
                    <a:pt x="14757883" y="2882900"/>
                  </a:lnTo>
                  <a:lnTo>
                    <a:pt x="14781695" y="2895600"/>
                  </a:lnTo>
                  <a:lnTo>
                    <a:pt x="14845983" y="2895600"/>
                  </a:lnTo>
                  <a:lnTo>
                    <a:pt x="14870608" y="2882900"/>
                  </a:lnTo>
                  <a:lnTo>
                    <a:pt x="14889899" y="2870200"/>
                  </a:lnTo>
                  <a:lnTo>
                    <a:pt x="14903692" y="2857500"/>
                  </a:lnTo>
                  <a:lnTo>
                    <a:pt x="14920481" y="2844800"/>
                  </a:lnTo>
                  <a:lnTo>
                    <a:pt x="14933473" y="2819400"/>
                  </a:lnTo>
                  <a:lnTo>
                    <a:pt x="14943633" y="2806700"/>
                  </a:lnTo>
                  <a:lnTo>
                    <a:pt x="14950859" y="2794000"/>
                  </a:lnTo>
                  <a:lnTo>
                    <a:pt x="14955063" y="2768600"/>
                  </a:lnTo>
                  <a:lnTo>
                    <a:pt x="14966201" y="2768600"/>
                  </a:lnTo>
                  <a:lnTo>
                    <a:pt x="14977580" y="2781300"/>
                  </a:lnTo>
                  <a:lnTo>
                    <a:pt x="15025713" y="2781300"/>
                  </a:lnTo>
                  <a:lnTo>
                    <a:pt x="15049856" y="2768600"/>
                  </a:lnTo>
                  <a:lnTo>
                    <a:pt x="15072348" y="2755900"/>
                  </a:lnTo>
                  <a:lnTo>
                    <a:pt x="15092401" y="2743200"/>
                  </a:lnTo>
                  <a:lnTo>
                    <a:pt x="15100846" y="2730500"/>
                  </a:lnTo>
                  <a:lnTo>
                    <a:pt x="15109292" y="2717800"/>
                  </a:lnTo>
                  <a:lnTo>
                    <a:pt x="15118195" y="2717800"/>
                  </a:lnTo>
                  <a:lnTo>
                    <a:pt x="15122132" y="2705100"/>
                  </a:lnTo>
                  <a:lnTo>
                    <a:pt x="15673477" y="2705100"/>
                  </a:lnTo>
                  <a:lnTo>
                    <a:pt x="15682303" y="2692400"/>
                  </a:lnTo>
                  <a:lnTo>
                    <a:pt x="15684805" y="2679700"/>
                  </a:lnTo>
                  <a:lnTo>
                    <a:pt x="15684780" y="2654300"/>
                  </a:lnTo>
                  <a:lnTo>
                    <a:pt x="15684361" y="2171700"/>
                  </a:lnTo>
                  <a:lnTo>
                    <a:pt x="16173692" y="1930400"/>
                  </a:lnTo>
                  <a:lnTo>
                    <a:pt x="16178708" y="1917700"/>
                  </a:lnTo>
                  <a:lnTo>
                    <a:pt x="16178708" y="939800"/>
                  </a:lnTo>
                  <a:lnTo>
                    <a:pt x="16178708" y="889000"/>
                  </a:lnTo>
                  <a:close/>
                </a:path>
              </a:pathLst>
            </a:custGeom>
            <a:solidFill>
              <a:srgbClr val="175C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31857" y="6759297"/>
              <a:ext cx="514984" cy="589280"/>
            </a:xfrm>
            <a:custGeom>
              <a:avLst/>
              <a:gdLst/>
              <a:ahLst/>
              <a:cxnLst/>
              <a:rect l="l" t="t" r="r" b="b"/>
              <a:pathLst>
                <a:path w="514985" h="589279">
                  <a:moveTo>
                    <a:pt x="0" y="588992"/>
                  </a:moveTo>
                  <a:lnTo>
                    <a:pt x="109740" y="294496"/>
                  </a:lnTo>
                  <a:lnTo>
                    <a:pt x="0" y="0"/>
                  </a:lnTo>
                  <a:lnTo>
                    <a:pt x="514476" y="294496"/>
                  </a:lnTo>
                  <a:lnTo>
                    <a:pt x="0" y="5889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996415" y="6704955"/>
            <a:ext cx="11529695" cy="197802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3829"/>
              </a:lnSpc>
              <a:spcBef>
                <a:spcPts val="250"/>
              </a:spcBef>
            </a:pPr>
            <a:r>
              <a:rPr sz="3250" b="1" spc="165" dirty="0">
                <a:solidFill>
                  <a:srgbClr val="FFFFFF"/>
                </a:solidFill>
                <a:latin typeface="Tahoma"/>
                <a:cs typeface="Tahoma"/>
              </a:rPr>
              <a:t>AA </a:t>
            </a:r>
            <a:r>
              <a:rPr sz="3250" b="1" spc="90" dirty="0">
                <a:solidFill>
                  <a:srgbClr val="FFFFFF"/>
                </a:solidFill>
                <a:latin typeface="Tahoma"/>
                <a:cs typeface="Tahoma"/>
              </a:rPr>
              <a:t>includes implementation </a:t>
            </a:r>
            <a:r>
              <a:rPr sz="3250" b="1" spc="-10" dirty="0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sz="3250" b="1" spc="-180" dirty="0">
                <a:solidFill>
                  <a:srgbClr val="FFFFFF"/>
                </a:solidFill>
                <a:latin typeface="Tahoma"/>
                <a:cs typeface="Tahoma"/>
              </a:rPr>
              <a:t>EU </a:t>
            </a:r>
            <a:r>
              <a:rPr sz="3250" b="1" spc="140" dirty="0">
                <a:solidFill>
                  <a:srgbClr val="FFFFFF"/>
                </a:solidFill>
                <a:latin typeface="Tahoma"/>
                <a:cs typeface="Tahoma"/>
              </a:rPr>
              <a:t>acquis </a:t>
            </a:r>
            <a:r>
              <a:rPr sz="3250" b="1" spc="40" dirty="0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sz="3250" b="1" spc="75" dirty="0">
                <a:solidFill>
                  <a:srgbClr val="FFFFFF"/>
                </a:solidFill>
                <a:latin typeface="Tahoma"/>
                <a:cs typeface="Tahoma"/>
              </a:rPr>
              <a:t>Maritime </a:t>
            </a:r>
            <a:r>
              <a:rPr sz="3250" b="1" spc="-9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50" b="1" spc="60" dirty="0">
                <a:solidFill>
                  <a:srgbClr val="FFFFFF"/>
                </a:solidFill>
                <a:latin typeface="Tahoma"/>
                <a:cs typeface="Tahoma"/>
              </a:rPr>
              <a:t>Transport </a:t>
            </a:r>
            <a:r>
              <a:rPr sz="3250" b="1" spc="40" dirty="0">
                <a:solidFill>
                  <a:srgbClr val="FFFFFF"/>
                </a:solidFill>
                <a:latin typeface="Tahoma"/>
                <a:cs typeface="Tahoma"/>
              </a:rPr>
              <a:t>Sector </a:t>
            </a:r>
            <a:r>
              <a:rPr sz="3250" b="1" spc="170" dirty="0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sz="3250" b="1" spc="70" dirty="0">
                <a:solidFill>
                  <a:srgbClr val="FFFFFF"/>
                </a:solidFill>
                <a:latin typeface="Tahoma"/>
                <a:cs typeface="Tahoma"/>
              </a:rPr>
              <a:t>regulating </a:t>
            </a:r>
            <a:r>
              <a:rPr sz="3250" b="1" spc="130" dirty="0">
                <a:solidFill>
                  <a:srgbClr val="FFFFFF"/>
                </a:solidFill>
                <a:latin typeface="Tahoma"/>
                <a:cs typeface="Tahoma"/>
              </a:rPr>
              <a:t>body </a:t>
            </a:r>
            <a:r>
              <a:rPr sz="3250" b="1" spc="-15" dirty="0">
                <a:solidFill>
                  <a:srgbClr val="FFFFFF"/>
                </a:solidFill>
                <a:latin typeface="Tahoma"/>
                <a:cs typeface="Tahoma"/>
              </a:rPr>
              <a:t>for </a:t>
            </a:r>
            <a:r>
              <a:rPr sz="3250" b="1" spc="105" dirty="0">
                <a:solidFill>
                  <a:srgbClr val="FFFFFF"/>
                </a:solidFill>
                <a:latin typeface="Tahoma"/>
                <a:cs typeface="Tahoma"/>
              </a:rPr>
              <a:t>maritime </a:t>
            </a:r>
            <a:r>
              <a:rPr sz="3250" b="1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50" b="1" spc="60" dirty="0">
                <a:solidFill>
                  <a:srgbClr val="FFFFFF"/>
                </a:solidFill>
                <a:latin typeface="Tahoma"/>
                <a:cs typeface="Tahoma"/>
              </a:rPr>
              <a:t>transport</a:t>
            </a:r>
            <a:r>
              <a:rPr sz="3250" b="1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50" b="1" spc="55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325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50" b="1" spc="45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3250" b="1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50" b="1" spc="75" dirty="0">
                <a:solidFill>
                  <a:srgbClr val="FFFFFF"/>
                </a:solidFill>
                <a:latin typeface="Tahoma"/>
                <a:cs typeface="Tahoma"/>
              </a:rPr>
              <a:t>Maritime</a:t>
            </a:r>
            <a:r>
              <a:rPr sz="3250" b="1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50" b="1" spc="60" dirty="0">
                <a:solidFill>
                  <a:srgbClr val="FFFFFF"/>
                </a:solidFill>
                <a:latin typeface="Tahoma"/>
                <a:cs typeface="Tahoma"/>
              </a:rPr>
              <a:t>Transport</a:t>
            </a:r>
            <a:r>
              <a:rPr sz="3250" b="1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50" b="1" spc="150" dirty="0">
                <a:solidFill>
                  <a:srgbClr val="FFFFFF"/>
                </a:solidFill>
                <a:latin typeface="Tahoma"/>
                <a:cs typeface="Tahoma"/>
              </a:rPr>
              <a:t>Agency</a:t>
            </a:r>
            <a:r>
              <a:rPr sz="3250" b="1" spc="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50" b="1" spc="-10" dirty="0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sz="325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50" b="1" spc="50" dirty="0">
                <a:solidFill>
                  <a:srgbClr val="FFFFFF"/>
                </a:solidFill>
                <a:latin typeface="Tahoma"/>
                <a:cs typeface="Tahoma"/>
              </a:rPr>
              <a:t>Georgia.</a:t>
            </a:r>
            <a:endParaRPr sz="32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07660" y="990474"/>
            <a:ext cx="12167870" cy="27178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3529"/>
              </a:lnSpc>
              <a:spcBef>
                <a:spcPts val="215"/>
              </a:spcBef>
            </a:pPr>
            <a:r>
              <a:rPr sz="2950" b="1" spc="45" dirty="0">
                <a:solidFill>
                  <a:srgbClr val="175C74"/>
                </a:solidFill>
                <a:latin typeface="Tahoma"/>
                <a:cs typeface="Tahoma"/>
              </a:rPr>
              <a:t>The</a:t>
            </a:r>
            <a:r>
              <a:rPr sz="2950" b="1" spc="-1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-220" dirty="0">
                <a:solidFill>
                  <a:srgbClr val="175C74"/>
                </a:solidFill>
                <a:latin typeface="Tahoma"/>
                <a:cs typeface="Tahoma"/>
              </a:rPr>
              <a:t>2016</a:t>
            </a:r>
            <a:r>
              <a:rPr sz="2950" b="1" spc="-1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00" dirty="0">
                <a:solidFill>
                  <a:srgbClr val="175C74"/>
                </a:solidFill>
                <a:latin typeface="Tahoma"/>
                <a:cs typeface="Tahoma"/>
              </a:rPr>
              <a:t>Association</a:t>
            </a:r>
            <a:r>
              <a:rPr sz="2950" b="1" spc="-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05" dirty="0">
                <a:solidFill>
                  <a:srgbClr val="175C74"/>
                </a:solidFill>
                <a:latin typeface="Tahoma"/>
                <a:cs typeface="Tahoma"/>
              </a:rPr>
              <a:t>Agreement</a:t>
            </a:r>
            <a:r>
              <a:rPr sz="2950" b="1" spc="-1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60" dirty="0">
                <a:solidFill>
                  <a:srgbClr val="175C74"/>
                </a:solidFill>
                <a:latin typeface="Tahoma"/>
                <a:cs typeface="Tahoma"/>
              </a:rPr>
              <a:t>between</a:t>
            </a:r>
            <a:r>
              <a:rPr sz="2950" b="1" spc="-1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55" dirty="0">
                <a:solidFill>
                  <a:srgbClr val="175C74"/>
                </a:solidFill>
                <a:latin typeface="Tahoma"/>
                <a:cs typeface="Tahoma"/>
              </a:rPr>
              <a:t>the</a:t>
            </a:r>
            <a:r>
              <a:rPr sz="2950" b="1" spc="-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70" dirty="0">
                <a:solidFill>
                  <a:srgbClr val="175C74"/>
                </a:solidFill>
                <a:latin typeface="Tahoma"/>
                <a:cs typeface="Tahoma"/>
              </a:rPr>
              <a:t>European</a:t>
            </a:r>
            <a:r>
              <a:rPr sz="2950" b="1" spc="-1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35" dirty="0">
                <a:solidFill>
                  <a:srgbClr val="175C74"/>
                </a:solidFill>
                <a:latin typeface="Tahoma"/>
                <a:cs typeface="Tahoma"/>
              </a:rPr>
              <a:t>Union </a:t>
            </a:r>
            <a:r>
              <a:rPr sz="2950" b="1" spc="-85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75" dirty="0">
                <a:solidFill>
                  <a:srgbClr val="175C74"/>
                </a:solidFill>
                <a:latin typeface="Tahoma"/>
                <a:cs typeface="Tahoma"/>
              </a:rPr>
              <a:t>and</a:t>
            </a:r>
            <a:r>
              <a:rPr sz="2950" b="1" spc="18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55" dirty="0">
                <a:solidFill>
                  <a:srgbClr val="175C74"/>
                </a:solidFill>
                <a:latin typeface="Tahoma"/>
                <a:cs typeface="Tahoma"/>
              </a:rPr>
              <a:t>the</a:t>
            </a:r>
            <a:r>
              <a:rPr sz="2950" b="1" spc="6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70" dirty="0">
                <a:solidFill>
                  <a:srgbClr val="175C74"/>
                </a:solidFill>
                <a:latin typeface="Tahoma"/>
                <a:cs typeface="Tahoma"/>
              </a:rPr>
              <a:t>European</a:t>
            </a:r>
            <a:r>
              <a:rPr sz="2950" b="1" spc="7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25" dirty="0">
                <a:solidFill>
                  <a:srgbClr val="175C74"/>
                </a:solidFill>
                <a:latin typeface="Tahoma"/>
                <a:cs typeface="Tahoma"/>
              </a:rPr>
              <a:t>Atomic</a:t>
            </a:r>
            <a:r>
              <a:rPr sz="2950" b="1" spc="13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50" dirty="0">
                <a:solidFill>
                  <a:srgbClr val="175C74"/>
                </a:solidFill>
                <a:latin typeface="Tahoma"/>
                <a:cs typeface="Tahoma"/>
              </a:rPr>
              <a:t>Energy</a:t>
            </a:r>
            <a:r>
              <a:rPr sz="2950" b="1" spc="5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55" dirty="0">
                <a:solidFill>
                  <a:srgbClr val="175C74"/>
                </a:solidFill>
                <a:latin typeface="Tahoma"/>
                <a:cs typeface="Tahoma"/>
              </a:rPr>
              <a:t>Community</a:t>
            </a:r>
            <a:r>
              <a:rPr sz="2950" b="1" spc="16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75" dirty="0">
                <a:solidFill>
                  <a:srgbClr val="175C74"/>
                </a:solidFill>
                <a:latin typeface="Tahoma"/>
                <a:cs typeface="Tahoma"/>
              </a:rPr>
              <a:t>and</a:t>
            </a:r>
            <a:r>
              <a:rPr sz="2950" b="1" spc="18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25" dirty="0">
                <a:solidFill>
                  <a:srgbClr val="175C74"/>
                </a:solidFill>
                <a:latin typeface="Tahoma"/>
                <a:cs typeface="Tahoma"/>
              </a:rPr>
              <a:t>their </a:t>
            </a:r>
            <a:r>
              <a:rPr sz="2950" b="1" spc="3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20" dirty="0">
                <a:solidFill>
                  <a:srgbClr val="175C74"/>
                </a:solidFill>
                <a:latin typeface="Tahoma"/>
                <a:cs typeface="Tahoma"/>
              </a:rPr>
              <a:t>Member</a:t>
            </a:r>
            <a:r>
              <a:rPr sz="2950" b="1" spc="-3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40" dirty="0">
                <a:solidFill>
                  <a:srgbClr val="175C74"/>
                </a:solidFill>
                <a:latin typeface="Tahoma"/>
                <a:cs typeface="Tahoma"/>
              </a:rPr>
              <a:t>States,</a:t>
            </a:r>
            <a:r>
              <a:rPr sz="2950" b="1" spc="-3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5" dirty="0">
                <a:solidFill>
                  <a:srgbClr val="175C74"/>
                </a:solidFill>
                <a:latin typeface="Tahoma"/>
                <a:cs typeface="Tahoma"/>
              </a:rPr>
              <a:t>of</a:t>
            </a:r>
            <a:r>
              <a:rPr sz="2950" b="1" spc="-3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55" dirty="0">
                <a:solidFill>
                  <a:srgbClr val="175C74"/>
                </a:solidFill>
                <a:latin typeface="Tahoma"/>
                <a:cs typeface="Tahoma"/>
              </a:rPr>
              <a:t>the</a:t>
            </a:r>
            <a:r>
              <a:rPr sz="2950" b="1" spc="-3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85" dirty="0">
                <a:solidFill>
                  <a:srgbClr val="175C74"/>
                </a:solidFill>
                <a:latin typeface="Tahoma"/>
                <a:cs typeface="Tahoma"/>
              </a:rPr>
              <a:t>one</a:t>
            </a:r>
            <a:r>
              <a:rPr sz="2950" b="1" spc="-3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60" dirty="0">
                <a:solidFill>
                  <a:srgbClr val="175C74"/>
                </a:solidFill>
                <a:latin typeface="Tahoma"/>
                <a:cs typeface="Tahoma"/>
              </a:rPr>
              <a:t>part,</a:t>
            </a:r>
            <a:r>
              <a:rPr sz="2950" b="1" spc="-3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75" dirty="0">
                <a:solidFill>
                  <a:srgbClr val="175C74"/>
                </a:solidFill>
                <a:latin typeface="Tahoma"/>
                <a:cs typeface="Tahoma"/>
              </a:rPr>
              <a:t>and</a:t>
            </a:r>
            <a:r>
              <a:rPr sz="2950" b="1" spc="-3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65" dirty="0">
                <a:solidFill>
                  <a:srgbClr val="175C74"/>
                </a:solidFill>
                <a:latin typeface="Tahoma"/>
                <a:cs typeface="Tahoma"/>
              </a:rPr>
              <a:t>Georgia,</a:t>
            </a:r>
            <a:r>
              <a:rPr sz="2950" b="1" spc="-3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5" dirty="0">
                <a:solidFill>
                  <a:srgbClr val="175C74"/>
                </a:solidFill>
                <a:latin typeface="Tahoma"/>
                <a:cs typeface="Tahoma"/>
              </a:rPr>
              <a:t>of</a:t>
            </a:r>
            <a:r>
              <a:rPr sz="2950" b="1" spc="-3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55" dirty="0">
                <a:solidFill>
                  <a:srgbClr val="175C74"/>
                </a:solidFill>
                <a:latin typeface="Tahoma"/>
                <a:cs typeface="Tahoma"/>
              </a:rPr>
              <a:t>the</a:t>
            </a:r>
            <a:r>
              <a:rPr sz="2950" b="1" spc="-3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45" dirty="0">
                <a:solidFill>
                  <a:srgbClr val="175C74"/>
                </a:solidFill>
                <a:latin typeface="Tahoma"/>
                <a:cs typeface="Tahoma"/>
              </a:rPr>
              <a:t>other</a:t>
            </a:r>
            <a:r>
              <a:rPr sz="2950" b="1" spc="-3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95" dirty="0">
                <a:solidFill>
                  <a:srgbClr val="175C74"/>
                </a:solidFill>
                <a:latin typeface="Tahoma"/>
                <a:cs typeface="Tahoma"/>
              </a:rPr>
              <a:t>part </a:t>
            </a:r>
            <a:r>
              <a:rPr sz="2950" b="1" spc="-85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00" dirty="0">
                <a:solidFill>
                  <a:srgbClr val="175C74"/>
                </a:solidFill>
                <a:latin typeface="Tahoma"/>
                <a:cs typeface="Tahoma"/>
              </a:rPr>
              <a:t>includes </a:t>
            </a:r>
            <a:r>
              <a:rPr sz="2950" b="1" spc="250" dirty="0">
                <a:solidFill>
                  <a:srgbClr val="175C74"/>
                </a:solidFill>
                <a:latin typeface="Tahoma"/>
                <a:cs typeface="Tahoma"/>
              </a:rPr>
              <a:t>a </a:t>
            </a:r>
            <a:r>
              <a:rPr sz="2950" b="1" spc="65" dirty="0">
                <a:solidFill>
                  <a:srgbClr val="175C74"/>
                </a:solidFill>
                <a:latin typeface="Tahoma"/>
                <a:cs typeface="Tahoma"/>
              </a:rPr>
              <a:t>set</a:t>
            </a:r>
            <a:r>
              <a:rPr sz="2950" b="1" spc="7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5" dirty="0">
                <a:solidFill>
                  <a:srgbClr val="175C74"/>
                </a:solidFill>
                <a:latin typeface="Tahoma"/>
                <a:cs typeface="Tahoma"/>
              </a:rPr>
              <a:t>of</a:t>
            </a:r>
            <a:r>
              <a:rPr sz="2950" b="1" spc="1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75" dirty="0">
                <a:solidFill>
                  <a:srgbClr val="175C74"/>
                </a:solidFill>
                <a:latin typeface="Tahoma"/>
                <a:cs typeface="Tahoma"/>
              </a:rPr>
              <a:t>provisions</a:t>
            </a:r>
            <a:r>
              <a:rPr sz="2950" b="1" spc="8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85" dirty="0">
                <a:solidFill>
                  <a:srgbClr val="175C74"/>
                </a:solidFill>
                <a:latin typeface="Tahoma"/>
                <a:cs typeface="Tahoma"/>
              </a:rPr>
              <a:t>ensuring </a:t>
            </a:r>
            <a:r>
              <a:rPr sz="2950" b="1" spc="55" dirty="0">
                <a:solidFill>
                  <a:srgbClr val="175C74"/>
                </a:solidFill>
                <a:latin typeface="Tahoma"/>
                <a:cs typeface="Tahoma"/>
              </a:rPr>
              <a:t>the</a:t>
            </a:r>
            <a:r>
              <a:rPr sz="2950" b="1" spc="6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05" dirty="0">
                <a:solidFill>
                  <a:srgbClr val="175C74"/>
                </a:solidFill>
                <a:latin typeface="Tahoma"/>
                <a:cs typeface="Tahoma"/>
              </a:rPr>
              <a:t>development </a:t>
            </a:r>
            <a:r>
              <a:rPr sz="2950" b="1" spc="5" dirty="0">
                <a:solidFill>
                  <a:srgbClr val="175C74"/>
                </a:solidFill>
                <a:latin typeface="Tahoma"/>
                <a:cs typeface="Tahoma"/>
              </a:rPr>
              <a:t>of </a:t>
            </a:r>
            <a:r>
              <a:rPr sz="2950" b="1" spc="10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90" dirty="0">
                <a:solidFill>
                  <a:srgbClr val="175C74"/>
                </a:solidFill>
                <a:latin typeface="Tahoma"/>
                <a:cs typeface="Tahoma"/>
              </a:rPr>
              <a:t>national </a:t>
            </a:r>
            <a:r>
              <a:rPr sz="2950" b="1" spc="65" dirty="0">
                <a:solidFill>
                  <a:srgbClr val="175C74"/>
                </a:solidFill>
                <a:latin typeface="Tahoma"/>
                <a:cs typeface="Tahoma"/>
              </a:rPr>
              <a:t>legislation </a:t>
            </a:r>
            <a:r>
              <a:rPr sz="2950" b="1" spc="5" dirty="0">
                <a:solidFill>
                  <a:srgbClr val="175C74"/>
                </a:solidFill>
                <a:latin typeface="Tahoma"/>
                <a:cs typeface="Tahoma"/>
              </a:rPr>
              <a:t>of </a:t>
            </a:r>
            <a:r>
              <a:rPr sz="2950" b="1" spc="85" dirty="0">
                <a:solidFill>
                  <a:srgbClr val="175C74"/>
                </a:solidFill>
                <a:latin typeface="Tahoma"/>
                <a:cs typeface="Tahoma"/>
              </a:rPr>
              <a:t>Georgia </a:t>
            </a:r>
            <a:r>
              <a:rPr sz="2950" b="1" spc="75" dirty="0">
                <a:solidFill>
                  <a:srgbClr val="175C74"/>
                </a:solidFill>
                <a:latin typeface="Tahoma"/>
                <a:cs typeface="Tahoma"/>
              </a:rPr>
              <a:t>through </a:t>
            </a:r>
            <a:r>
              <a:rPr sz="2950" b="1" spc="85" dirty="0">
                <a:solidFill>
                  <a:srgbClr val="175C74"/>
                </a:solidFill>
                <a:latin typeface="Tahoma"/>
                <a:cs typeface="Tahoma"/>
              </a:rPr>
              <a:t>harmonization </a:t>
            </a:r>
            <a:r>
              <a:rPr sz="2950" b="1" spc="5" dirty="0">
                <a:solidFill>
                  <a:srgbClr val="175C74"/>
                </a:solidFill>
                <a:latin typeface="Tahoma"/>
                <a:cs typeface="Tahoma"/>
              </a:rPr>
              <a:t>of </a:t>
            </a:r>
            <a:r>
              <a:rPr sz="2950" b="1" spc="-150" dirty="0">
                <a:solidFill>
                  <a:srgbClr val="175C74"/>
                </a:solidFill>
                <a:latin typeface="Tahoma"/>
                <a:cs typeface="Tahoma"/>
              </a:rPr>
              <a:t>EU </a:t>
            </a:r>
            <a:r>
              <a:rPr sz="2950" b="1" spc="-14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-275" dirty="0">
                <a:solidFill>
                  <a:srgbClr val="175C74"/>
                </a:solidFill>
                <a:latin typeface="Tahoma"/>
                <a:cs typeface="Tahoma"/>
              </a:rPr>
              <a:t>L</a:t>
            </a:r>
            <a:r>
              <a:rPr sz="2950" b="1" spc="245" dirty="0">
                <a:solidFill>
                  <a:srgbClr val="175C74"/>
                </a:solidFill>
                <a:latin typeface="Tahoma"/>
                <a:cs typeface="Tahoma"/>
              </a:rPr>
              <a:t>a</a:t>
            </a:r>
            <a:r>
              <a:rPr sz="2950" b="1" spc="-50" dirty="0">
                <a:solidFill>
                  <a:srgbClr val="175C74"/>
                </a:solidFill>
                <a:latin typeface="Tahoma"/>
                <a:cs typeface="Tahoma"/>
              </a:rPr>
              <a:t>w</a:t>
            </a:r>
            <a:r>
              <a:rPr sz="2950" b="1" spc="-23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245" dirty="0">
                <a:solidFill>
                  <a:srgbClr val="175C74"/>
                </a:solidFill>
                <a:latin typeface="Tahoma"/>
                <a:cs typeface="Tahoma"/>
              </a:rPr>
              <a:t>a</a:t>
            </a:r>
            <a:r>
              <a:rPr sz="2950" b="1" spc="110" dirty="0">
                <a:solidFill>
                  <a:srgbClr val="175C74"/>
                </a:solidFill>
                <a:latin typeface="Tahoma"/>
                <a:cs typeface="Tahoma"/>
              </a:rPr>
              <a:t>n</a:t>
            </a:r>
            <a:r>
              <a:rPr sz="2950" b="1" spc="160" dirty="0">
                <a:solidFill>
                  <a:srgbClr val="175C74"/>
                </a:solidFill>
                <a:latin typeface="Tahoma"/>
                <a:cs typeface="Tahoma"/>
              </a:rPr>
              <a:t>d</a:t>
            </a:r>
            <a:r>
              <a:rPr sz="2950" b="1" spc="-23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135" dirty="0">
                <a:solidFill>
                  <a:srgbClr val="175C74"/>
                </a:solidFill>
                <a:latin typeface="Tahoma"/>
                <a:cs typeface="Tahoma"/>
              </a:rPr>
              <a:t>s</a:t>
            </a:r>
            <a:r>
              <a:rPr sz="2950" b="1" spc="-25" dirty="0">
                <a:solidFill>
                  <a:srgbClr val="175C74"/>
                </a:solidFill>
                <a:latin typeface="Tahoma"/>
                <a:cs typeface="Tahoma"/>
              </a:rPr>
              <a:t>t</a:t>
            </a:r>
            <a:r>
              <a:rPr sz="2950" b="1" spc="-15" dirty="0">
                <a:solidFill>
                  <a:srgbClr val="175C74"/>
                </a:solidFill>
                <a:latin typeface="Tahoma"/>
                <a:cs typeface="Tahoma"/>
              </a:rPr>
              <a:t>r</a:t>
            </a:r>
            <a:r>
              <a:rPr sz="2950" b="1" spc="75" dirty="0">
                <a:solidFill>
                  <a:srgbClr val="175C74"/>
                </a:solidFill>
                <a:latin typeface="Tahoma"/>
                <a:cs typeface="Tahoma"/>
              </a:rPr>
              <a:t>e</a:t>
            </a:r>
            <a:r>
              <a:rPr sz="2950" b="1" spc="110" dirty="0">
                <a:solidFill>
                  <a:srgbClr val="175C74"/>
                </a:solidFill>
                <a:latin typeface="Tahoma"/>
                <a:cs typeface="Tahoma"/>
              </a:rPr>
              <a:t>n</a:t>
            </a:r>
            <a:r>
              <a:rPr sz="2950" b="1" spc="155" dirty="0">
                <a:solidFill>
                  <a:srgbClr val="175C74"/>
                </a:solidFill>
                <a:latin typeface="Tahoma"/>
                <a:cs typeface="Tahoma"/>
              </a:rPr>
              <a:t>g</a:t>
            </a:r>
            <a:r>
              <a:rPr sz="2950" b="1" spc="-25" dirty="0">
                <a:solidFill>
                  <a:srgbClr val="175C74"/>
                </a:solidFill>
                <a:latin typeface="Tahoma"/>
                <a:cs typeface="Tahoma"/>
              </a:rPr>
              <a:t>t</a:t>
            </a:r>
            <a:r>
              <a:rPr sz="2950" b="1" spc="110" dirty="0">
                <a:solidFill>
                  <a:srgbClr val="175C74"/>
                </a:solidFill>
                <a:latin typeface="Tahoma"/>
                <a:cs typeface="Tahoma"/>
              </a:rPr>
              <a:t>h</a:t>
            </a:r>
            <a:r>
              <a:rPr sz="2950" b="1" spc="75" dirty="0">
                <a:solidFill>
                  <a:srgbClr val="175C74"/>
                </a:solidFill>
                <a:latin typeface="Tahoma"/>
                <a:cs typeface="Tahoma"/>
              </a:rPr>
              <a:t>e</a:t>
            </a:r>
            <a:r>
              <a:rPr sz="2950" b="1" spc="110" dirty="0">
                <a:solidFill>
                  <a:srgbClr val="175C74"/>
                </a:solidFill>
                <a:latin typeface="Tahoma"/>
                <a:cs typeface="Tahoma"/>
              </a:rPr>
              <a:t>n</a:t>
            </a:r>
            <a:r>
              <a:rPr sz="2950" b="1" spc="-20" dirty="0">
                <a:solidFill>
                  <a:srgbClr val="175C74"/>
                </a:solidFill>
                <a:latin typeface="Tahoma"/>
                <a:cs typeface="Tahoma"/>
              </a:rPr>
              <a:t>i</a:t>
            </a:r>
            <a:r>
              <a:rPr sz="2950" b="1" spc="110" dirty="0">
                <a:solidFill>
                  <a:srgbClr val="175C74"/>
                </a:solidFill>
                <a:latin typeface="Tahoma"/>
                <a:cs typeface="Tahoma"/>
              </a:rPr>
              <a:t>n</a:t>
            </a:r>
            <a:r>
              <a:rPr sz="2950" b="1" spc="160" dirty="0">
                <a:solidFill>
                  <a:srgbClr val="175C74"/>
                </a:solidFill>
                <a:latin typeface="Tahoma"/>
                <a:cs typeface="Tahoma"/>
              </a:rPr>
              <a:t>g</a:t>
            </a:r>
            <a:r>
              <a:rPr sz="2950" b="1" spc="-23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-65" dirty="0">
                <a:solidFill>
                  <a:srgbClr val="175C74"/>
                </a:solidFill>
                <a:latin typeface="Tahoma"/>
                <a:cs typeface="Tahoma"/>
              </a:rPr>
              <a:t>f</a:t>
            </a:r>
            <a:r>
              <a:rPr sz="2950" b="1" spc="110" dirty="0">
                <a:solidFill>
                  <a:srgbClr val="175C74"/>
                </a:solidFill>
                <a:latin typeface="Tahoma"/>
                <a:cs typeface="Tahoma"/>
              </a:rPr>
              <a:t>u</a:t>
            </a:r>
            <a:r>
              <a:rPr sz="2950" b="1" spc="-25" dirty="0">
                <a:solidFill>
                  <a:srgbClr val="175C74"/>
                </a:solidFill>
                <a:latin typeface="Tahoma"/>
                <a:cs typeface="Tahoma"/>
              </a:rPr>
              <a:t>t</a:t>
            </a:r>
            <a:r>
              <a:rPr sz="2950" b="1" spc="110" dirty="0">
                <a:solidFill>
                  <a:srgbClr val="175C74"/>
                </a:solidFill>
                <a:latin typeface="Tahoma"/>
                <a:cs typeface="Tahoma"/>
              </a:rPr>
              <a:t>u</a:t>
            </a:r>
            <a:r>
              <a:rPr sz="2950" b="1" spc="-15" dirty="0">
                <a:solidFill>
                  <a:srgbClr val="175C74"/>
                </a:solidFill>
                <a:latin typeface="Tahoma"/>
                <a:cs typeface="Tahoma"/>
              </a:rPr>
              <a:t>r</a:t>
            </a:r>
            <a:r>
              <a:rPr sz="2950" b="1" spc="80" dirty="0">
                <a:solidFill>
                  <a:srgbClr val="175C74"/>
                </a:solidFill>
                <a:latin typeface="Tahoma"/>
                <a:cs typeface="Tahoma"/>
              </a:rPr>
              <a:t>e</a:t>
            </a:r>
            <a:r>
              <a:rPr sz="2950" b="1" spc="-235" dirty="0">
                <a:solidFill>
                  <a:srgbClr val="175C74"/>
                </a:solidFill>
                <a:latin typeface="Tahoma"/>
                <a:cs typeface="Tahoma"/>
              </a:rPr>
              <a:t> </a:t>
            </a:r>
            <a:r>
              <a:rPr sz="2950" b="1" spc="-15" dirty="0">
                <a:solidFill>
                  <a:srgbClr val="175C74"/>
                </a:solidFill>
                <a:latin typeface="Tahoma"/>
                <a:cs typeface="Tahoma"/>
              </a:rPr>
              <a:t>r</a:t>
            </a:r>
            <a:r>
              <a:rPr sz="2950" b="1" spc="75" dirty="0">
                <a:solidFill>
                  <a:srgbClr val="175C74"/>
                </a:solidFill>
                <a:latin typeface="Tahoma"/>
                <a:cs typeface="Tahoma"/>
              </a:rPr>
              <a:t>e</a:t>
            </a:r>
            <a:r>
              <a:rPr sz="2950" b="1" spc="-20" dirty="0">
                <a:solidFill>
                  <a:srgbClr val="175C74"/>
                </a:solidFill>
                <a:latin typeface="Tahoma"/>
                <a:cs typeface="Tahoma"/>
              </a:rPr>
              <a:t>l</a:t>
            </a:r>
            <a:r>
              <a:rPr sz="2950" b="1" spc="245" dirty="0">
                <a:solidFill>
                  <a:srgbClr val="175C74"/>
                </a:solidFill>
                <a:latin typeface="Tahoma"/>
                <a:cs typeface="Tahoma"/>
              </a:rPr>
              <a:t>a</a:t>
            </a:r>
            <a:r>
              <a:rPr sz="2950" b="1" spc="-25" dirty="0">
                <a:solidFill>
                  <a:srgbClr val="175C74"/>
                </a:solidFill>
                <a:latin typeface="Tahoma"/>
                <a:cs typeface="Tahoma"/>
              </a:rPr>
              <a:t>t</a:t>
            </a:r>
            <a:r>
              <a:rPr sz="2950" b="1" spc="-20" dirty="0">
                <a:solidFill>
                  <a:srgbClr val="175C74"/>
                </a:solidFill>
                <a:latin typeface="Tahoma"/>
                <a:cs typeface="Tahoma"/>
              </a:rPr>
              <a:t>i</a:t>
            </a:r>
            <a:r>
              <a:rPr sz="2950" b="1" spc="70" dirty="0">
                <a:solidFill>
                  <a:srgbClr val="175C74"/>
                </a:solidFill>
                <a:latin typeface="Tahoma"/>
                <a:cs typeface="Tahoma"/>
              </a:rPr>
              <a:t>o</a:t>
            </a:r>
            <a:r>
              <a:rPr sz="2950" b="1" spc="110" dirty="0">
                <a:solidFill>
                  <a:srgbClr val="175C74"/>
                </a:solidFill>
                <a:latin typeface="Tahoma"/>
                <a:cs typeface="Tahoma"/>
              </a:rPr>
              <a:t>n</a:t>
            </a:r>
            <a:r>
              <a:rPr sz="2950" b="1" spc="140" dirty="0">
                <a:solidFill>
                  <a:srgbClr val="175C74"/>
                </a:solidFill>
                <a:latin typeface="Tahoma"/>
                <a:cs typeface="Tahoma"/>
              </a:rPr>
              <a:t>s</a:t>
            </a:r>
            <a:endParaRPr sz="2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6ACB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8329" y="219"/>
            <a:ext cx="11109652" cy="102981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1031" y="3462114"/>
            <a:ext cx="5476875" cy="54768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5764" y="382851"/>
            <a:ext cx="9721850" cy="22923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6900" b="0" spc="-155" dirty="0">
                <a:solidFill>
                  <a:srgbClr val="175C74"/>
                </a:solidFill>
                <a:latin typeface="Trebuchet MS"/>
                <a:cs typeface="Trebuchet MS"/>
              </a:rPr>
              <a:t>I</a:t>
            </a:r>
            <a:r>
              <a:rPr sz="6900" b="0" spc="445" dirty="0">
                <a:solidFill>
                  <a:srgbClr val="175C74"/>
                </a:solidFill>
                <a:latin typeface="Trebuchet MS"/>
                <a:cs typeface="Trebuchet MS"/>
              </a:rPr>
              <a:t>M</a:t>
            </a:r>
            <a:r>
              <a:rPr sz="6900" b="0" spc="-400" dirty="0">
                <a:solidFill>
                  <a:srgbClr val="175C74"/>
                </a:solidFill>
                <a:latin typeface="Trebuchet MS"/>
                <a:cs typeface="Trebuchet MS"/>
              </a:rPr>
              <a:t>P</a:t>
            </a:r>
            <a:r>
              <a:rPr sz="6900" b="0" spc="-560" dirty="0">
                <a:solidFill>
                  <a:srgbClr val="175C74"/>
                </a:solidFill>
                <a:latin typeface="Trebuchet MS"/>
                <a:cs typeface="Trebuchet MS"/>
              </a:rPr>
              <a:t>L</a:t>
            </a:r>
            <a:r>
              <a:rPr sz="6900" b="0" spc="-660" dirty="0">
                <a:solidFill>
                  <a:srgbClr val="175C74"/>
                </a:solidFill>
                <a:latin typeface="Trebuchet MS"/>
                <a:cs typeface="Trebuchet MS"/>
              </a:rPr>
              <a:t>E</a:t>
            </a:r>
            <a:r>
              <a:rPr sz="6900" b="0" spc="445" dirty="0">
                <a:solidFill>
                  <a:srgbClr val="175C74"/>
                </a:solidFill>
                <a:latin typeface="Trebuchet MS"/>
                <a:cs typeface="Trebuchet MS"/>
              </a:rPr>
              <a:t>M</a:t>
            </a:r>
            <a:r>
              <a:rPr sz="6900" b="0" spc="-660" dirty="0">
                <a:solidFill>
                  <a:srgbClr val="175C74"/>
                </a:solidFill>
                <a:latin typeface="Trebuchet MS"/>
                <a:cs typeface="Trebuchet MS"/>
              </a:rPr>
              <a:t>E</a:t>
            </a:r>
            <a:r>
              <a:rPr sz="6900" b="0" spc="-775" dirty="0">
                <a:solidFill>
                  <a:srgbClr val="175C74"/>
                </a:solidFill>
                <a:latin typeface="Trebuchet MS"/>
                <a:cs typeface="Trebuchet MS"/>
              </a:rPr>
              <a:t>N</a:t>
            </a:r>
            <a:r>
              <a:rPr sz="6900" b="0" spc="-1080" dirty="0">
                <a:solidFill>
                  <a:srgbClr val="175C74"/>
                </a:solidFill>
                <a:latin typeface="Trebuchet MS"/>
                <a:cs typeface="Trebuchet MS"/>
              </a:rPr>
              <a:t>T</a:t>
            </a:r>
            <a:r>
              <a:rPr sz="6900" b="0" spc="-530" dirty="0">
                <a:solidFill>
                  <a:srgbClr val="175C74"/>
                </a:solidFill>
                <a:latin typeface="Trebuchet MS"/>
                <a:cs typeface="Trebuchet MS"/>
              </a:rPr>
              <a:t>A</a:t>
            </a:r>
            <a:r>
              <a:rPr sz="6900" b="0" spc="-1080" dirty="0">
                <a:solidFill>
                  <a:srgbClr val="175C74"/>
                </a:solidFill>
                <a:latin typeface="Trebuchet MS"/>
                <a:cs typeface="Trebuchet MS"/>
              </a:rPr>
              <a:t>T</a:t>
            </a:r>
            <a:r>
              <a:rPr sz="6900" b="0" spc="-155" dirty="0">
                <a:solidFill>
                  <a:srgbClr val="175C74"/>
                </a:solidFill>
                <a:latin typeface="Trebuchet MS"/>
                <a:cs typeface="Trebuchet MS"/>
              </a:rPr>
              <a:t>I</a:t>
            </a:r>
            <a:r>
              <a:rPr sz="6900" b="0" spc="-1105" dirty="0">
                <a:solidFill>
                  <a:srgbClr val="175C74"/>
                </a:solidFill>
                <a:latin typeface="Trebuchet MS"/>
                <a:cs typeface="Trebuchet MS"/>
              </a:rPr>
              <a:t>O</a:t>
            </a:r>
            <a:r>
              <a:rPr sz="6900" b="0" spc="-969" dirty="0">
                <a:solidFill>
                  <a:srgbClr val="175C74"/>
                </a:solidFill>
                <a:latin typeface="Trebuchet MS"/>
                <a:cs typeface="Trebuchet MS"/>
              </a:rPr>
              <a:t>N</a:t>
            </a:r>
            <a:r>
              <a:rPr sz="6900" b="0" spc="-65" dirty="0">
                <a:solidFill>
                  <a:srgbClr val="175C74"/>
                </a:solidFill>
                <a:latin typeface="Trebuchet MS"/>
                <a:cs typeface="Trebuchet MS"/>
              </a:rPr>
              <a:t> </a:t>
            </a:r>
            <a:r>
              <a:rPr sz="6900" b="0" spc="-1105" dirty="0">
                <a:solidFill>
                  <a:srgbClr val="175C74"/>
                </a:solidFill>
                <a:latin typeface="Trebuchet MS"/>
                <a:cs typeface="Trebuchet MS"/>
              </a:rPr>
              <a:t>O</a:t>
            </a:r>
            <a:r>
              <a:rPr sz="6900" b="0" spc="-869" dirty="0">
                <a:solidFill>
                  <a:srgbClr val="175C74"/>
                </a:solidFill>
                <a:latin typeface="Trebuchet MS"/>
                <a:cs typeface="Trebuchet MS"/>
              </a:rPr>
              <a:t>F</a:t>
            </a:r>
            <a:endParaRPr sz="6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6900" b="0" spc="-660" dirty="0">
                <a:solidFill>
                  <a:srgbClr val="175C74"/>
                </a:solidFill>
                <a:latin typeface="Trebuchet MS"/>
                <a:cs typeface="Trebuchet MS"/>
              </a:rPr>
              <a:t>E</a:t>
            </a:r>
            <a:r>
              <a:rPr sz="6900" b="0" spc="-1205" dirty="0">
                <a:solidFill>
                  <a:srgbClr val="175C74"/>
                </a:solidFill>
                <a:latin typeface="Trebuchet MS"/>
                <a:cs typeface="Trebuchet MS"/>
              </a:rPr>
              <a:t>U</a:t>
            </a:r>
            <a:r>
              <a:rPr sz="6900" b="0" spc="-65" dirty="0">
                <a:solidFill>
                  <a:srgbClr val="175C74"/>
                </a:solidFill>
                <a:latin typeface="Trebuchet MS"/>
                <a:cs typeface="Trebuchet MS"/>
              </a:rPr>
              <a:t> </a:t>
            </a:r>
            <a:r>
              <a:rPr sz="6900" b="0" spc="-635" dirty="0">
                <a:solidFill>
                  <a:srgbClr val="175C74"/>
                </a:solidFill>
                <a:latin typeface="Trebuchet MS"/>
                <a:cs typeface="Trebuchet MS"/>
              </a:rPr>
              <a:t>D</a:t>
            </a:r>
            <a:r>
              <a:rPr sz="6900" b="0" spc="-155" dirty="0">
                <a:solidFill>
                  <a:srgbClr val="175C74"/>
                </a:solidFill>
                <a:latin typeface="Trebuchet MS"/>
                <a:cs typeface="Trebuchet MS"/>
              </a:rPr>
              <a:t>I</a:t>
            </a:r>
            <a:r>
              <a:rPr sz="6900" b="0" spc="-530" dirty="0">
                <a:solidFill>
                  <a:srgbClr val="175C74"/>
                </a:solidFill>
                <a:latin typeface="Trebuchet MS"/>
                <a:cs typeface="Trebuchet MS"/>
              </a:rPr>
              <a:t>R</a:t>
            </a:r>
            <a:r>
              <a:rPr sz="6900" b="0" spc="-660" dirty="0">
                <a:solidFill>
                  <a:srgbClr val="175C74"/>
                </a:solidFill>
                <a:latin typeface="Trebuchet MS"/>
                <a:cs typeface="Trebuchet MS"/>
              </a:rPr>
              <a:t>E</a:t>
            </a:r>
            <a:r>
              <a:rPr sz="6900" b="0" spc="-665" dirty="0">
                <a:solidFill>
                  <a:srgbClr val="175C74"/>
                </a:solidFill>
                <a:latin typeface="Trebuchet MS"/>
                <a:cs typeface="Trebuchet MS"/>
              </a:rPr>
              <a:t>C</a:t>
            </a:r>
            <a:r>
              <a:rPr sz="6900" b="0" spc="-1080" dirty="0">
                <a:solidFill>
                  <a:srgbClr val="175C74"/>
                </a:solidFill>
                <a:latin typeface="Trebuchet MS"/>
                <a:cs typeface="Trebuchet MS"/>
              </a:rPr>
              <a:t>T</a:t>
            </a:r>
            <a:r>
              <a:rPr sz="6900" b="0" spc="-155" dirty="0">
                <a:solidFill>
                  <a:srgbClr val="175C74"/>
                </a:solidFill>
                <a:latin typeface="Trebuchet MS"/>
                <a:cs typeface="Trebuchet MS"/>
              </a:rPr>
              <a:t>I</a:t>
            </a:r>
            <a:r>
              <a:rPr sz="6900" b="0" spc="-625" dirty="0">
                <a:solidFill>
                  <a:srgbClr val="175C74"/>
                </a:solidFill>
                <a:latin typeface="Trebuchet MS"/>
                <a:cs typeface="Trebuchet MS"/>
              </a:rPr>
              <a:t>V</a:t>
            </a:r>
            <a:r>
              <a:rPr sz="6900" b="0" spc="-660" dirty="0">
                <a:solidFill>
                  <a:srgbClr val="175C74"/>
                </a:solidFill>
                <a:latin typeface="Trebuchet MS"/>
                <a:cs typeface="Trebuchet MS"/>
              </a:rPr>
              <a:t>E</a:t>
            </a:r>
            <a:r>
              <a:rPr sz="6900" b="0" spc="55" dirty="0">
                <a:solidFill>
                  <a:srgbClr val="175C74"/>
                </a:solidFill>
                <a:latin typeface="Trebuchet MS"/>
                <a:cs typeface="Trebuchet MS"/>
              </a:rPr>
              <a:t>S</a:t>
            </a:r>
            <a:r>
              <a:rPr sz="6900" b="0" spc="-630" dirty="0">
                <a:solidFill>
                  <a:srgbClr val="175C74"/>
                </a:solidFill>
                <a:latin typeface="Trebuchet MS"/>
                <a:cs typeface="Trebuchet MS"/>
              </a:rPr>
              <a:t>/</a:t>
            </a:r>
            <a:r>
              <a:rPr sz="6900" b="0" spc="-530" dirty="0">
                <a:solidFill>
                  <a:srgbClr val="175C74"/>
                </a:solidFill>
                <a:latin typeface="Trebuchet MS"/>
                <a:cs typeface="Trebuchet MS"/>
              </a:rPr>
              <a:t>R</a:t>
            </a:r>
            <a:r>
              <a:rPr sz="6900" b="0" spc="-660" dirty="0">
                <a:solidFill>
                  <a:srgbClr val="175C74"/>
                </a:solidFill>
                <a:latin typeface="Trebuchet MS"/>
                <a:cs typeface="Trebuchet MS"/>
              </a:rPr>
              <a:t>E</a:t>
            </a:r>
            <a:r>
              <a:rPr sz="6900" b="0" spc="-1125" dirty="0">
                <a:solidFill>
                  <a:srgbClr val="175C74"/>
                </a:solidFill>
                <a:latin typeface="Trebuchet MS"/>
                <a:cs typeface="Trebuchet MS"/>
              </a:rPr>
              <a:t>G</a:t>
            </a:r>
            <a:r>
              <a:rPr sz="6900" b="0" spc="-1010" dirty="0">
                <a:solidFill>
                  <a:srgbClr val="175C74"/>
                </a:solidFill>
                <a:latin typeface="Trebuchet MS"/>
                <a:cs typeface="Trebuchet MS"/>
              </a:rPr>
              <a:t>U</a:t>
            </a:r>
            <a:r>
              <a:rPr sz="6900" b="0" spc="-560" dirty="0">
                <a:solidFill>
                  <a:srgbClr val="175C74"/>
                </a:solidFill>
                <a:latin typeface="Trebuchet MS"/>
                <a:cs typeface="Trebuchet MS"/>
              </a:rPr>
              <a:t>L</a:t>
            </a:r>
            <a:r>
              <a:rPr sz="6900" b="0" spc="-530" dirty="0">
                <a:solidFill>
                  <a:srgbClr val="175C74"/>
                </a:solidFill>
                <a:latin typeface="Trebuchet MS"/>
                <a:cs typeface="Trebuchet MS"/>
              </a:rPr>
              <a:t>A</a:t>
            </a:r>
            <a:r>
              <a:rPr sz="6900" b="0" spc="-1080" dirty="0">
                <a:solidFill>
                  <a:srgbClr val="175C74"/>
                </a:solidFill>
                <a:latin typeface="Trebuchet MS"/>
                <a:cs typeface="Trebuchet MS"/>
              </a:rPr>
              <a:t>T</a:t>
            </a:r>
            <a:r>
              <a:rPr sz="6900" b="0" spc="-155" dirty="0">
                <a:solidFill>
                  <a:srgbClr val="175C74"/>
                </a:solidFill>
                <a:latin typeface="Trebuchet MS"/>
                <a:cs typeface="Trebuchet MS"/>
              </a:rPr>
              <a:t>I</a:t>
            </a:r>
            <a:r>
              <a:rPr sz="6900" b="0" spc="-1105" dirty="0">
                <a:solidFill>
                  <a:srgbClr val="175C74"/>
                </a:solidFill>
                <a:latin typeface="Trebuchet MS"/>
                <a:cs typeface="Trebuchet MS"/>
              </a:rPr>
              <a:t>O</a:t>
            </a:r>
            <a:r>
              <a:rPr sz="6900" b="0" spc="-775" dirty="0">
                <a:solidFill>
                  <a:srgbClr val="175C74"/>
                </a:solidFill>
                <a:latin typeface="Trebuchet MS"/>
                <a:cs typeface="Trebuchet MS"/>
              </a:rPr>
              <a:t>N</a:t>
            </a:r>
            <a:r>
              <a:rPr sz="6900" b="0" spc="-140" dirty="0">
                <a:solidFill>
                  <a:srgbClr val="175C74"/>
                </a:solidFill>
                <a:latin typeface="Trebuchet MS"/>
                <a:cs typeface="Trebuchet MS"/>
              </a:rPr>
              <a:t>S</a:t>
            </a:r>
            <a:endParaRPr sz="6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73955" y="4468387"/>
            <a:ext cx="5615305" cy="25133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400" b="1" spc="10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r>
              <a:rPr sz="5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400" b="1" spc="10" dirty="0">
                <a:solidFill>
                  <a:srgbClr val="FFFFFF"/>
                </a:solidFill>
                <a:latin typeface="Arial"/>
                <a:cs typeface="Arial"/>
              </a:rPr>
              <a:t>DIRECTIVES</a:t>
            </a:r>
            <a:endParaRPr sz="5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5400" b="1" spc="10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sz="5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400" b="1" spc="10" dirty="0">
                <a:solidFill>
                  <a:srgbClr val="FFFFFF"/>
                </a:solidFill>
                <a:latin typeface="Arial"/>
                <a:cs typeface="Arial"/>
              </a:rPr>
              <a:t>REGULATIONS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"/>
            <a:ext cx="18288000" cy="10287000"/>
            <a:chOff x="0" y="3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3"/>
              <a:ext cx="18288000" cy="5373370"/>
            </a:xfrm>
            <a:custGeom>
              <a:avLst/>
              <a:gdLst/>
              <a:ahLst/>
              <a:cxnLst/>
              <a:rect l="l" t="t" r="r" b="b"/>
              <a:pathLst>
                <a:path w="18288000" h="5373370">
                  <a:moveTo>
                    <a:pt x="18287999" y="5373126"/>
                  </a:moveTo>
                  <a:lnTo>
                    <a:pt x="0" y="5373126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373126"/>
                  </a:lnTo>
                  <a:close/>
                </a:path>
              </a:pathLst>
            </a:custGeom>
            <a:solidFill>
              <a:srgbClr val="86AC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1461" y="2679942"/>
              <a:ext cx="142875" cy="1428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1461" y="4508741"/>
              <a:ext cx="142875" cy="14287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470321" y="2361165"/>
            <a:ext cx="1614106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100"/>
              </a:lnSpc>
              <a:spcBef>
                <a:spcPts val="100"/>
              </a:spcBef>
            </a:pP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Directives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(Directive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1999/35/EC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29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April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1999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directive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is</a:t>
            </a:r>
            <a:r>
              <a:rPr sz="3700" b="1" spc="10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longer 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force from 19 January 2017. Thus, Georgia 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cooperation with </a:t>
            </a:r>
            <a:r>
              <a:rPr sz="3700" b="1" spc="-10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European</a:t>
            </a:r>
            <a:r>
              <a:rPr sz="37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Union agreed not </a:t>
            </a: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 implement this directive);</a:t>
            </a:r>
            <a:endParaRPr sz="37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360"/>
              </a:spcBef>
            </a:pPr>
            <a:r>
              <a:rPr sz="3700" b="1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sz="37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b="1" spc="-5" dirty="0">
                <a:solidFill>
                  <a:srgbClr val="FFFFFF"/>
                </a:solidFill>
                <a:latin typeface="Arial"/>
                <a:cs typeface="Arial"/>
              </a:rPr>
              <a:t>regulations.</a:t>
            </a:r>
            <a:endParaRPr sz="37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71561" y="532365"/>
            <a:ext cx="1693735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100"/>
              </a:lnSpc>
              <a:spcBef>
                <a:spcPts val="100"/>
              </a:spcBef>
            </a:pPr>
            <a:r>
              <a:rPr sz="3700" spc="-5" dirty="0"/>
              <a:t>Number</a:t>
            </a:r>
            <a:r>
              <a:rPr sz="3700" spc="80" dirty="0"/>
              <a:t> </a:t>
            </a:r>
            <a:r>
              <a:rPr sz="3700" spc="-5" dirty="0"/>
              <a:t>of</a:t>
            </a:r>
            <a:r>
              <a:rPr sz="3700" spc="85" dirty="0"/>
              <a:t> </a:t>
            </a:r>
            <a:r>
              <a:rPr sz="3700" spc="-5" dirty="0"/>
              <a:t>Directives</a:t>
            </a:r>
            <a:r>
              <a:rPr sz="3700" spc="85" dirty="0"/>
              <a:t> </a:t>
            </a:r>
            <a:r>
              <a:rPr sz="3700" spc="-5" dirty="0"/>
              <a:t>and</a:t>
            </a:r>
            <a:r>
              <a:rPr sz="3700" spc="85" dirty="0"/>
              <a:t> </a:t>
            </a:r>
            <a:r>
              <a:rPr sz="3700" spc="-5" dirty="0"/>
              <a:t>Regulations</a:t>
            </a:r>
            <a:r>
              <a:rPr sz="3700" spc="85" dirty="0"/>
              <a:t> </a:t>
            </a:r>
            <a:r>
              <a:rPr sz="3700" dirty="0"/>
              <a:t>to</a:t>
            </a:r>
            <a:r>
              <a:rPr sz="3700" spc="85" dirty="0"/>
              <a:t> </a:t>
            </a:r>
            <a:r>
              <a:rPr sz="3700" spc="-5" dirty="0"/>
              <a:t>be</a:t>
            </a:r>
            <a:r>
              <a:rPr sz="3700" spc="85" dirty="0"/>
              <a:t> </a:t>
            </a:r>
            <a:r>
              <a:rPr sz="3700" spc="-5" dirty="0"/>
              <a:t>implemented</a:t>
            </a:r>
            <a:r>
              <a:rPr sz="3700" spc="85" dirty="0"/>
              <a:t> </a:t>
            </a:r>
            <a:r>
              <a:rPr sz="3700" dirty="0"/>
              <a:t>–</a:t>
            </a:r>
            <a:r>
              <a:rPr sz="3700" spc="85" dirty="0"/>
              <a:t> </a:t>
            </a:r>
            <a:r>
              <a:rPr sz="3700" spc="-5" dirty="0"/>
              <a:t>22</a:t>
            </a:r>
            <a:r>
              <a:rPr sz="3700" spc="85" dirty="0"/>
              <a:t> </a:t>
            </a:r>
            <a:r>
              <a:rPr sz="3700" spc="-5" dirty="0"/>
              <a:t>according</a:t>
            </a:r>
            <a:r>
              <a:rPr sz="3700" spc="85" dirty="0"/>
              <a:t> </a:t>
            </a:r>
            <a:r>
              <a:rPr sz="3700" dirty="0"/>
              <a:t>to </a:t>
            </a:r>
            <a:r>
              <a:rPr sz="3700" spc="-1015" dirty="0"/>
              <a:t> </a:t>
            </a:r>
            <a:r>
              <a:rPr sz="3700" spc="-5" dirty="0"/>
              <a:t>the</a:t>
            </a:r>
            <a:r>
              <a:rPr sz="3700" spc="-10" dirty="0"/>
              <a:t> </a:t>
            </a:r>
            <a:r>
              <a:rPr sz="3700" spc="-5" dirty="0"/>
              <a:t>AA</a:t>
            </a:r>
            <a:endParaRPr sz="3700"/>
          </a:p>
        </p:txBody>
      </p:sp>
      <p:sp>
        <p:nvSpPr>
          <p:cNvPr id="9" name="object 9"/>
          <p:cNvSpPr/>
          <p:nvPr/>
        </p:nvSpPr>
        <p:spPr>
          <a:xfrm>
            <a:off x="2375869" y="6753882"/>
            <a:ext cx="15494000" cy="1332865"/>
          </a:xfrm>
          <a:custGeom>
            <a:avLst/>
            <a:gdLst/>
            <a:ahLst/>
            <a:cxnLst/>
            <a:rect l="l" t="t" r="r" b="b"/>
            <a:pathLst>
              <a:path w="15494000" h="1332865">
                <a:moveTo>
                  <a:pt x="15313796" y="1332570"/>
                </a:moveTo>
                <a:lnTo>
                  <a:pt x="180158" y="1332570"/>
                </a:lnTo>
                <a:lnTo>
                  <a:pt x="132265" y="1326134"/>
                </a:lnTo>
                <a:lnTo>
                  <a:pt x="89229" y="1307973"/>
                </a:lnTo>
                <a:lnTo>
                  <a:pt x="52767" y="1279803"/>
                </a:lnTo>
                <a:lnTo>
                  <a:pt x="24596" y="1243341"/>
                </a:lnTo>
                <a:lnTo>
                  <a:pt x="6435" y="1200305"/>
                </a:lnTo>
                <a:lnTo>
                  <a:pt x="0" y="1152411"/>
                </a:lnTo>
                <a:lnTo>
                  <a:pt x="0" y="180158"/>
                </a:lnTo>
                <a:lnTo>
                  <a:pt x="6435" y="132265"/>
                </a:lnTo>
                <a:lnTo>
                  <a:pt x="24596" y="89229"/>
                </a:lnTo>
                <a:lnTo>
                  <a:pt x="52767" y="52767"/>
                </a:lnTo>
                <a:lnTo>
                  <a:pt x="89229" y="24596"/>
                </a:lnTo>
                <a:lnTo>
                  <a:pt x="132265" y="6435"/>
                </a:lnTo>
                <a:lnTo>
                  <a:pt x="180158" y="0"/>
                </a:lnTo>
                <a:lnTo>
                  <a:pt x="15313796" y="0"/>
                </a:lnTo>
                <a:lnTo>
                  <a:pt x="15361689" y="6435"/>
                </a:lnTo>
                <a:lnTo>
                  <a:pt x="15404725" y="24596"/>
                </a:lnTo>
                <a:lnTo>
                  <a:pt x="15441187" y="52767"/>
                </a:lnTo>
                <a:lnTo>
                  <a:pt x="15469358" y="89229"/>
                </a:lnTo>
                <a:lnTo>
                  <a:pt x="15487519" y="132265"/>
                </a:lnTo>
                <a:lnTo>
                  <a:pt x="15493955" y="180158"/>
                </a:lnTo>
                <a:lnTo>
                  <a:pt x="15493955" y="1152411"/>
                </a:lnTo>
                <a:lnTo>
                  <a:pt x="15487519" y="1200305"/>
                </a:lnTo>
                <a:lnTo>
                  <a:pt x="15469358" y="1243341"/>
                </a:lnTo>
                <a:lnTo>
                  <a:pt x="15441187" y="1279803"/>
                </a:lnTo>
                <a:lnTo>
                  <a:pt x="15404725" y="1307973"/>
                </a:lnTo>
                <a:lnTo>
                  <a:pt x="15361689" y="1326134"/>
                </a:lnTo>
                <a:lnTo>
                  <a:pt x="15313796" y="13325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54069" y="6740270"/>
            <a:ext cx="15270480" cy="124968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3750" b="1" dirty="0">
                <a:solidFill>
                  <a:srgbClr val="00375D"/>
                </a:solidFill>
                <a:latin typeface="Arial"/>
                <a:cs typeface="Arial"/>
              </a:rPr>
              <a:t>IMPLEMENTATION</a:t>
            </a:r>
            <a:r>
              <a:rPr sz="3750" b="1" spc="15" dirty="0">
                <a:solidFill>
                  <a:srgbClr val="00375D"/>
                </a:solidFill>
                <a:latin typeface="Arial"/>
                <a:cs typeface="Arial"/>
              </a:rPr>
              <a:t> </a:t>
            </a:r>
            <a:r>
              <a:rPr sz="3750" b="1" spc="5" dirty="0">
                <a:solidFill>
                  <a:srgbClr val="00375D"/>
                </a:solidFill>
                <a:latin typeface="Arial"/>
                <a:cs typeface="Arial"/>
              </a:rPr>
              <a:t>STATUS</a:t>
            </a:r>
            <a:r>
              <a:rPr sz="3750" b="1" spc="15" dirty="0">
                <a:solidFill>
                  <a:srgbClr val="00375D"/>
                </a:solidFill>
                <a:latin typeface="Arial"/>
                <a:cs typeface="Arial"/>
              </a:rPr>
              <a:t> </a:t>
            </a:r>
            <a:r>
              <a:rPr sz="3750" b="1" dirty="0">
                <a:solidFill>
                  <a:srgbClr val="00375D"/>
                </a:solidFill>
                <a:latin typeface="Arial"/>
                <a:cs typeface="Arial"/>
              </a:rPr>
              <a:t>–</a:t>
            </a:r>
            <a:r>
              <a:rPr sz="3750" b="1" spc="15" dirty="0">
                <a:solidFill>
                  <a:srgbClr val="00375D"/>
                </a:solidFill>
                <a:latin typeface="Arial"/>
                <a:cs typeface="Arial"/>
              </a:rPr>
              <a:t> </a:t>
            </a:r>
            <a:r>
              <a:rPr sz="3750" b="1" dirty="0">
                <a:solidFill>
                  <a:srgbClr val="00375D"/>
                </a:solidFill>
                <a:latin typeface="Arial"/>
                <a:cs typeface="Arial"/>
              </a:rPr>
              <a:t>20</a:t>
            </a:r>
            <a:r>
              <a:rPr sz="3750" b="1" spc="20" dirty="0">
                <a:solidFill>
                  <a:srgbClr val="00375D"/>
                </a:solidFill>
                <a:latin typeface="Arial"/>
                <a:cs typeface="Arial"/>
              </a:rPr>
              <a:t> </a:t>
            </a:r>
            <a:r>
              <a:rPr sz="3750" b="1" dirty="0">
                <a:solidFill>
                  <a:srgbClr val="00375D"/>
                </a:solidFill>
                <a:latin typeface="Arial"/>
                <a:cs typeface="Arial"/>
              </a:rPr>
              <a:t>DIRECTIVES/REGULATIONS</a:t>
            </a:r>
            <a:endParaRPr sz="3750">
              <a:latin typeface="Arial"/>
              <a:cs typeface="Arial"/>
            </a:endParaRPr>
          </a:p>
          <a:p>
            <a:pPr marL="144780">
              <a:lnSpc>
                <a:spcPct val="100000"/>
              </a:lnSpc>
              <a:spcBef>
                <a:spcPts val="320"/>
              </a:spcBef>
            </a:pPr>
            <a:r>
              <a:rPr sz="3750" b="1" spc="5" dirty="0">
                <a:solidFill>
                  <a:srgbClr val="00375D"/>
                </a:solidFill>
                <a:latin typeface="Arial"/>
                <a:cs typeface="Arial"/>
              </a:rPr>
              <a:t>ALREADY</a:t>
            </a:r>
            <a:r>
              <a:rPr sz="3750" b="1" dirty="0">
                <a:solidFill>
                  <a:srgbClr val="00375D"/>
                </a:solidFill>
                <a:latin typeface="Arial"/>
                <a:cs typeface="Arial"/>
              </a:rPr>
              <a:t> </a:t>
            </a:r>
            <a:r>
              <a:rPr sz="3750" b="1" spc="5" dirty="0">
                <a:solidFill>
                  <a:srgbClr val="00375D"/>
                </a:solidFill>
                <a:latin typeface="Arial"/>
                <a:cs typeface="Arial"/>
              </a:rPr>
              <a:t>IMPLEMENTED</a:t>
            </a:r>
            <a:r>
              <a:rPr sz="3750" b="1" dirty="0">
                <a:solidFill>
                  <a:srgbClr val="00375D"/>
                </a:solidFill>
                <a:latin typeface="Arial"/>
                <a:cs typeface="Arial"/>
              </a:rPr>
              <a:t> (ONE REMAINING, </a:t>
            </a:r>
            <a:r>
              <a:rPr sz="3750" b="1" spc="5" dirty="0">
                <a:solidFill>
                  <a:srgbClr val="00375D"/>
                </a:solidFill>
                <a:latin typeface="Arial"/>
                <a:cs typeface="Arial"/>
              </a:rPr>
              <a:t>ONE</a:t>
            </a:r>
            <a:r>
              <a:rPr sz="3750" b="1" dirty="0">
                <a:solidFill>
                  <a:srgbClr val="00375D"/>
                </a:solidFill>
                <a:latin typeface="Arial"/>
                <a:cs typeface="Arial"/>
              </a:rPr>
              <a:t> </a:t>
            </a:r>
            <a:r>
              <a:rPr sz="3750" b="1" spc="5" dirty="0">
                <a:solidFill>
                  <a:srgbClr val="00375D"/>
                </a:solidFill>
                <a:latin typeface="Arial"/>
                <a:cs typeface="Arial"/>
              </a:rPr>
              <a:t>NOT </a:t>
            </a:r>
            <a:r>
              <a:rPr sz="3750" b="1" dirty="0">
                <a:solidFill>
                  <a:srgbClr val="00375D"/>
                </a:solidFill>
                <a:latin typeface="Arial"/>
                <a:cs typeface="Arial"/>
              </a:rPr>
              <a:t>IN FORCE)</a:t>
            </a:r>
            <a:endParaRPr sz="3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5C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553" y="466652"/>
            <a:ext cx="5926093" cy="83978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9490" y="2730736"/>
            <a:ext cx="971549" cy="89534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346" rIns="0" bIns="0" rtlCol="0">
            <a:spAutoFit/>
          </a:bodyPr>
          <a:lstStyle/>
          <a:p>
            <a:pPr marL="4289425" marR="5080">
              <a:lnSpc>
                <a:spcPct val="107800"/>
              </a:lnSpc>
              <a:spcBef>
                <a:spcPts val="100"/>
              </a:spcBef>
            </a:pPr>
            <a:r>
              <a:rPr sz="4000" spc="-5" dirty="0"/>
              <a:t>EU ACQUIS IMPLEMENTED BY GEORGIA COVERS </a:t>
            </a:r>
            <a:r>
              <a:rPr sz="4000" spc="-1100" dirty="0"/>
              <a:t> </a:t>
            </a:r>
            <a:r>
              <a:rPr sz="4000" spc="-5" dirty="0"/>
              <a:t>FOLLOWING</a:t>
            </a:r>
            <a:r>
              <a:rPr sz="4000" spc="-10" dirty="0"/>
              <a:t> </a:t>
            </a:r>
            <a:r>
              <a:rPr sz="4000" spc="-5" dirty="0"/>
              <a:t>DIRECTIONS: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7412041" y="2695657"/>
            <a:ext cx="10281285" cy="6480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9380" algn="just">
              <a:lnSpc>
                <a:spcPct val="153500"/>
              </a:lnSpc>
              <a:spcBef>
                <a:spcPts val="95"/>
              </a:spcBef>
            </a:pP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Maritime Education and Training- the whole Maritime education, training </a:t>
            </a:r>
            <a:r>
              <a:rPr sz="2300" b="1" spc="-6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and certification system has been reformed meeting the requirements of </a:t>
            </a:r>
            <a:r>
              <a:rPr sz="2300" b="1" spc="-6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IMO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 and EU;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650">
              <a:latin typeface="Arial"/>
              <a:cs typeface="Arial"/>
            </a:endParaRPr>
          </a:p>
          <a:p>
            <a:pPr marL="12700" marR="267335">
              <a:lnSpc>
                <a:spcPct val="153500"/>
              </a:lnSpc>
            </a:pP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Maritime Safety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Security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–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national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implementation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of ISPS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300" b="1" spc="-6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ISM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Codes have been achieved;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650">
              <a:latin typeface="Arial"/>
              <a:cs typeface="Arial"/>
            </a:endParaRPr>
          </a:p>
          <a:p>
            <a:pPr marL="12700" marR="250190">
              <a:lnSpc>
                <a:spcPct val="153500"/>
              </a:lnSpc>
            </a:pP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Safety of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navigation achieved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with the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establishment of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a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 Vessel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Traffic </a:t>
            </a:r>
            <a:r>
              <a:rPr sz="2300" b="1" spc="-6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Monitoring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System;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50">
              <a:latin typeface="Arial"/>
              <a:cs typeface="Arial"/>
            </a:endParaRPr>
          </a:p>
          <a:p>
            <a:pPr marL="12700" marR="5080">
              <a:lnSpc>
                <a:spcPct val="153500"/>
              </a:lnSpc>
            </a:pP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government</a:t>
            </a:r>
            <a:r>
              <a:rPr sz="2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sz="2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signed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Black</a:t>
            </a:r>
            <a:r>
              <a:rPr sz="2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Sea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MoU</a:t>
            </a:r>
            <a:r>
              <a:rPr sz="2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sz="2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implemented</a:t>
            </a:r>
            <a:r>
              <a:rPr sz="2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300" b="1" spc="-6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Directive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 port State control to the </a:t>
            </a:r>
            <a:r>
              <a:rPr sz="2300" b="1" spc="10" dirty="0">
                <a:solidFill>
                  <a:srgbClr val="FFFFFF"/>
                </a:solidFill>
                <a:latin typeface="Arial"/>
                <a:cs typeface="Arial"/>
              </a:rPr>
              <a:t>maximum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extent possible.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9490" y="4898866"/>
            <a:ext cx="971549" cy="8953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9490" y="6569870"/>
            <a:ext cx="971549" cy="8953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9490" y="8130709"/>
            <a:ext cx="971549" cy="8953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5C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6637" y="0"/>
            <a:ext cx="6210299" cy="102869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413482" y="667370"/>
            <a:ext cx="1438275" cy="360680"/>
          </a:xfrm>
          <a:custGeom>
            <a:avLst/>
            <a:gdLst/>
            <a:ahLst/>
            <a:cxnLst/>
            <a:rect l="l" t="t" r="r" b="b"/>
            <a:pathLst>
              <a:path w="1438275" h="360680">
                <a:moveTo>
                  <a:pt x="359568" y="180320"/>
                </a:moveTo>
                <a:lnTo>
                  <a:pt x="353149" y="228270"/>
                </a:lnTo>
                <a:lnTo>
                  <a:pt x="335031" y="271349"/>
                </a:lnTo>
                <a:lnTo>
                  <a:pt x="306925" y="307841"/>
                </a:lnTo>
                <a:lnTo>
                  <a:pt x="270542" y="336030"/>
                </a:lnTo>
                <a:lnTo>
                  <a:pt x="227591" y="354202"/>
                </a:lnTo>
                <a:lnTo>
                  <a:pt x="179784" y="360641"/>
                </a:lnTo>
                <a:lnTo>
                  <a:pt x="131977" y="354202"/>
                </a:lnTo>
                <a:lnTo>
                  <a:pt x="89026" y="336030"/>
                </a:lnTo>
                <a:lnTo>
                  <a:pt x="52643" y="307841"/>
                </a:lnTo>
                <a:lnTo>
                  <a:pt x="24537" y="271349"/>
                </a:lnTo>
                <a:lnTo>
                  <a:pt x="6419" y="228270"/>
                </a:lnTo>
                <a:lnTo>
                  <a:pt x="0" y="180320"/>
                </a:lnTo>
                <a:lnTo>
                  <a:pt x="6419" y="132370"/>
                </a:lnTo>
                <a:lnTo>
                  <a:pt x="24537" y="89292"/>
                </a:lnTo>
                <a:lnTo>
                  <a:pt x="52643" y="52800"/>
                </a:lnTo>
                <a:lnTo>
                  <a:pt x="89026" y="24610"/>
                </a:lnTo>
                <a:lnTo>
                  <a:pt x="131977" y="6438"/>
                </a:lnTo>
                <a:lnTo>
                  <a:pt x="179784" y="0"/>
                </a:lnTo>
                <a:lnTo>
                  <a:pt x="227591" y="6438"/>
                </a:lnTo>
                <a:lnTo>
                  <a:pt x="270542" y="24610"/>
                </a:lnTo>
                <a:lnTo>
                  <a:pt x="306925" y="52800"/>
                </a:lnTo>
                <a:lnTo>
                  <a:pt x="335031" y="89292"/>
                </a:lnTo>
                <a:lnTo>
                  <a:pt x="353149" y="132370"/>
                </a:lnTo>
                <a:lnTo>
                  <a:pt x="359568" y="180320"/>
                </a:lnTo>
                <a:close/>
              </a:path>
              <a:path w="1438275" h="360680">
                <a:moveTo>
                  <a:pt x="898921" y="180320"/>
                </a:moveTo>
                <a:lnTo>
                  <a:pt x="892502" y="228270"/>
                </a:lnTo>
                <a:lnTo>
                  <a:pt x="874384" y="271349"/>
                </a:lnTo>
                <a:lnTo>
                  <a:pt x="846278" y="307841"/>
                </a:lnTo>
                <a:lnTo>
                  <a:pt x="809895" y="336030"/>
                </a:lnTo>
                <a:lnTo>
                  <a:pt x="766944" y="354202"/>
                </a:lnTo>
                <a:lnTo>
                  <a:pt x="719137" y="360641"/>
                </a:lnTo>
                <a:lnTo>
                  <a:pt x="671330" y="354202"/>
                </a:lnTo>
                <a:lnTo>
                  <a:pt x="628379" y="336030"/>
                </a:lnTo>
                <a:lnTo>
                  <a:pt x="591996" y="307841"/>
                </a:lnTo>
                <a:lnTo>
                  <a:pt x="563890" y="271349"/>
                </a:lnTo>
                <a:lnTo>
                  <a:pt x="545772" y="228270"/>
                </a:lnTo>
                <a:lnTo>
                  <a:pt x="539353" y="180320"/>
                </a:lnTo>
                <a:lnTo>
                  <a:pt x="545772" y="132370"/>
                </a:lnTo>
                <a:lnTo>
                  <a:pt x="563890" y="89292"/>
                </a:lnTo>
                <a:lnTo>
                  <a:pt x="591996" y="52800"/>
                </a:lnTo>
                <a:lnTo>
                  <a:pt x="628379" y="24610"/>
                </a:lnTo>
                <a:lnTo>
                  <a:pt x="671330" y="6438"/>
                </a:lnTo>
                <a:lnTo>
                  <a:pt x="719137" y="0"/>
                </a:lnTo>
                <a:lnTo>
                  <a:pt x="766944" y="6438"/>
                </a:lnTo>
                <a:lnTo>
                  <a:pt x="809895" y="24610"/>
                </a:lnTo>
                <a:lnTo>
                  <a:pt x="846278" y="52800"/>
                </a:lnTo>
                <a:lnTo>
                  <a:pt x="874384" y="89292"/>
                </a:lnTo>
                <a:lnTo>
                  <a:pt x="892502" y="132370"/>
                </a:lnTo>
                <a:lnTo>
                  <a:pt x="898921" y="180320"/>
                </a:lnTo>
                <a:close/>
              </a:path>
              <a:path w="1438275" h="360680">
                <a:moveTo>
                  <a:pt x="1438274" y="180320"/>
                </a:moveTo>
                <a:lnTo>
                  <a:pt x="1431855" y="228270"/>
                </a:lnTo>
                <a:lnTo>
                  <a:pt x="1413737" y="271349"/>
                </a:lnTo>
                <a:lnTo>
                  <a:pt x="1385631" y="307841"/>
                </a:lnTo>
                <a:lnTo>
                  <a:pt x="1349248" y="336030"/>
                </a:lnTo>
                <a:lnTo>
                  <a:pt x="1306297" y="354202"/>
                </a:lnTo>
                <a:lnTo>
                  <a:pt x="1258490" y="360641"/>
                </a:lnTo>
                <a:lnTo>
                  <a:pt x="1210683" y="354202"/>
                </a:lnTo>
                <a:lnTo>
                  <a:pt x="1167732" y="336030"/>
                </a:lnTo>
                <a:lnTo>
                  <a:pt x="1131349" y="307841"/>
                </a:lnTo>
                <a:lnTo>
                  <a:pt x="1103243" y="271349"/>
                </a:lnTo>
                <a:lnTo>
                  <a:pt x="1085125" y="228270"/>
                </a:lnTo>
                <a:lnTo>
                  <a:pt x="1078706" y="180320"/>
                </a:lnTo>
                <a:lnTo>
                  <a:pt x="1085125" y="132370"/>
                </a:lnTo>
                <a:lnTo>
                  <a:pt x="1103243" y="89292"/>
                </a:lnTo>
                <a:lnTo>
                  <a:pt x="1131349" y="52800"/>
                </a:lnTo>
                <a:lnTo>
                  <a:pt x="1167732" y="24610"/>
                </a:lnTo>
                <a:lnTo>
                  <a:pt x="1210683" y="6438"/>
                </a:lnTo>
                <a:lnTo>
                  <a:pt x="1258490" y="0"/>
                </a:lnTo>
                <a:lnTo>
                  <a:pt x="1306297" y="6438"/>
                </a:lnTo>
                <a:lnTo>
                  <a:pt x="1349248" y="24610"/>
                </a:lnTo>
                <a:lnTo>
                  <a:pt x="1385631" y="52800"/>
                </a:lnTo>
                <a:lnTo>
                  <a:pt x="1413737" y="89292"/>
                </a:lnTo>
                <a:lnTo>
                  <a:pt x="1431855" y="132370"/>
                </a:lnTo>
                <a:lnTo>
                  <a:pt x="1438274" y="180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31843" y="1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10286999"/>
                </a:moveTo>
                <a:lnTo>
                  <a:pt x="0" y="0"/>
                </a:lnTo>
              </a:path>
            </a:pathLst>
          </a:custGeom>
          <a:ln w="476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5418" y="2454200"/>
            <a:ext cx="647699" cy="6000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84078" y="4991621"/>
            <a:ext cx="647699" cy="6000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84078" y="6055564"/>
            <a:ext cx="647699" cy="6000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72159" y="7430676"/>
            <a:ext cx="123825" cy="1238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72159" y="7954551"/>
            <a:ext cx="123825" cy="1238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72159" y="8478426"/>
            <a:ext cx="123825" cy="12382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968934" y="1429991"/>
            <a:ext cx="47891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Port</a:t>
            </a:r>
            <a:r>
              <a:rPr sz="3200" spc="-45" dirty="0"/>
              <a:t> </a:t>
            </a:r>
            <a:r>
              <a:rPr sz="3200" spc="-5" dirty="0"/>
              <a:t>Reception</a:t>
            </a:r>
            <a:r>
              <a:rPr sz="3200" spc="-45" dirty="0"/>
              <a:t> </a:t>
            </a:r>
            <a:r>
              <a:rPr sz="3200" spc="-5" dirty="0"/>
              <a:t>facilities;</a:t>
            </a:r>
            <a:endParaRPr sz="3200" dirty="0"/>
          </a:p>
        </p:txBody>
      </p:sp>
      <p:sp>
        <p:nvSpPr>
          <p:cNvPr id="13" name="object 13"/>
          <p:cNvSpPr txBox="1"/>
          <p:nvPr/>
        </p:nvSpPr>
        <p:spPr>
          <a:xfrm>
            <a:off x="7968934" y="2441469"/>
            <a:ext cx="9701530" cy="6311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5745">
              <a:lnSpc>
                <a:spcPct val="107400"/>
              </a:lnSpc>
              <a:spcBef>
                <a:spcPts val="100"/>
              </a:spcBef>
              <a:tabLst>
                <a:tab pos="3060700" algn="l"/>
              </a:tabLst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Social aspects	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In fall 2022, the implementation </a:t>
            </a:r>
            <a:r>
              <a:rPr sz="3200" b="1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of 1999/63/EC and 1999/95/EC started with the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initiation of the ratification of MLC along with the </a:t>
            </a:r>
            <a:r>
              <a:rPr sz="3200" b="1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implementing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national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legislation;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Ship</a:t>
            </a:r>
            <a:r>
              <a:rPr sz="3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inspection</a:t>
            </a:r>
            <a:r>
              <a:rPr sz="3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3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survey;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550" dirty="0">
              <a:latin typeface="Arial"/>
              <a:cs typeface="Arial"/>
            </a:endParaRPr>
          </a:p>
          <a:p>
            <a:pPr marL="12700" marR="490855">
              <a:lnSpc>
                <a:spcPct val="107400"/>
              </a:lnSpc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Introduced safe practices and standards for the </a:t>
            </a:r>
            <a:r>
              <a:rPr sz="3200" b="1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safe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operation of</a:t>
            </a:r>
            <a:endParaRPr sz="3200" dirty="0">
              <a:latin typeface="Arial"/>
              <a:cs typeface="Arial"/>
            </a:endParaRPr>
          </a:p>
          <a:p>
            <a:pPr marL="702945" marR="5080">
              <a:lnSpc>
                <a:spcPct val="107400"/>
              </a:lnSpc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Oil tankers (phasing in of double hull tankers); </a:t>
            </a:r>
            <a:r>
              <a:rPr sz="3200" b="1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Bulk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Carriers;</a:t>
            </a:r>
            <a:endParaRPr sz="3200" dirty="0">
              <a:latin typeface="Arial"/>
              <a:cs typeface="Arial"/>
            </a:endParaRPr>
          </a:p>
          <a:p>
            <a:pPr marL="702945">
              <a:lnSpc>
                <a:spcPct val="100000"/>
              </a:lnSpc>
              <a:spcBef>
                <a:spcPts val="28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Passenger</a:t>
            </a:r>
            <a:r>
              <a:rPr sz="3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ships.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5418" y="1333278"/>
            <a:ext cx="647699" cy="600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8288000" cy="10287000"/>
            <a:chOff x="0" y="1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31980" y="1028701"/>
              <a:ext cx="9829165" cy="8225155"/>
            </a:xfrm>
            <a:custGeom>
              <a:avLst/>
              <a:gdLst/>
              <a:ahLst/>
              <a:cxnLst/>
              <a:rect l="l" t="t" r="r" b="b"/>
              <a:pathLst>
                <a:path w="9829165" h="8225155">
                  <a:moveTo>
                    <a:pt x="9828851" y="8224980"/>
                  </a:moveTo>
                  <a:lnTo>
                    <a:pt x="0" y="8224980"/>
                  </a:lnTo>
                  <a:lnTo>
                    <a:pt x="0" y="0"/>
                  </a:lnTo>
                  <a:lnTo>
                    <a:pt x="9828851" y="0"/>
                  </a:lnTo>
                  <a:lnTo>
                    <a:pt x="9828851" y="8224980"/>
                  </a:lnTo>
                  <a:close/>
                </a:path>
              </a:pathLst>
            </a:custGeom>
            <a:solidFill>
              <a:srgbClr val="86AC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7655535" y="2011234"/>
            <a:ext cx="904875" cy="695325"/>
          </a:xfrm>
          <a:custGeom>
            <a:avLst/>
            <a:gdLst/>
            <a:ahLst/>
            <a:cxnLst/>
            <a:rect l="l" t="t" r="r" b="b"/>
            <a:pathLst>
              <a:path w="904875" h="695325">
                <a:moveTo>
                  <a:pt x="904671" y="486067"/>
                </a:moveTo>
                <a:lnTo>
                  <a:pt x="880110" y="486079"/>
                </a:lnTo>
                <a:lnTo>
                  <a:pt x="877519" y="478891"/>
                </a:lnTo>
                <a:lnTo>
                  <a:pt x="877519" y="486079"/>
                </a:lnTo>
                <a:lnTo>
                  <a:pt x="866127" y="486092"/>
                </a:lnTo>
                <a:lnTo>
                  <a:pt x="758393" y="486130"/>
                </a:lnTo>
                <a:lnTo>
                  <a:pt x="758520" y="196088"/>
                </a:lnTo>
                <a:lnTo>
                  <a:pt x="762876" y="194754"/>
                </a:lnTo>
                <a:lnTo>
                  <a:pt x="767143" y="193217"/>
                </a:lnTo>
                <a:lnTo>
                  <a:pt x="771296" y="191439"/>
                </a:lnTo>
                <a:lnTo>
                  <a:pt x="877519" y="486079"/>
                </a:lnTo>
                <a:lnTo>
                  <a:pt x="877519" y="478891"/>
                </a:lnTo>
                <a:lnTo>
                  <a:pt x="773569" y="190385"/>
                </a:lnTo>
                <a:lnTo>
                  <a:pt x="780618" y="186829"/>
                </a:lnTo>
                <a:lnTo>
                  <a:pt x="787298" y="182689"/>
                </a:lnTo>
                <a:lnTo>
                  <a:pt x="808126" y="149440"/>
                </a:lnTo>
                <a:lnTo>
                  <a:pt x="808240" y="147675"/>
                </a:lnTo>
                <a:lnTo>
                  <a:pt x="805294" y="135432"/>
                </a:lnTo>
                <a:lnTo>
                  <a:pt x="796937" y="125133"/>
                </a:lnTo>
                <a:lnTo>
                  <a:pt x="783209" y="116776"/>
                </a:lnTo>
                <a:lnTo>
                  <a:pt x="778903" y="116014"/>
                </a:lnTo>
                <a:lnTo>
                  <a:pt x="778903" y="143243"/>
                </a:lnTo>
                <a:lnTo>
                  <a:pt x="777659" y="150939"/>
                </a:lnTo>
                <a:lnTo>
                  <a:pt x="774153" y="156286"/>
                </a:lnTo>
                <a:lnTo>
                  <a:pt x="769302" y="160147"/>
                </a:lnTo>
                <a:lnTo>
                  <a:pt x="763803" y="163131"/>
                </a:lnTo>
                <a:lnTo>
                  <a:pt x="761873" y="157784"/>
                </a:lnTo>
                <a:lnTo>
                  <a:pt x="768184" y="153670"/>
                </a:lnTo>
                <a:lnTo>
                  <a:pt x="772401" y="148196"/>
                </a:lnTo>
                <a:lnTo>
                  <a:pt x="772756" y="142138"/>
                </a:lnTo>
                <a:lnTo>
                  <a:pt x="767524" y="136296"/>
                </a:lnTo>
                <a:lnTo>
                  <a:pt x="763092" y="135940"/>
                </a:lnTo>
                <a:lnTo>
                  <a:pt x="764794" y="143548"/>
                </a:lnTo>
                <a:lnTo>
                  <a:pt x="761644" y="148691"/>
                </a:lnTo>
                <a:lnTo>
                  <a:pt x="761517" y="148780"/>
                </a:lnTo>
                <a:lnTo>
                  <a:pt x="761517" y="164299"/>
                </a:lnTo>
                <a:lnTo>
                  <a:pt x="758532" y="165658"/>
                </a:lnTo>
                <a:lnTo>
                  <a:pt x="758532" y="159004"/>
                </a:lnTo>
                <a:lnTo>
                  <a:pt x="759498" y="158724"/>
                </a:lnTo>
                <a:lnTo>
                  <a:pt x="761098" y="163131"/>
                </a:lnTo>
                <a:lnTo>
                  <a:pt x="761517" y="164299"/>
                </a:lnTo>
                <a:lnTo>
                  <a:pt x="761517" y="148780"/>
                </a:lnTo>
                <a:lnTo>
                  <a:pt x="760882" y="149199"/>
                </a:lnTo>
                <a:lnTo>
                  <a:pt x="759993" y="149440"/>
                </a:lnTo>
                <a:lnTo>
                  <a:pt x="759256" y="149745"/>
                </a:lnTo>
                <a:lnTo>
                  <a:pt x="758863" y="148691"/>
                </a:lnTo>
                <a:lnTo>
                  <a:pt x="758367" y="147091"/>
                </a:lnTo>
                <a:lnTo>
                  <a:pt x="755980" y="147574"/>
                </a:lnTo>
                <a:lnTo>
                  <a:pt x="755980" y="159486"/>
                </a:lnTo>
                <a:lnTo>
                  <a:pt x="755980" y="165658"/>
                </a:lnTo>
                <a:lnTo>
                  <a:pt x="755980" y="166712"/>
                </a:lnTo>
                <a:lnTo>
                  <a:pt x="751509" y="168363"/>
                </a:lnTo>
                <a:lnTo>
                  <a:pt x="754684" y="159575"/>
                </a:lnTo>
                <a:lnTo>
                  <a:pt x="755980" y="159486"/>
                </a:lnTo>
                <a:lnTo>
                  <a:pt x="755980" y="147574"/>
                </a:lnTo>
                <a:lnTo>
                  <a:pt x="755472" y="147675"/>
                </a:lnTo>
                <a:lnTo>
                  <a:pt x="755751" y="148691"/>
                </a:lnTo>
                <a:lnTo>
                  <a:pt x="755738" y="149440"/>
                </a:lnTo>
                <a:lnTo>
                  <a:pt x="755624" y="149745"/>
                </a:lnTo>
                <a:lnTo>
                  <a:pt x="755307" y="150520"/>
                </a:lnTo>
                <a:lnTo>
                  <a:pt x="749973" y="148031"/>
                </a:lnTo>
                <a:lnTo>
                  <a:pt x="747598" y="142570"/>
                </a:lnTo>
                <a:lnTo>
                  <a:pt x="748703" y="136436"/>
                </a:lnTo>
                <a:lnTo>
                  <a:pt x="753872" y="131953"/>
                </a:lnTo>
                <a:lnTo>
                  <a:pt x="756005" y="130771"/>
                </a:lnTo>
                <a:lnTo>
                  <a:pt x="759002" y="130302"/>
                </a:lnTo>
                <a:lnTo>
                  <a:pt x="761428" y="130302"/>
                </a:lnTo>
                <a:lnTo>
                  <a:pt x="769162" y="132041"/>
                </a:lnTo>
                <a:lnTo>
                  <a:pt x="775538" y="136664"/>
                </a:lnTo>
                <a:lnTo>
                  <a:pt x="778903" y="143243"/>
                </a:lnTo>
                <a:lnTo>
                  <a:pt x="778903" y="116014"/>
                </a:lnTo>
                <a:lnTo>
                  <a:pt x="739470" y="127723"/>
                </a:lnTo>
                <a:lnTo>
                  <a:pt x="735609" y="136664"/>
                </a:lnTo>
                <a:lnTo>
                  <a:pt x="736244" y="146354"/>
                </a:lnTo>
                <a:lnTo>
                  <a:pt x="738720" y="150520"/>
                </a:lnTo>
                <a:lnTo>
                  <a:pt x="741083" y="154495"/>
                </a:lnTo>
                <a:lnTo>
                  <a:pt x="752043" y="159372"/>
                </a:lnTo>
                <a:lnTo>
                  <a:pt x="748779" y="168363"/>
                </a:lnTo>
                <a:lnTo>
                  <a:pt x="748423" y="169354"/>
                </a:lnTo>
                <a:lnTo>
                  <a:pt x="745058" y="170446"/>
                </a:lnTo>
                <a:lnTo>
                  <a:pt x="741705" y="171437"/>
                </a:lnTo>
                <a:lnTo>
                  <a:pt x="738479" y="172440"/>
                </a:lnTo>
                <a:lnTo>
                  <a:pt x="717905" y="176733"/>
                </a:lnTo>
                <a:lnTo>
                  <a:pt x="676148" y="174764"/>
                </a:lnTo>
                <a:lnTo>
                  <a:pt x="616216" y="155130"/>
                </a:lnTo>
                <a:lnTo>
                  <a:pt x="576719" y="140233"/>
                </a:lnTo>
                <a:lnTo>
                  <a:pt x="536575" y="127711"/>
                </a:lnTo>
                <a:lnTo>
                  <a:pt x="495033" y="120535"/>
                </a:lnTo>
                <a:lnTo>
                  <a:pt x="491147" y="120091"/>
                </a:lnTo>
                <a:lnTo>
                  <a:pt x="486943" y="119684"/>
                </a:lnTo>
                <a:lnTo>
                  <a:pt x="482727" y="119595"/>
                </a:lnTo>
                <a:lnTo>
                  <a:pt x="480225" y="114909"/>
                </a:lnTo>
                <a:lnTo>
                  <a:pt x="476669" y="110871"/>
                </a:lnTo>
                <a:lnTo>
                  <a:pt x="472363" y="107797"/>
                </a:lnTo>
                <a:lnTo>
                  <a:pt x="472236" y="102412"/>
                </a:lnTo>
                <a:lnTo>
                  <a:pt x="472135" y="77089"/>
                </a:lnTo>
                <a:lnTo>
                  <a:pt x="464439" y="72199"/>
                </a:lnTo>
                <a:lnTo>
                  <a:pt x="460082" y="66306"/>
                </a:lnTo>
                <a:lnTo>
                  <a:pt x="460044" y="59626"/>
                </a:lnTo>
                <a:lnTo>
                  <a:pt x="465328" y="52374"/>
                </a:lnTo>
                <a:lnTo>
                  <a:pt x="470039" y="48425"/>
                </a:lnTo>
                <a:lnTo>
                  <a:pt x="473024" y="42519"/>
                </a:lnTo>
                <a:lnTo>
                  <a:pt x="473024" y="30721"/>
                </a:lnTo>
                <a:lnTo>
                  <a:pt x="471170" y="25971"/>
                </a:lnTo>
                <a:lnTo>
                  <a:pt x="468096" y="22250"/>
                </a:lnTo>
                <a:lnTo>
                  <a:pt x="452386" y="165"/>
                </a:lnTo>
                <a:lnTo>
                  <a:pt x="452386" y="0"/>
                </a:lnTo>
                <a:lnTo>
                  <a:pt x="452272" y="165"/>
                </a:lnTo>
                <a:lnTo>
                  <a:pt x="436575" y="22250"/>
                </a:lnTo>
                <a:lnTo>
                  <a:pt x="433489" y="25971"/>
                </a:lnTo>
                <a:lnTo>
                  <a:pt x="431647" y="30721"/>
                </a:lnTo>
                <a:lnTo>
                  <a:pt x="431647" y="42519"/>
                </a:lnTo>
                <a:lnTo>
                  <a:pt x="434632" y="48425"/>
                </a:lnTo>
                <a:lnTo>
                  <a:pt x="439343" y="52374"/>
                </a:lnTo>
                <a:lnTo>
                  <a:pt x="444614" y="59626"/>
                </a:lnTo>
                <a:lnTo>
                  <a:pt x="444588" y="66306"/>
                </a:lnTo>
                <a:lnTo>
                  <a:pt x="440232" y="72199"/>
                </a:lnTo>
                <a:lnTo>
                  <a:pt x="432523" y="77089"/>
                </a:lnTo>
                <a:lnTo>
                  <a:pt x="432422" y="102412"/>
                </a:lnTo>
                <a:lnTo>
                  <a:pt x="432295" y="107797"/>
                </a:lnTo>
                <a:lnTo>
                  <a:pt x="428002" y="110871"/>
                </a:lnTo>
                <a:lnTo>
                  <a:pt x="424446" y="114909"/>
                </a:lnTo>
                <a:lnTo>
                  <a:pt x="421944" y="119595"/>
                </a:lnTo>
                <a:lnTo>
                  <a:pt x="417728" y="119684"/>
                </a:lnTo>
                <a:lnTo>
                  <a:pt x="413524" y="120091"/>
                </a:lnTo>
                <a:lnTo>
                  <a:pt x="409638" y="120535"/>
                </a:lnTo>
                <a:lnTo>
                  <a:pt x="368084" y="127711"/>
                </a:lnTo>
                <a:lnTo>
                  <a:pt x="327952" y="140233"/>
                </a:lnTo>
                <a:lnTo>
                  <a:pt x="288455" y="155130"/>
                </a:lnTo>
                <a:lnTo>
                  <a:pt x="248856" y="169418"/>
                </a:lnTo>
                <a:lnTo>
                  <a:pt x="228523" y="174764"/>
                </a:lnTo>
                <a:lnTo>
                  <a:pt x="207683" y="177355"/>
                </a:lnTo>
                <a:lnTo>
                  <a:pt x="186766" y="176733"/>
                </a:lnTo>
                <a:lnTo>
                  <a:pt x="166192" y="172440"/>
                </a:lnTo>
                <a:lnTo>
                  <a:pt x="162966" y="171437"/>
                </a:lnTo>
                <a:lnTo>
                  <a:pt x="159613" y="170446"/>
                </a:lnTo>
                <a:lnTo>
                  <a:pt x="156248" y="169354"/>
                </a:lnTo>
                <a:lnTo>
                  <a:pt x="155879" y="168363"/>
                </a:lnTo>
                <a:lnTo>
                  <a:pt x="153149" y="160820"/>
                </a:lnTo>
                <a:lnTo>
                  <a:pt x="153149" y="168363"/>
                </a:lnTo>
                <a:lnTo>
                  <a:pt x="148691" y="166712"/>
                </a:lnTo>
                <a:lnTo>
                  <a:pt x="148691" y="165658"/>
                </a:lnTo>
                <a:lnTo>
                  <a:pt x="148691" y="159486"/>
                </a:lnTo>
                <a:lnTo>
                  <a:pt x="149987" y="159575"/>
                </a:lnTo>
                <a:lnTo>
                  <a:pt x="153149" y="168363"/>
                </a:lnTo>
                <a:lnTo>
                  <a:pt x="153149" y="160820"/>
                </a:lnTo>
                <a:lnTo>
                  <a:pt x="152666" y="159486"/>
                </a:lnTo>
                <a:lnTo>
                  <a:pt x="153377" y="159258"/>
                </a:lnTo>
                <a:lnTo>
                  <a:pt x="154127" y="159092"/>
                </a:lnTo>
                <a:lnTo>
                  <a:pt x="169062" y="136664"/>
                </a:lnTo>
                <a:lnTo>
                  <a:pt x="166306" y="130302"/>
                </a:lnTo>
                <a:lnTo>
                  <a:pt x="165201" y="127723"/>
                </a:lnTo>
                <a:lnTo>
                  <a:pt x="157073" y="120815"/>
                </a:lnTo>
                <a:lnTo>
                  <a:pt x="157073" y="142570"/>
                </a:lnTo>
                <a:lnTo>
                  <a:pt x="154686" y="148031"/>
                </a:lnTo>
                <a:lnTo>
                  <a:pt x="149364" y="150520"/>
                </a:lnTo>
                <a:lnTo>
                  <a:pt x="149047" y="149745"/>
                </a:lnTo>
                <a:lnTo>
                  <a:pt x="148932" y="149440"/>
                </a:lnTo>
                <a:lnTo>
                  <a:pt x="148920" y="148691"/>
                </a:lnTo>
                <a:lnTo>
                  <a:pt x="149199" y="147675"/>
                </a:lnTo>
                <a:lnTo>
                  <a:pt x="146304" y="147091"/>
                </a:lnTo>
                <a:lnTo>
                  <a:pt x="146265" y="147218"/>
                </a:lnTo>
                <a:lnTo>
                  <a:pt x="146265" y="486130"/>
                </a:lnTo>
                <a:lnTo>
                  <a:pt x="38544" y="486092"/>
                </a:lnTo>
                <a:lnTo>
                  <a:pt x="27127" y="486079"/>
                </a:lnTo>
                <a:lnTo>
                  <a:pt x="133362" y="191439"/>
                </a:lnTo>
                <a:lnTo>
                  <a:pt x="137515" y="193217"/>
                </a:lnTo>
                <a:lnTo>
                  <a:pt x="141795" y="194754"/>
                </a:lnTo>
                <a:lnTo>
                  <a:pt x="146151" y="196088"/>
                </a:lnTo>
                <a:lnTo>
                  <a:pt x="146265" y="486130"/>
                </a:lnTo>
                <a:lnTo>
                  <a:pt x="146265" y="147218"/>
                </a:lnTo>
                <a:lnTo>
                  <a:pt x="146138" y="147624"/>
                </a:lnTo>
                <a:lnTo>
                  <a:pt x="146138" y="159004"/>
                </a:lnTo>
                <a:lnTo>
                  <a:pt x="146138" y="165658"/>
                </a:lnTo>
                <a:lnTo>
                  <a:pt x="143154" y="164299"/>
                </a:lnTo>
                <a:lnTo>
                  <a:pt x="143573" y="163131"/>
                </a:lnTo>
                <a:lnTo>
                  <a:pt x="145173" y="158724"/>
                </a:lnTo>
                <a:lnTo>
                  <a:pt x="146138" y="159004"/>
                </a:lnTo>
                <a:lnTo>
                  <a:pt x="146138" y="147624"/>
                </a:lnTo>
                <a:lnTo>
                  <a:pt x="145808" y="148691"/>
                </a:lnTo>
                <a:lnTo>
                  <a:pt x="145402" y="149745"/>
                </a:lnTo>
                <a:lnTo>
                  <a:pt x="144678" y="149440"/>
                </a:lnTo>
                <a:lnTo>
                  <a:pt x="143789" y="149199"/>
                </a:lnTo>
                <a:lnTo>
                  <a:pt x="143027" y="148691"/>
                </a:lnTo>
                <a:lnTo>
                  <a:pt x="139877" y="143548"/>
                </a:lnTo>
                <a:lnTo>
                  <a:pt x="141579" y="135940"/>
                </a:lnTo>
                <a:lnTo>
                  <a:pt x="137134" y="136296"/>
                </a:lnTo>
                <a:lnTo>
                  <a:pt x="131914" y="142138"/>
                </a:lnTo>
                <a:lnTo>
                  <a:pt x="132270" y="148196"/>
                </a:lnTo>
                <a:lnTo>
                  <a:pt x="136486" y="153670"/>
                </a:lnTo>
                <a:lnTo>
                  <a:pt x="142798" y="157784"/>
                </a:lnTo>
                <a:lnTo>
                  <a:pt x="140868" y="163131"/>
                </a:lnTo>
                <a:lnTo>
                  <a:pt x="135369" y="160147"/>
                </a:lnTo>
                <a:lnTo>
                  <a:pt x="130505" y="156286"/>
                </a:lnTo>
                <a:lnTo>
                  <a:pt x="127012" y="150939"/>
                </a:lnTo>
                <a:lnTo>
                  <a:pt x="125768" y="143243"/>
                </a:lnTo>
                <a:lnTo>
                  <a:pt x="129120" y="136664"/>
                </a:lnTo>
                <a:lnTo>
                  <a:pt x="135496" y="132041"/>
                </a:lnTo>
                <a:lnTo>
                  <a:pt x="143243" y="130302"/>
                </a:lnTo>
                <a:lnTo>
                  <a:pt x="145669" y="130302"/>
                </a:lnTo>
                <a:lnTo>
                  <a:pt x="148653" y="130771"/>
                </a:lnTo>
                <a:lnTo>
                  <a:pt x="150799" y="131953"/>
                </a:lnTo>
                <a:lnTo>
                  <a:pt x="155968" y="136436"/>
                </a:lnTo>
                <a:lnTo>
                  <a:pt x="157073" y="142570"/>
                </a:lnTo>
                <a:lnTo>
                  <a:pt x="157073" y="120815"/>
                </a:lnTo>
                <a:lnTo>
                  <a:pt x="152971" y="117322"/>
                </a:lnTo>
                <a:lnTo>
                  <a:pt x="137464" y="113919"/>
                </a:lnTo>
                <a:lnTo>
                  <a:pt x="121462" y="116776"/>
                </a:lnTo>
                <a:lnTo>
                  <a:pt x="107721" y="125133"/>
                </a:lnTo>
                <a:lnTo>
                  <a:pt x="99377" y="135432"/>
                </a:lnTo>
                <a:lnTo>
                  <a:pt x="96431" y="147675"/>
                </a:lnTo>
                <a:lnTo>
                  <a:pt x="96545" y="149440"/>
                </a:lnTo>
                <a:lnTo>
                  <a:pt x="117360" y="182689"/>
                </a:lnTo>
                <a:lnTo>
                  <a:pt x="131102" y="190385"/>
                </a:lnTo>
                <a:lnTo>
                  <a:pt x="24549" y="486079"/>
                </a:lnTo>
                <a:lnTo>
                  <a:pt x="0" y="486067"/>
                </a:lnTo>
                <a:lnTo>
                  <a:pt x="7137" y="490270"/>
                </a:lnTo>
                <a:lnTo>
                  <a:pt x="13373" y="495033"/>
                </a:lnTo>
                <a:lnTo>
                  <a:pt x="19964" y="498182"/>
                </a:lnTo>
                <a:lnTo>
                  <a:pt x="65862" y="518388"/>
                </a:lnTo>
                <a:lnTo>
                  <a:pt x="114896" y="528840"/>
                </a:lnTo>
                <a:lnTo>
                  <a:pt x="165201" y="529818"/>
                </a:lnTo>
                <a:lnTo>
                  <a:pt x="214896" y="521639"/>
                </a:lnTo>
                <a:lnTo>
                  <a:pt x="236855" y="514756"/>
                </a:lnTo>
                <a:lnTo>
                  <a:pt x="256946" y="506907"/>
                </a:lnTo>
                <a:lnTo>
                  <a:pt x="275958" y="497560"/>
                </a:lnTo>
                <a:lnTo>
                  <a:pt x="294665" y="486232"/>
                </a:lnTo>
                <a:lnTo>
                  <a:pt x="148894" y="486168"/>
                </a:lnTo>
                <a:lnTo>
                  <a:pt x="148653" y="485267"/>
                </a:lnTo>
                <a:lnTo>
                  <a:pt x="148691" y="196824"/>
                </a:lnTo>
                <a:lnTo>
                  <a:pt x="164833" y="200748"/>
                </a:lnTo>
                <a:lnTo>
                  <a:pt x="267868" y="486219"/>
                </a:lnTo>
                <a:lnTo>
                  <a:pt x="283756" y="486219"/>
                </a:lnTo>
                <a:lnTo>
                  <a:pt x="270535" y="486206"/>
                </a:lnTo>
                <a:lnTo>
                  <a:pt x="167792" y="201358"/>
                </a:lnTo>
                <a:lnTo>
                  <a:pt x="172262" y="202222"/>
                </a:lnTo>
                <a:lnTo>
                  <a:pt x="176720" y="203009"/>
                </a:lnTo>
                <a:lnTo>
                  <a:pt x="181114" y="203720"/>
                </a:lnTo>
                <a:lnTo>
                  <a:pt x="216801" y="204050"/>
                </a:lnTo>
                <a:lnTo>
                  <a:pt x="230200" y="201358"/>
                </a:lnTo>
                <a:lnTo>
                  <a:pt x="251587" y="197065"/>
                </a:lnTo>
                <a:lnTo>
                  <a:pt x="252298" y="196824"/>
                </a:lnTo>
                <a:lnTo>
                  <a:pt x="268655" y="191439"/>
                </a:lnTo>
                <a:lnTo>
                  <a:pt x="285623" y="185864"/>
                </a:lnTo>
                <a:lnTo>
                  <a:pt x="308762" y="177355"/>
                </a:lnTo>
                <a:lnTo>
                  <a:pt x="369417" y="157899"/>
                </a:lnTo>
                <a:lnTo>
                  <a:pt x="421551" y="150799"/>
                </a:lnTo>
                <a:lnTo>
                  <a:pt x="421563" y="150939"/>
                </a:lnTo>
                <a:lnTo>
                  <a:pt x="424103" y="156044"/>
                </a:lnTo>
                <a:lnTo>
                  <a:pt x="427913" y="160451"/>
                </a:lnTo>
                <a:lnTo>
                  <a:pt x="432574" y="163728"/>
                </a:lnTo>
                <a:lnTo>
                  <a:pt x="432574" y="561771"/>
                </a:lnTo>
                <a:lnTo>
                  <a:pt x="421119" y="607809"/>
                </a:lnTo>
                <a:lnTo>
                  <a:pt x="365683" y="648220"/>
                </a:lnTo>
                <a:lnTo>
                  <a:pt x="335203" y="652830"/>
                </a:lnTo>
                <a:lnTo>
                  <a:pt x="326097" y="656424"/>
                </a:lnTo>
                <a:lnTo>
                  <a:pt x="319760" y="662101"/>
                </a:lnTo>
                <a:lnTo>
                  <a:pt x="317385" y="669645"/>
                </a:lnTo>
                <a:lnTo>
                  <a:pt x="309003" y="669785"/>
                </a:lnTo>
                <a:lnTo>
                  <a:pt x="228930" y="669645"/>
                </a:lnTo>
                <a:lnTo>
                  <a:pt x="192519" y="682929"/>
                </a:lnTo>
                <a:lnTo>
                  <a:pt x="189534" y="694690"/>
                </a:lnTo>
                <a:lnTo>
                  <a:pt x="347243" y="695071"/>
                </a:lnTo>
                <a:lnTo>
                  <a:pt x="399821" y="695045"/>
                </a:lnTo>
                <a:lnTo>
                  <a:pt x="452285" y="695058"/>
                </a:lnTo>
                <a:lnTo>
                  <a:pt x="504850" y="695045"/>
                </a:lnTo>
                <a:lnTo>
                  <a:pt x="557415" y="695071"/>
                </a:lnTo>
                <a:lnTo>
                  <a:pt x="715137" y="694690"/>
                </a:lnTo>
                <a:lnTo>
                  <a:pt x="712152" y="682929"/>
                </a:lnTo>
                <a:lnTo>
                  <a:pt x="703884" y="675195"/>
                </a:lnTo>
                <a:lnTo>
                  <a:pt x="691400" y="670941"/>
                </a:lnTo>
                <a:lnTo>
                  <a:pt x="675741" y="669645"/>
                </a:lnTo>
                <a:lnTo>
                  <a:pt x="595655" y="669785"/>
                </a:lnTo>
                <a:lnTo>
                  <a:pt x="587286" y="669645"/>
                </a:lnTo>
                <a:lnTo>
                  <a:pt x="584911" y="662101"/>
                </a:lnTo>
                <a:lnTo>
                  <a:pt x="578573" y="656424"/>
                </a:lnTo>
                <a:lnTo>
                  <a:pt x="569468" y="652830"/>
                </a:lnTo>
                <a:lnTo>
                  <a:pt x="558774" y="651586"/>
                </a:lnTo>
                <a:lnTo>
                  <a:pt x="538988" y="648220"/>
                </a:lnTo>
                <a:lnTo>
                  <a:pt x="509879" y="635127"/>
                </a:lnTo>
                <a:lnTo>
                  <a:pt x="483552" y="607809"/>
                </a:lnTo>
                <a:lnTo>
                  <a:pt x="472084" y="561771"/>
                </a:lnTo>
                <a:lnTo>
                  <a:pt x="472084" y="163728"/>
                </a:lnTo>
                <a:lnTo>
                  <a:pt x="476758" y="160451"/>
                </a:lnTo>
                <a:lnTo>
                  <a:pt x="480555" y="156044"/>
                </a:lnTo>
                <a:lnTo>
                  <a:pt x="483108" y="150939"/>
                </a:lnTo>
                <a:lnTo>
                  <a:pt x="483120" y="150799"/>
                </a:lnTo>
                <a:lnTo>
                  <a:pt x="509409" y="152946"/>
                </a:lnTo>
                <a:lnTo>
                  <a:pt x="535254" y="157899"/>
                </a:lnTo>
                <a:lnTo>
                  <a:pt x="560654" y="165011"/>
                </a:lnTo>
                <a:lnTo>
                  <a:pt x="585584" y="173558"/>
                </a:lnTo>
                <a:lnTo>
                  <a:pt x="595909" y="177355"/>
                </a:lnTo>
                <a:lnTo>
                  <a:pt x="619048" y="185864"/>
                </a:lnTo>
                <a:lnTo>
                  <a:pt x="636016" y="191439"/>
                </a:lnTo>
                <a:lnTo>
                  <a:pt x="652373" y="196824"/>
                </a:lnTo>
                <a:lnTo>
                  <a:pt x="653084" y="197065"/>
                </a:lnTo>
                <a:lnTo>
                  <a:pt x="674471" y="201358"/>
                </a:lnTo>
                <a:lnTo>
                  <a:pt x="687870" y="204050"/>
                </a:lnTo>
                <a:lnTo>
                  <a:pt x="723557" y="203720"/>
                </a:lnTo>
                <a:lnTo>
                  <a:pt x="727951" y="203009"/>
                </a:lnTo>
                <a:lnTo>
                  <a:pt x="732409" y="202222"/>
                </a:lnTo>
                <a:lnTo>
                  <a:pt x="736879" y="201358"/>
                </a:lnTo>
                <a:lnTo>
                  <a:pt x="634123" y="486206"/>
                </a:lnTo>
                <a:lnTo>
                  <a:pt x="620903" y="486219"/>
                </a:lnTo>
                <a:lnTo>
                  <a:pt x="636803" y="486219"/>
                </a:lnTo>
                <a:lnTo>
                  <a:pt x="739825" y="200748"/>
                </a:lnTo>
                <a:lnTo>
                  <a:pt x="755980" y="196824"/>
                </a:lnTo>
                <a:lnTo>
                  <a:pt x="756018" y="485267"/>
                </a:lnTo>
                <a:lnTo>
                  <a:pt x="755777" y="486130"/>
                </a:lnTo>
                <a:lnTo>
                  <a:pt x="610006" y="486232"/>
                </a:lnTo>
                <a:lnTo>
                  <a:pt x="628700" y="497560"/>
                </a:lnTo>
                <a:lnTo>
                  <a:pt x="647712" y="506907"/>
                </a:lnTo>
                <a:lnTo>
                  <a:pt x="667816" y="514756"/>
                </a:lnTo>
                <a:lnTo>
                  <a:pt x="689775" y="521639"/>
                </a:lnTo>
                <a:lnTo>
                  <a:pt x="739470" y="529818"/>
                </a:lnTo>
                <a:lnTo>
                  <a:pt x="789774" y="528840"/>
                </a:lnTo>
                <a:lnTo>
                  <a:pt x="838809" y="518388"/>
                </a:lnTo>
                <a:lnTo>
                  <a:pt x="884707" y="498182"/>
                </a:lnTo>
                <a:lnTo>
                  <a:pt x="891286" y="495033"/>
                </a:lnTo>
                <a:lnTo>
                  <a:pt x="897521" y="490270"/>
                </a:lnTo>
                <a:lnTo>
                  <a:pt x="904671" y="486067"/>
                </a:lnTo>
                <a:close/>
              </a:path>
            </a:pathLst>
          </a:custGeom>
          <a:solidFill>
            <a:srgbClr val="F7FA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75643" y="1960502"/>
            <a:ext cx="73171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6685" algn="l"/>
                <a:tab pos="2653030" algn="l"/>
                <a:tab pos="4692650" algn="l"/>
                <a:tab pos="5843270" algn="l"/>
              </a:tabLst>
            </a:pPr>
            <a:r>
              <a:rPr sz="3000" spc="-5" dirty="0"/>
              <a:t>MT</a:t>
            </a:r>
            <a:r>
              <a:rPr sz="3000" dirty="0"/>
              <a:t>A	</a:t>
            </a:r>
            <a:r>
              <a:rPr sz="3000" spc="-5" dirty="0"/>
              <a:t>ha</a:t>
            </a:r>
            <a:r>
              <a:rPr sz="3000" dirty="0"/>
              <a:t>s	</a:t>
            </a:r>
            <a:r>
              <a:rPr sz="3000" spc="-5" dirty="0"/>
              <a:t>initiate</a:t>
            </a:r>
            <a:r>
              <a:rPr sz="3000" dirty="0"/>
              <a:t>d	</a:t>
            </a:r>
            <a:r>
              <a:rPr sz="3000" spc="-5" dirty="0"/>
              <a:t>th</a:t>
            </a:r>
            <a:r>
              <a:rPr sz="3000" dirty="0"/>
              <a:t>e	</a:t>
            </a:r>
            <a:r>
              <a:rPr sz="3000" spc="-5" dirty="0"/>
              <a:t>nationa</a:t>
            </a:r>
            <a:r>
              <a:rPr sz="3000" dirty="0"/>
              <a:t>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75643" y="2417587"/>
            <a:ext cx="7319009" cy="996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300"/>
              </a:lnSpc>
              <a:spcBef>
                <a:spcPts val="95"/>
              </a:spcBef>
            </a:pP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procedures</a:t>
            </a:r>
            <a:r>
              <a:rPr sz="3000" b="1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regarding</a:t>
            </a:r>
            <a:r>
              <a:rPr sz="3000" b="1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000" b="1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ratification</a:t>
            </a:r>
            <a:r>
              <a:rPr sz="3000" b="1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3000" b="1" spc="-8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0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MLC</a:t>
            </a:r>
            <a:r>
              <a:rPr sz="30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2006</a:t>
            </a:r>
            <a:r>
              <a:rPr sz="30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30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0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adoption</a:t>
            </a:r>
            <a:r>
              <a:rPr sz="30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30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draft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75643" y="3389137"/>
            <a:ext cx="7319645" cy="996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05435">
              <a:lnSpc>
                <a:spcPct val="106300"/>
              </a:lnSpc>
              <a:spcBef>
                <a:spcPts val="95"/>
              </a:spcBef>
              <a:tabLst>
                <a:tab pos="2509520" algn="l"/>
                <a:tab pos="3282950" algn="l"/>
                <a:tab pos="4162425" algn="l"/>
                <a:tab pos="6946900" algn="l"/>
              </a:tabLst>
            </a:pP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legislatio</a:t>
            </a: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“Employmen</a:t>
            </a: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f  </a:t>
            </a:r>
            <a:r>
              <a:rPr sz="3000" b="1" spc="-5" dirty="0">
                <a:solidFill>
                  <a:srgbClr val="FFFFFF"/>
                </a:solidFill>
                <a:latin typeface="Arial"/>
                <a:cs typeface="Arial"/>
              </a:rPr>
              <a:t>Seafarers.”</a:t>
            </a:r>
            <a:endParaRPr sz="3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75643" y="5066017"/>
            <a:ext cx="2783840" cy="88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200"/>
              </a:lnSpc>
              <a:spcBef>
                <a:spcPts val="100"/>
              </a:spcBef>
              <a:tabLst>
                <a:tab pos="1003300" algn="l"/>
                <a:tab pos="2385060" algn="l"/>
              </a:tabLst>
            </a:pP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The	remaining 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automaticall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y	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b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e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48260" y="5066017"/>
            <a:ext cx="1456690" cy="88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 marR="5080" indent="-48895">
              <a:lnSpc>
                <a:spcPct val="108200"/>
              </a:lnSpc>
              <a:spcBef>
                <a:spcPts val="100"/>
              </a:spcBef>
              <a:tabLst>
                <a:tab pos="984885" algn="l"/>
              </a:tabLst>
            </a:pP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tw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o	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E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U 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deemed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75643" y="5955728"/>
            <a:ext cx="658368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0755" algn="l"/>
                <a:tab pos="2679065" algn="l"/>
                <a:tab pos="3408045" algn="l"/>
                <a:tab pos="5328920" algn="l"/>
                <a:tab pos="6276340" algn="l"/>
              </a:tabLst>
            </a:pP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thei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r	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provisio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n	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ar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e	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prescribe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d	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bot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h	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i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n</a:t>
            </a:r>
            <a:endParaRPr sz="2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307617" y="5066017"/>
            <a:ext cx="2783840" cy="1311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5590" algn="r">
              <a:lnSpc>
                <a:spcPct val="108200"/>
              </a:lnSpc>
              <a:spcBef>
                <a:spcPts val="100"/>
              </a:spcBef>
              <a:tabLst>
                <a:tab pos="2233930" algn="l"/>
                <a:tab pos="2403475" algn="l"/>
              </a:tabLst>
            </a:pP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directive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s	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wil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l 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implemented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,		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a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s</a:t>
            </a:r>
            <a:endParaRPr sz="2600">
              <a:latin typeface="Arial"/>
              <a:cs typeface="Arial"/>
            </a:endParaRPr>
          </a:p>
          <a:p>
            <a:pPr marR="8890" algn="r">
              <a:lnSpc>
                <a:spcPct val="100000"/>
              </a:lnSpc>
              <a:spcBef>
                <a:spcPts val="254"/>
              </a:spcBef>
            </a:pP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the</a:t>
            </a:r>
            <a:endParaRPr sz="2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75643" y="6351892"/>
            <a:ext cx="7318375" cy="216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200"/>
              </a:lnSpc>
              <a:spcBef>
                <a:spcPts val="100"/>
              </a:spcBef>
            </a:pP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Convention and its implementing legislation. 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The latter will ensure the protection of social 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rights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of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Georgian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seafarers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and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Seafarers 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employed on the ships flying the national flag 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of</a:t>
            </a:r>
            <a:r>
              <a:rPr sz="2600" b="1" spc="-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Georgia.</a:t>
            </a:r>
            <a:endParaRPr sz="2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1888" y="2756049"/>
            <a:ext cx="4881245" cy="410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07900"/>
              </a:lnSpc>
              <a:spcBef>
                <a:spcPts val="95"/>
              </a:spcBef>
            </a:pPr>
            <a:r>
              <a:rPr sz="6200" b="1" spc="-5" dirty="0">
                <a:solidFill>
                  <a:srgbClr val="FFFFFF"/>
                </a:solidFill>
                <a:latin typeface="Arial"/>
                <a:cs typeface="Arial"/>
              </a:rPr>
              <a:t>ENSURING </a:t>
            </a:r>
            <a:r>
              <a:rPr sz="6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200" b="1" spc="-5" dirty="0">
                <a:solidFill>
                  <a:srgbClr val="FFFFFF"/>
                </a:solidFill>
                <a:latin typeface="Arial"/>
                <a:cs typeface="Arial"/>
              </a:rPr>
              <a:t>SOCIAL </a:t>
            </a:r>
            <a:r>
              <a:rPr sz="6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200" b="1" spc="-5" dirty="0">
                <a:solidFill>
                  <a:srgbClr val="FFFFFF"/>
                </a:solidFill>
                <a:latin typeface="Arial"/>
                <a:cs typeface="Arial"/>
              </a:rPr>
              <a:t>RIGHTS</a:t>
            </a:r>
            <a:r>
              <a:rPr sz="62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200" b="1" spc="-5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6200" b="1" spc="-17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200" b="1" spc="-5" dirty="0">
                <a:solidFill>
                  <a:srgbClr val="FFFFFF"/>
                </a:solidFill>
                <a:latin typeface="Arial"/>
                <a:cs typeface="Arial"/>
              </a:rPr>
              <a:t>SEAFARER</a:t>
            </a:r>
            <a:r>
              <a:rPr sz="6200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6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5643" rIns="0" bIns="0" rtlCol="0">
            <a:spAutoFit/>
          </a:bodyPr>
          <a:lstStyle/>
          <a:p>
            <a:pPr marL="2565400" marR="5080" indent="-987425">
              <a:lnSpc>
                <a:spcPct val="107300"/>
              </a:lnSpc>
              <a:spcBef>
                <a:spcPts val="95"/>
              </a:spcBef>
            </a:pPr>
            <a:r>
              <a:rPr dirty="0"/>
              <a:t>REMAINING ACQUIS UNDER THE </a:t>
            </a:r>
            <a:r>
              <a:rPr spc="-1795" dirty="0"/>
              <a:t> </a:t>
            </a:r>
            <a:r>
              <a:rPr spc="-5" dirty="0"/>
              <a:t>ASSOCIATION</a:t>
            </a:r>
            <a:r>
              <a:rPr spc="-10" dirty="0"/>
              <a:t> </a:t>
            </a:r>
            <a:r>
              <a:rPr dirty="0"/>
              <a:t>AGREEMENT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3000" y="4762500"/>
            <a:ext cx="15104110" cy="3216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7400"/>
              </a:lnSpc>
              <a:spcBef>
                <a:spcPts val="95"/>
              </a:spcBef>
            </a:pP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EU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regulation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2019/1239,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replaced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2010/65/EU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on </a:t>
            </a:r>
            <a:r>
              <a:rPr sz="39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reporting formalities for ships arriving in and/or departing from </a:t>
            </a:r>
            <a:r>
              <a:rPr sz="39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ports of the Member States and repealing Directive 2002/6/EC </a:t>
            </a:r>
            <a:r>
              <a:rPr sz="39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directive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establishing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European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Maritime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Single</a:t>
            </a:r>
            <a:r>
              <a:rPr sz="3900" b="1" spc="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Window </a:t>
            </a:r>
            <a:r>
              <a:rPr sz="39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environment</a:t>
            </a:r>
            <a:r>
              <a:rPr sz="3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will enter</a:t>
            </a:r>
            <a:r>
              <a:rPr sz="3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into force on</a:t>
            </a:r>
            <a:r>
              <a:rPr sz="3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b="1" spc="-5" dirty="0">
                <a:solidFill>
                  <a:srgbClr val="FFFFFF"/>
                </a:solidFill>
                <a:latin typeface="Arial"/>
                <a:cs typeface="Arial"/>
              </a:rPr>
              <a:t>15 August 2025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28700" y="3602608"/>
            <a:ext cx="16078200" cy="180975"/>
          </a:xfrm>
          <a:custGeom>
            <a:avLst/>
            <a:gdLst/>
            <a:ahLst/>
            <a:cxnLst/>
            <a:rect l="l" t="t" r="r" b="b"/>
            <a:pathLst>
              <a:path w="16078200" h="180975">
                <a:moveTo>
                  <a:pt x="16078199" y="180974"/>
                </a:moveTo>
                <a:lnTo>
                  <a:pt x="0" y="180974"/>
                </a:lnTo>
                <a:lnTo>
                  <a:pt x="0" y="0"/>
                </a:lnTo>
                <a:lnTo>
                  <a:pt x="16078199" y="0"/>
                </a:lnTo>
                <a:lnTo>
                  <a:pt x="16078199" y="180974"/>
                </a:lnTo>
                <a:close/>
              </a:path>
            </a:pathLst>
          </a:custGeom>
          <a:solidFill>
            <a:srgbClr val="F7FAF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5C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"/>
            <a:ext cx="3749040" cy="10274300"/>
          </a:xfrm>
          <a:custGeom>
            <a:avLst/>
            <a:gdLst/>
            <a:ahLst/>
            <a:cxnLst/>
            <a:rect l="l" t="t" r="r" b="b"/>
            <a:pathLst>
              <a:path w="3749040" h="10274300">
                <a:moveTo>
                  <a:pt x="1458434" y="10274300"/>
                </a:moveTo>
                <a:lnTo>
                  <a:pt x="0" y="10274300"/>
                </a:lnTo>
                <a:lnTo>
                  <a:pt x="0" y="0"/>
                </a:lnTo>
                <a:lnTo>
                  <a:pt x="1338116" y="0"/>
                </a:lnTo>
                <a:lnTo>
                  <a:pt x="1377437" y="127000"/>
                </a:lnTo>
                <a:lnTo>
                  <a:pt x="1455303" y="127000"/>
                </a:lnTo>
                <a:lnTo>
                  <a:pt x="1493845" y="254000"/>
                </a:lnTo>
                <a:lnTo>
                  <a:pt x="1607888" y="254000"/>
                </a:lnTo>
                <a:lnTo>
                  <a:pt x="1645369" y="381000"/>
                </a:lnTo>
                <a:lnTo>
                  <a:pt x="1756186" y="381000"/>
                </a:lnTo>
                <a:lnTo>
                  <a:pt x="1792577" y="508000"/>
                </a:lnTo>
                <a:lnTo>
                  <a:pt x="1864528" y="508000"/>
                </a:lnTo>
                <a:lnTo>
                  <a:pt x="1900085" y="635000"/>
                </a:lnTo>
                <a:lnTo>
                  <a:pt x="2005057" y="635000"/>
                </a:lnTo>
                <a:lnTo>
                  <a:pt x="2039476" y="762000"/>
                </a:lnTo>
                <a:lnTo>
                  <a:pt x="2107446" y="762000"/>
                </a:lnTo>
                <a:lnTo>
                  <a:pt x="2140994" y="889000"/>
                </a:lnTo>
                <a:lnTo>
                  <a:pt x="2207207" y="889000"/>
                </a:lnTo>
                <a:lnTo>
                  <a:pt x="2239869" y="1016000"/>
                </a:lnTo>
                <a:lnTo>
                  <a:pt x="2304293" y="1016000"/>
                </a:lnTo>
                <a:lnTo>
                  <a:pt x="2336053" y="1143000"/>
                </a:lnTo>
                <a:lnTo>
                  <a:pt x="2398658" y="1143000"/>
                </a:lnTo>
                <a:lnTo>
                  <a:pt x="2429500" y="1270000"/>
                </a:lnTo>
                <a:lnTo>
                  <a:pt x="2490255" y="1270000"/>
                </a:lnTo>
                <a:lnTo>
                  <a:pt x="2520164" y="1397000"/>
                </a:lnTo>
                <a:lnTo>
                  <a:pt x="2579037" y="1397000"/>
                </a:lnTo>
                <a:lnTo>
                  <a:pt x="2607998" y="1524000"/>
                </a:lnTo>
                <a:lnTo>
                  <a:pt x="2664959" y="1524000"/>
                </a:lnTo>
                <a:lnTo>
                  <a:pt x="2692956" y="1651000"/>
                </a:lnTo>
                <a:lnTo>
                  <a:pt x="2747973" y="1651000"/>
                </a:lnTo>
                <a:lnTo>
                  <a:pt x="2774991" y="1778000"/>
                </a:lnTo>
                <a:lnTo>
                  <a:pt x="2828035" y="1778000"/>
                </a:lnTo>
                <a:lnTo>
                  <a:pt x="2854057" y="1905000"/>
                </a:lnTo>
                <a:lnTo>
                  <a:pt x="2905096" y="1905000"/>
                </a:lnTo>
                <a:lnTo>
                  <a:pt x="2930109" y="2032000"/>
                </a:lnTo>
                <a:lnTo>
                  <a:pt x="2979111" y="2032000"/>
                </a:lnTo>
                <a:lnTo>
                  <a:pt x="3003098" y="2159000"/>
                </a:lnTo>
                <a:lnTo>
                  <a:pt x="3050034" y="2159000"/>
                </a:lnTo>
                <a:lnTo>
                  <a:pt x="3072979" y="2286000"/>
                </a:lnTo>
                <a:lnTo>
                  <a:pt x="3095574" y="2286000"/>
                </a:lnTo>
                <a:lnTo>
                  <a:pt x="3117817" y="2413000"/>
                </a:lnTo>
                <a:lnTo>
                  <a:pt x="3161239" y="2413000"/>
                </a:lnTo>
                <a:lnTo>
                  <a:pt x="3182415" y="2540000"/>
                </a:lnTo>
                <a:lnTo>
                  <a:pt x="3223688" y="2540000"/>
                </a:lnTo>
                <a:lnTo>
                  <a:pt x="3243781" y="2667000"/>
                </a:lnTo>
                <a:lnTo>
                  <a:pt x="3263510" y="2667000"/>
                </a:lnTo>
                <a:lnTo>
                  <a:pt x="3282873" y="2794000"/>
                </a:lnTo>
                <a:lnTo>
                  <a:pt x="3320495" y="2794000"/>
                </a:lnTo>
                <a:lnTo>
                  <a:pt x="3338750" y="2921000"/>
                </a:lnTo>
                <a:lnTo>
                  <a:pt x="3356632" y="2921000"/>
                </a:lnTo>
                <a:lnTo>
                  <a:pt x="3374140" y="3048000"/>
                </a:lnTo>
                <a:lnTo>
                  <a:pt x="3408024" y="3048000"/>
                </a:lnTo>
                <a:lnTo>
                  <a:pt x="3424398" y="3175000"/>
                </a:lnTo>
                <a:lnTo>
                  <a:pt x="3455999" y="3175000"/>
                </a:lnTo>
                <a:lnTo>
                  <a:pt x="3471223" y="3302000"/>
                </a:lnTo>
                <a:lnTo>
                  <a:pt x="3486060" y="3302000"/>
                </a:lnTo>
                <a:lnTo>
                  <a:pt x="3500509" y="3429000"/>
                </a:lnTo>
                <a:lnTo>
                  <a:pt x="3528236" y="3429000"/>
                </a:lnTo>
                <a:lnTo>
                  <a:pt x="3541510" y="3556000"/>
                </a:lnTo>
                <a:lnTo>
                  <a:pt x="3554388" y="3556000"/>
                </a:lnTo>
                <a:lnTo>
                  <a:pt x="3566870" y="3683000"/>
                </a:lnTo>
                <a:lnTo>
                  <a:pt x="3578953" y="3683000"/>
                </a:lnTo>
                <a:lnTo>
                  <a:pt x="3590636" y="3810000"/>
                </a:lnTo>
                <a:lnTo>
                  <a:pt x="3612794" y="3810000"/>
                </a:lnTo>
                <a:lnTo>
                  <a:pt x="3623265" y="3937000"/>
                </a:lnTo>
                <a:lnTo>
                  <a:pt x="3633330" y="3937000"/>
                </a:lnTo>
                <a:lnTo>
                  <a:pt x="3642985" y="4064000"/>
                </a:lnTo>
                <a:lnTo>
                  <a:pt x="3661062" y="4064000"/>
                </a:lnTo>
                <a:lnTo>
                  <a:pt x="3669480" y="4191000"/>
                </a:lnTo>
                <a:lnTo>
                  <a:pt x="3677483" y="4191000"/>
                </a:lnTo>
                <a:lnTo>
                  <a:pt x="3685068" y="4318000"/>
                </a:lnTo>
                <a:lnTo>
                  <a:pt x="3698978" y="4318000"/>
                </a:lnTo>
                <a:lnTo>
                  <a:pt x="3705300" y="4445000"/>
                </a:lnTo>
                <a:lnTo>
                  <a:pt x="3711197" y="4445000"/>
                </a:lnTo>
                <a:lnTo>
                  <a:pt x="3716669" y="4572000"/>
                </a:lnTo>
                <a:lnTo>
                  <a:pt x="3721713" y="4572000"/>
                </a:lnTo>
                <a:lnTo>
                  <a:pt x="3726327" y="4699000"/>
                </a:lnTo>
                <a:lnTo>
                  <a:pt x="3734259" y="4699000"/>
                </a:lnTo>
                <a:lnTo>
                  <a:pt x="3737574" y="4826000"/>
                </a:lnTo>
                <a:lnTo>
                  <a:pt x="3740453" y="4826000"/>
                </a:lnTo>
                <a:lnTo>
                  <a:pt x="3742893" y="4953000"/>
                </a:lnTo>
                <a:lnTo>
                  <a:pt x="3744894" y="4953000"/>
                </a:lnTo>
                <a:lnTo>
                  <a:pt x="3746453" y="5080000"/>
                </a:lnTo>
                <a:lnTo>
                  <a:pt x="3748239" y="5080000"/>
                </a:lnTo>
                <a:lnTo>
                  <a:pt x="3748463" y="5207000"/>
                </a:lnTo>
                <a:lnTo>
                  <a:pt x="3748239" y="5207000"/>
                </a:lnTo>
                <a:lnTo>
                  <a:pt x="3747569" y="5334000"/>
                </a:lnTo>
                <a:lnTo>
                  <a:pt x="3746453" y="5334000"/>
                </a:lnTo>
                <a:lnTo>
                  <a:pt x="3744894" y="5461000"/>
                </a:lnTo>
                <a:lnTo>
                  <a:pt x="3742893" y="5461000"/>
                </a:lnTo>
                <a:lnTo>
                  <a:pt x="3740453" y="5588000"/>
                </a:lnTo>
                <a:lnTo>
                  <a:pt x="3734259" y="5588000"/>
                </a:lnTo>
                <a:lnTo>
                  <a:pt x="3730509" y="5715000"/>
                </a:lnTo>
                <a:lnTo>
                  <a:pt x="3726327" y="5715000"/>
                </a:lnTo>
                <a:lnTo>
                  <a:pt x="3721713" y="5842000"/>
                </a:lnTo>
                <a:lnTo>
                  <a:pt x="3716669" y="5842000"/>
                </a:lnTo>
                <a:lnTo>
                  <a:pt x="3711197" y="5969000"/>
                </a:lnTo>
                <a:lnTo>
                  <a:pt x="3698978" y="5969000"/>
                </a:lnTo>
                <a:lnTo>
                  <a:pt x="3692233" y="6096000"/>
                </a:lnTo>
                <a:lnTo>
                  <a:pt x="3685068" y="6096000"/>
                </a:lnTo>
                <a:lnTo>
                  <a:pt x="3677483" y="6223000"/>
                </a:lnTo>
                <a:lnTo>
                  <a:pt x="3661062" y="6223000"/>
                </a:lnTo>
                <a:lnTo>
                  <a:pt x="3652230" y="6350000"/>
                </a:lnTo>
                <a:lnTo>
                  <a:pt x="3642985" y="6350000"/>
                </a:lnTo>
                <a:lnTo>
                  <a:pt x="3633330" y="6477000"/>
                </a:lnTo>
                <a:lnTo>
                  <a:pt x="3623265" y="6477000"/>
                </a:lnTo>
                <a:lnTo>
                  <a:pt x="3612794" y="6604000"/>
                </a:lnTo>
                <a:lnTo>
                  <a:pt x="3590636" y="6604000"/>
                </a:lnTo>
                <a:lnTo>
                  <a:pt x="3578953" y="6731000"/>
                </a:lnTo>
                <a:lnTo>
                  <a:pt x="3566870" y="6731000"/>
                </a:lnTo>
                <a:lnTo>
                  <a:pt x="3554388" y="6858000"/>
                </a:lnTo>
                <a:lnTo>
                  <a:pt x="3528236" y="6858000"/>
                </a:lnTo>
                <a:lnTo>
                  <a:pt x="3514568" y="6985000"/>
                </a:lnTo>
                <a:lnTo>
                  <a:pt x="3500509" y="6985000"/>
                </a:lnTo>
                <a:lnTo>
                  <a:pt x="3486060" y="7112000"/>
                </a:lnTo>
                <a:lnTo>
                  <a:pt x="3455999" y="7112000"/>
                </a:lnTo>
                <a:lnTo>
                  <a:pt x="3440390" y="7239000"/>
                </a:lnTo>
                <a:lnTo>
                  <a:pt x="3424398" y="7239000"/>
                </a:lnTo>
                <a:lnTo>
                  <a:pt x="3408024" y="7366000"/>
                </a:lnTo>
                <a:lnTo>
                  <a:pt x="3374140" y="7366000"/>
                </a:lnTo>
                <a:lnTo>
                  <a:pt x="3356632" y="7493000"/>
                </a:lnTo>
                <a:lnTo>
                  <a:pt x="3320495" y="7493000"/>
                </a:lnTo>
                <a:lnTo>
                  <a:pt x="3301869" y="7620000"/>
                </a:lnTo>
                <a:lnTo>
                  <a:pt x="3282873" y="7620000"/>
                </a:lnTo>
                <a:lnTo>
                  <a:pt x="3263510" y="7747000"/>
                </a:lnTo>
                <a:lnTo>
                  <a:pt x="3223688" y="7747000"/>
                </a:lnTo>
                <a:lnTo>
                  <a:pt x="3203232" y="7874000"/>
                </a:lnTo>
                <a:lnTo>
                  <a:pt x="3182415" y="7874000"/>
                </a:lnTo>
                <a:lnTo>
                  <a:pt x="3161239" y="8001000"/>
                </a:lnTo>
                <a:lnTo>
                  <a:pt x="3117817" y="8001000"/>
                </a:lnTo>
                <a:lnTo>
                  <a:pt x="3095574" y="8128000"/>
                </a:lnTo>
                <a:lnTo>
                  <a:pt x="3050034" y="8128000"/>
                </a:lnTo>
                <a:lnTo>
                  <a:pt x="3026739" y="8255000"/>
                </a:lnTo>
                <a:lnTo>
                  <a:pt x="2979111" y="8255000"/>
                </a:lnTo>
                <a:lnTo>
                  <a:pt x="2954781" y="8382000"/>
                </a:lnTo>
                <a:lnTo>
                  <a:pt x="2930109" y="8382000"/>
                </a:lnTo>
                <a:lnTo>
                  <a:pt x="2905096" y="8509000"/>
                </a:lnTo>
                <a:lnTo>
                  <a:pt x="2854057" y="8509000"/>
                </a:lnTo>
                <a:lnTo>
                  <a:pt x="2828035" y="8636000"/>
                </a:lnTo>
                <a:lnTo>
                  <a:pt x="2774991" y="8636000"/>
                </a:lnTo>
                <a:lnTo>
                  <a:pt x="2747973" y="8763000"/>
                </a:lnTo>
                <a:lnTo>
                  <a:pt x="2692956" y="8763000"/>
                </a:lnTo>
                <a:lnTo>
                  <a:pt x="2664959" y="8890000"/>
                </a:lnTo>
                <a:lnTo>
                  <a:pt x="2607998" y="8890000"/>
                </a:lnTo>
                <a:lnTo>
                  <a:pt x="2579037" y="9017000"/>
                </a:lnTo>
                <a:lnTo>
                  <a:pt x="2520164" y="9017000"/>
                </a:lnTo>
                <a:lnTo>
                  <a:pt x="2490255" y="9144000"/>
                </a:lnTo>
                <a:lnTo>
                  <a:pt x="2429500" y="9144000"/>
                </a:lnTo>
                <a:lnTo>
                  <a:pt x="2398658" y="9271000"/>
                </a:lnTo>
                <a:lnTo>
                  <a:pt x="2336053" y="9271000"/>
                </a:lnTo>
                <a:lnTo>
                  <a:pt x="2304293" y="9398000"/>
                </a:lnTo>
                <a:lnTo>
                  <a:pt x="2239869" y="9398000"/>
                </a:lnTo>
                <a:lnTo>
                  <a:pt x="2207207" y="9525000"/>
                </a:lnTo>
                <a:lnTo>
                  <a:pt x="2107446" y="9525000"/>
                </a:lnTo>
                <a:lnTo>
                  <a:pt x="2073606" y="9652000"/>
                </a:lnTo>
                <a:lnTo>
                  <a:pt x="2005057" y="9652000"/>
                </a:lnTo>
                <a:lnTo>
                  <a:pt x="1970351" y="9779000"/>
                </a:lnTo>
                <a:lnTo>
                  <a:pt x="1900085" y="9779000"/>
                </a:lnTo>
                <a:lnTo>
                  <a:pt x="1864528" y="9906000"/>
                </a:lnTo>
                <a:lnTo>
                  <a:pt x="1756186" y="9906000"/>
                </a:lnTo>
                <a:lnTo>
                  <a:pt x="1719519" y="10033000"/>
                </a:lnTo>
                <a:lnTo>
                  <a:pt x="1607888" y="10033000"/>
                </a:lnTo>
                <a:lnTo>
                  <a:pt x="1570140" y="10160000"/>
                </a:lnTo>
                <a:lnTo>
                  <a:pt x="1493845" y="10160000"/>
                </a:lnTo>
                <a:lnTo>
                  <a:pt x="1458434" y="10274300"/>
                </a:lnTo>
                <a:close/>
              </a:path>
            </a:pathLst>
          </a:custGeom>
          <a:solidFill>
            <a:srgbClr val="383D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2"/>
            <a:ext cx="18288000" cy="10287000"/>
            <a:chOff x="0" y="2"/>
            <a:chExt cx="18288000" cy="10287000"/>
          </a:xfrm>
        </p:grpSpPr>
        <p:sp>
          <p:nvSpPr>
            <p:cNvPr id="5" name="object 5"/>
            <p:cNvSpPr/>
            <p:nvPr/>
          </p:nvSpPr>
          <p:spPr>
            <a:xfrm>
              <a:off x="12436429" y="2"/>
              <a:ext cx="5852160" cy="10287000"/>
            </a:xfrm>
            <a:custGeom>
              <a:avLst/>
              <a:gdLst/>
              <a:ahLst/>
              <a:cxnLst/>
              <a:rect l="l" t="t" r="r" b="b"/>
              <a:pathLst>
                <a:path w="5852160" h="10287000">
                  <a:moveTo>
                    <a:pt x="5851571" y="10286997"/>
                  </a:moveTo>
                  <a:lnTo>
                    <a:pt x="3540648" y="10286997"/>
                  </a:lnTo>
                  <a:lnTo>
                    <a:pt x="3481437" y="10269401"/>
                  </a:lnTo>
                  <a:lnTo>
                    <a:pt x="3439042" y="10244001"/>
                  </a:lnTo>
                  <a:lnTo>
                    <a:pt x="3354776" y="10218601"/>
                  </a:lnTo>
                  <a:lnTo>
                    <a:pt x="3312909" y="10193201"/>
                  </a:lnTo>
                  <a:lnTo>
                    <a:pt x="3271221" y="10180501"/>
                  </a:lnTo>
                  <a:lnTo>
                    <a:pt x="3229714" y="10155101"/>
                  </a:lnTo>
                  <a:lnTo>
                    <a:pt x="3188389" y="10142401"/>
                  </a:lnTo>
                  <a:lnTo>
                    <a:pt x="3147249" y="10117001"/>
                  </a:lnTo>
                  <a:lnTo>
                    <a:pt x="3106295" y="10104301"/>
                  </a:lnTo>
                  <a:lnTo>
                    <a:pt x="3024952" y="10053501"/>
                  </a:lnTo>
                  <a:lnTo>
                    <a:pt x="2984566" y="10040801"/>
                  </a:lnTo>
                  <a:lnTo>
                    <a:pt x="2944373" y="10015401"/>
                  </a:lnTo>
                  <a:lnTo>
                    <a:pt x="2904375" y="10002701"/>
                  </a:lnTo>
                  <a:lnTo>
                    <a:pt x="2785564" y="9926501"/>
                  </a:lnTo>
                  <a:lnTo>
                    <a:pt x="2746361" y="9913801"/>
                  </a:lnTo>
                  <a:lnTo>
                    <a:pt x="2553427" y="9786801"/>
                  </a:lnTo>
                  <a:lnTo>
                    <a:pt x="2515468" y="9774101"/>
                  </a:lnTo>
                  <a:lnTo>
                    <a:pt x="2292253" y="9621701"/>
                  </a:lnTo>
                  <a:lnTo>
                    <a:pt x="2255823" y="9583601"/>
                  </a:lnTo>
                  <a:lnTo>
                    <a:pt x="2042031" y="9431201"/>
                  </a:lnTo>
                  <a:lnTo>
                    <a:pt x="2007213" y="9393101"/>
                  </a:lnTo>
                  <a:lnTo>
                    <a:pt x="1938290" y="9342301"/>
                  </a:lnTo>
                  <a:lnTo>
                    <a:pt x="1904189" y="9304201"/>
                  </a:lnTo>
                  <a:lnTo>
                    <a:pt x="1836714" y="9253401"/>
                  </a:lnTo>
                  <a:lnTo>
                    <a:pt x="1803345" y="9215301"/>
                  </a:lnTo>
                  <a:lnTo>
                    <a:pt x="1737349" y="9164501"/>
                  </a:lnTo>
                  <a:lnTo>
                    <a:pt x="1704727" y="9126401"/>
                  </a:lnTo>
                  <a:lnTo>
                    <a:pt x="1672357" y="9101001"/>
                  </a:lnTo>
                  <a:lnTo>
                    <a:pt x="1640241" y="9062901"/>
                  </a:lnTo>
                  <a:lnTo>
                    <a:pt x="1608381" y="9037501"/>
                  </a:lnTo>
                  <a:lnTo>
                    <a:pt x="1576778" y="8999401"/>
                  </a:lnTo>
                  <a:lnTo>
                    <a:pt x="1545435" y="8974001"/>
                  </a:lnTo>
                  <a:lnTo>
                    <a:pt x="1514353" y="8935901"/>
                  </a:lnTo>
                  <a:lnTo>
                    <a:pt x="1483533" y="8910501"/>
                  </a:lnTo>
                  <a:lnTo>
                    <a:pt x="1422689" y="8834301"/>
                  </a:lnTo>
                  <a:lnTo>
                    <a:pt x="1392667" y="8808901"/>
                  </a:lnTo>
                  <a:lnTo>
                    <a:pt x="1333435" y="8732701"/>
                  </a:lnTo>
                  <a:lnTo>
                    <a:pt x="1304227" y="8707301"/>
                  </a:lnTo>
                  <a:lnTo>
                    <a:pt x="1246637" y="8631101"/>
                  </a:lnTo>
                  <a:lnTo>
                    <a:pt x="1218258" y="8605701"/>
                  </a:lnTo>
                  <a:lnTo>
                    <a:pt x="1107555" y="8453301"/>
                  </a:lnTo>
                  <a:lnTo>
                    <a:pt x="1080592" y="8427901"/>
                  </a:lnTo>
                  <a:lnTo>
                    <a:pt x="950131" y="8237401"/>
                  </a:lnTo>
                  <a:lnTo>
                    <a:pt x="624983" y="7704001"/>
                  </a:lnTo>
                  <a:lnTo>
                    <a:pt x="604107" y="7653201"/>
                  </a:lnTo>
                  <a:lnTo>
                    <a:pt x="523843" y="7500801"/>
                  </a:lnTo>
                  <a:lnTo>
                    <a:pt x="504595" y="7450001"/>
                  </a:lnTo>
                  <a:lnTo>
                    <a:pt x="448843" y="7335701"/>
                  </a:lnTo>
                  <a:lnTo>
                    <a:pt x="430928" y="7284901"/>
                  </a:lnTo>
                  <a:lnTo>
                    <a:pt x="396113" y="7208701"/>
                  </a:lnTo>
                  <a:lnTo>
                    <a:pt x="379217" y="7157901"/>
                  </a:lnTo>
                  <a:lnTo>
                    <a:pt x="346453" y="7081701"/>
                  </a:lnTo>
                  <a:lnTo>
                    <a:pt x="330589" y="7030901"/>
                  </a:lnTo>
                  <a:lnTo>
                    <a:pt x="315073" y="6992801"/>
                  </a:lnTo>
                  <a:lnTo>
                    <a:pt x="299907" y="6942001"/>
                  </a:lnTo>
                  <a:lnTo>
                    <a:pt x="270630" y="6865801"/>
                  </a:lnTo>
                  <a:lnTo>
                    <a:pt x="256522" y="6815001"/>
                  </a:lnTo>
                  <a:lnTo>
                    <a:pt x="242771" y="6776901"/>
                  </a:lnTo>
                  <a:lnTo>
                    <a:pt x="191362" y="6599101"/>
                  </a:lnTo>
                  <a:lnTo>
                    <a:pt x="145791" y="6421301"/>
                  </a:lnTo>
                  <a:lnTo>
                    <a:pt x="97200" y="6192701"/>
                  </a:lnTo>
                  <a:lnTo>
                    <a:pt x="72594" y="6053001"/>
                  </a:lnTo>
                  <a:lnTo>
                    <a:pt x="33829" y="5773601"/>
                  </a:lnTo>
                  <a:lnTo>
                    <a:pt x="6622" y="5443401"/>
                  </a:lnTo>
                  <a:lnTo>
                    <a:pt x="0" y="5049701"/>
                  </a:lnTo>
                  <a:lnTo>
                    <a:pt x="19762" y="4668701"/>
                  </a:lnTo>
                  <a:lnTo>
                    <a:pt x="58113" y="4338501"/>
                  </a:lnTo>
                  <a:lnTo>
                    <a:pt x="106165" y="4059101"/>
                  </a:lnTo>
                  <a:lnTo>
                    <a:pt x="145791" y="3881301"/>
                  </a:lnTo>
                  <a:lnTo>
                    <a:pt x="191362" y="3703501"/>
                  </a:lnTo>
                  <a:lnTo>
                    <a:pt x="242771" y="3525701"/>
                  </a:lnTo>
                  <a:lnTo>
                    <a:pt x="256522" y="3487601"/>
                  </a:lnTo>
                  <a:lnTo>
                    <a:pt x="270630" y="3436801"/>
                  </a:lnTo>
                  <a:lnTo>
                    <a:pt x="285092" y="3398701"/>
                  </a:lnTo>
                  <a:lnTo>
                    <a:pt x="299907" y="3347901"/>
                  </a:lnTo>
                  <a:lnTo>
                    <a:pt x="330589" y="3271701"/>
                  </a:lnTo>
                  <a:lnTo>
                    <a:pt x="346453" y="3220901"/>
                  </a:lnTo>
                  <a:lnTo>
                    <a:pt x="362663" y="3182801"/>
                  </a:lnTo>
                  <a:lnTo>
                    <a:pt x="379217" y="3132001"/>
                  </a:lnTo>
                  <a:lnTo>
                    <a:pt x="413351" y="3055801"/>
                  </a:lnTo>
                  <a:lnTo>
                    <a:pt x="430928" y="3005001"/>
                  </a:lnTo>
                  <a:lnTo>
                    <a:pt x="485678" y="2890701"/>
                  </a:lnTo>
                  <a:lnTo>
                    <a:pt x="504595" y="2839901"/>
                  </a:lnTo>
                  <a:lnTo>
                    <a:pt x="583554" y="2687501"/>
                  </a:lnTo>
                  <a:lnTo>
                    <a:pt x="604107" y="2636701"/>
                  </a:lnTo>
                  <a:lnTo>
                    <a:pt x="756912" y="2370001"/>
                  </a:lnTo>
                  <a:lnTo>
                    <a:pt x="779996" y="2319201"/>
                  </a:lnTo>
                  <a:lnTo>
                    <a:pt x="924923" y="2090601"/>
                  </a:lnTo>
                  <a:lnTo>
                    <a:pt x="950131" y="2065201"/>
                  </a:lnTo>
                  <a:lnTo>
                    <a:pt x="1134806" y="1798501"/>
                  </a:lnTo>
                  <a:lnTo>
                    <a:pt x="1162340" y="1773101"/>
                  </a:lnTo>
                  <a:lnTo>
                    <a:pt x="1246637" y="1658801"/>
                  </a:lnTo>
                  <a:lnTo>
                    <a:pt x="1275294" y="1633401"/>
                  </a:lnTo>
                  <a:lnTo>
                    <a:pt x="1333435" y="1557201"/>
                  </a:lnTo>
                  <a:lnTo>
                    <a:pt x="1362915" y="1531801"/>
                  </a:lnTo>
                  <a:lnTo>
                    <a:pt x="1422689" y="1455601"/>
                  </a:lnTo>
                  <a:lnTo>
                    <a:pt x="1452978" y="1430201"/>
                  </a:lnTo>
                  <a:lnTo>
                    <a:pt x="1483533" y="1392101"/>
                  </a:lnTo>
                  <a:lnTo>
                    <a:pt x="1514353" y="1366701"/>
                  </a:lnTo>
                  <a:lnTo>
                    <a:pt x="1576778" y="1290501"/>
                  </a:lnTo>
                  <a:lnTo>
                    <a:pt x="1608381" y="1265101"/>
                  </a:lnTo>
                  <a:lnTo>
                    <a:pt x="1640241" y="1227001"/>
                  </a:lnTo>
                  <a:lnTo>
                    <a:pt x="1704727" y="1176201"/>
                  </a:lnTo>
                  <a:lnTo>
                    <a:pt x="1737349" y="1138101"/>
                  </a:lnTo>
                  <a:lnTo>
                    <a:pt x="1770222" y="1112701"/>
                  </a:lnTo>
                  <a:lnTo>
                    <a:pt x="1803345" y="1074601"/>
                  </a:lnTo>
                  <a:lnTo>
                    <a:pt x="1870329" y="1023801"/>
                  </a:lnTo>
                  <a:lnTo>
                    <a:pt x="1904189" y="985701"/>
                  </a:lnTo>
                  <a:lnTo>
                    <a:pt x="1972632" y="934901"/>
                  </a:lnTo>
                  <a:lnTo>
                    <a:pt x="2007213" y="896801"/>
                  </a:lnTo>
                  <a:lnTo>
                    <a:pt x="2183640" y="769801"/>
                  </a:lnTo>
                  <a:lnTo>
                    <a:pt x="2219618" y="731701"/>
                  </a:lnTo>
                  <a:lnTo>
                    <a:pt x="2591597" y="477701"/>
                  </a:lnTo>
                  <a:lnTo>
                    <a:pt x="2629978" y="465001"/>
                  </a:lnTo>
                  <a:lnTo>
                    <a:pt x="2785564" y="363401"/>
                  </a:lnTo>
                  <a:lnTo>
                    <a:pt x="2824969" y="350701"/>
                  </a:lnTo>
                  <a:lnTo>
                    <a:pt x="2904375" y="299901"/>
                  </a:lnTo>
                  <a:lnTo>
                    <a:pt x="2944373" y="287201"/>
                  </a:lnTo>
                  <a:lnTo>
                    <a:pt x="3024952" y="236401"/>
                  </a:lnTo>
                  <a:lnTo>
                    <a:pt x="3065528" y="223701"/>
                  </a:lnTo>
                  <a:lnTo>
                    <a:pt x="3106295" y="198301"/>
                  </a:lnTo>
                  <a:lnTo>
                    <a:pt x="3147249" y="185601"/>
                  </a:lnTo>
                  <a:lnTo>
                    <a:pt x="3188389" y="160201"/>
                  </a:lnTo>
                  <a:lnTo>
                    <a:pt x="3229714" y="147501"/>
                  </a:lnTo>
                  <a:lnTo>
                    <a:pt x="3271221" y="122101"/>
                  </a:lnTo>
                  <a:lnTo>
                    <a:pt x="3312909" y="109401"/>
                  </a:lnTo>
                  <a:lnTo>
                    <a:pt x="3354776" y="84001"/>
                  </a:lnTo>
                  <a:lnTo>
                    <a:pt x="3439042" y="58601"/>
                  </a:lnTo>
                  <a:lnTo>
                    <a:pt x="3481437" y="33201"/>
                  </a:lnTo>
                  <a:lnTo>
                    <a:pt x="3566742" y="7801"/>
                  </a:lnTo>
                  <a:lnTo>
                    <a:pt x="3579920" y="0"/>
                  </a:lnTo>
                  <a:lnTo>
                    <a:pt x="5851571" y="0"/>
                  </a:lnTo>
                  <a:lnTo>
                    <a:pt x="5851571" y="10286997"/>
                  </a:lnTo>
                  <a:close/>
                </a:path>
              </a:pathLst>
            </a:custGeom>
            <a:solidFill>
              <a:srgbClr val="86AC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44499" y="3"/>
              <a:ext cx="5143499" cy="102869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51888"/>
              <a:ext cx="13142975" cy="811987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1810545"/>
              <a:ext cx="12339320" cy="6512559"/>
            </a:xfrm>
            <a:custGeom>
              <a:avLst/>
              <a:gdLst/>
              <a:ahLst/>
              <a:cxnLst/>
              <a:rect l="l" t="t" r="r" b="b"/>
              <a:pathLst>
                <a:path w="12339320" h="6512559">
                  <a:moveTo>
                    <a:pt x="9080777" y="6512392"/>
                  </a:moveTo>
                  <a:lnTo>
                    <a:pt x="0" y="6512392"/>
                  </a:lnTo>
                  <a:lnTo>
                    <a:pt x="0" y="0"/>
                  </a:lnTo>
                  <a:lnTo>
                    <a:pt x="9080777" y="0"/>
                  </a:lnTo>
                  <a:lnTo>
                    <a:pt x="9129326" y="469"/>
                  </a:lnTo>
                  <a:lnTo>
                    <a:pt x="9177704" y="1528"/>
                  </a:lnTo>
                  <a:lnTo>
                    <a:pt x="9225907" y="3287"/>
                  </a:lnTo>
                  <a:lnTo>
                    <a:pt x="9273929" y="5742"/>
                  </a:lnTo>
                  <a:lnTo>
                    <a:pt x="9321765" y="8886"/>
                  </a:lnTo>
                  <a:lnTo>
                    <a:pt x="9369411" y="12716"/>
                  </a:lnTo>
                  <a:lnTo>
                    <a:pt x="9416862" y="17227"/>
                  </a:lnTo>
                  <a:lnTo>
                    <a:pt x="9464113" y="22413"/>
                  </a:lnTo>
                  <a:lnTo>
                    <a:pt x="9511158" y="28270"/>
                  </a:lnTo>
                  <a:lnTo>
                    <a:pt x="9557993" y="34792"/>
                  </a:lnTo>
                  <a:lnTo>
                    <a:pt x="9604614" y="41976"/>
                  </a:lnTo>
                  <a:lnTo>
                    <a:pt x="9651015" y="49815"/>
                  </a:lnTo>
                  <a:lnTo>
                    <a:pt x="9697190" y="58306"/>
                  </a:lnTo>
                  <a:lnTo>
                    <a:pt x="9743137" y="67442"/>
                  </a:lnTo>
                  <a:lnTo>
                    <a:pt x="9788848" y="77220"/>
                  </a:lnTo>
                  <a:lnTo>
                    <a:pt x="9834321" y="87635"/>
                  </a:lnTo>
                  <a:lnTo>
                    <a:pt x="9879548" y="98681"/>
                  </a:lnTo>
                  <a:lnTo>
                    <a:pt x="9924527" y="110353"/>
                  </a:lnTo>
                  <a:lnTo>
                    <a:pt x="9969251" y="122647"/>
                  </a:lnTo>
                  <a:lnTo>
                    <a:pt x="10013717" y="135558"/>
                  </a:lnTo>
                  <a:lnTo>
                    <a:pt x="10057918" y="149080"/>
                  </a:lnTo>
                  <a:lnTo>
                    <a:pt x="10101851" y="163210"/>
                  </a:lnTo>
                  <a:lnTo>
                    <a:pt x="10145509" y="177942"/>
                  </a:lnTo>
                  <a:lnTo>
                    <a:pt x="10188889" y="193271"/>
                  </a:lnTo>
                  <a:lnTo>
                    <a:pt x="10231986" y="209192"/>
                  </a:lnTo>
                  <a:lnTo>
                    <a:pt x="10274793" y="225700"/>
                  </a:lnTo>
                  <a:lnTo>
                    <a:pt x="10317308" y="242791"/>
                  </a:lnTo>
                  <a:lnTo>
                    <a:pt x="10359524" y="260460"/>
                  </a:lnTo>
                  <a:lnTo>
                    <a:pt x="10401437" y="278701"/>
                  </a:lnTo>
                  <a:lnTo>
                    <a:pt x="10443042" y="297510"/>
                  </a:lnTo>
                  <a:lnTo>
                    <a:pt x="10484333" y="316882"/>
                  </a:lnTo>
                  <a:lnTo>
                    <a:pt x="10525307" y="336811"/>
                  </a:lnTo>
                  <a:lnTo>
                    <a:pt x="10565958" y="357294"/>
                  </a:lnTo>
                  <a:lnTo>
                    <a:pt x="10606281" y="378325"/>
                  </a:lnTo>
                  <a:lnTo>
                    <a:pt x="10646272" y="399899"/>
                  </a:lnTo>
                  <a:lnTo>
                    <a:pt x="10685925" y="422012"/>
                  </a:lnTo>
                  <a:lnTo>
                    <a:pt x="10725235" y="444658"/>
                  </a:lnTo>
                  <a:lnTo>
                    <a:pt x="10764198" y="467833"/>
                  </a:lnTo>
                  <a:lnTo>
                    <a:pt x="10802809" y="491531"/>
                  </a:lnTo>
                  <a:lnTo>
                    <a:pt x="10841062" y="515748"/>
                  </a:lnTo>
                  <a:lnTo>
                    <a:pt x="10878954" y="540479"/>
                  </a:lnTo>
                  <a:lnTo>
                    <a:pt x="10916478" y="565718"/>
                  </a:lnTo>
                  <a:lnTo>
                    <a:pt x="10953631" y="591462"/>
                  </a:lnTo>
                  <a:lnTo>
                    <a:pt x="10990407" y="617705"/>
                  </a:lnTo>
                  <a:lnTo>
                    <a:pt x="11026801" y="644442"/>
                  </a:lnTo>
                  <a:lnTo>
                    <a:pt x="11062808" y="671669"/>
                  </a:lnTo>
                  <a:lnTo>
                    <a:pt x="11098424" y="699380"/>
                  </a:lnTo>
                  <a:lnTo>
                    <a:pt x="11133644" y="727570"/>
                  </a:lnTo>
                  <a:lnTo>
                    <a:pt x="11168462" y="756236"/>
                  </a:lnTo>
                  <a:lnTo>
                    <a:pt x="11202874" y="785371"/>
                  </a:lnTo>
                  <a:lnTo>
                    <a:pt x="11236874" y="814970"/>
                  </a:lnTo>
                  <a:lnTo>
                    <a:pt x="11270459" y="845030"/>
                  </a:lnTo>
                  <a:lnTo>
                    <a:pt x="11303623" y="875545"/>
                  </a:lnTo>
                  <a:lnTo>
                    <a:pt x="11336360" y="906510"/>
                  </a:lnTo>
                  <a:lnTo>
                    <a:pt x="11368668" y="937920"/>
                  </a:lnTo>
                  <a:lnTo>
                    <a:pt x="11400539" y="969770"/>
                  </a:lnTo>
                  <a:lnTo>
                    <a:pt x="11431970" y="1002056"/>
                  </a:lnTo>
                  <a:lnTo>
                    <a:pt x="11462955" y="1034772"/>
                  </a:lnTo>
                  <a:lnTo>
                    <a:pt x="11493490" y="1067914"/>
                  </a:lnTo>
                  <a:lnTo>
                    <a:pt x="11523569" y="1101477"/>
                  </a:lnTo>
                  <a:lnTo>
                    <a:pt x="11553189" y="1135456"/>
                  </a:lnTo>
                  <a:lnTo>
                    <a:pt x="11582343" y="1169845"/>
                  </a:lnTo>
                  <a:lnTo>
                    <a:pt x="11611027" y="1204641"/>
                  </a:lnTo>
                  <a:lnTo>
                    <a:pt x="11639237" y="1239837"/>
                  </a:lnTo>
                  <a:lnTo>
                    <a:pt x="11666966" y="1275430"/>
                  </a:lnTo>
                  <a:lnTo>
                    <a:pt x="11694211" y="1311415"/>
                  </a:lnTo>
                  <a:lnTo>
                    <a:pt x="11720966" y="1347785"/>
                  </a:lnTo>
                  <a:lnTo>
                    <a:pt x="11747227" y="1384537"/>
                  </a:lnTo>
                  <a:lnTo>
                    <a:pt x="11772988" y="1421666"/>
                  </a:lnTo>
                  <a:lnTo>
                    <a:pt x="11798245" y="1459167"/>
                  </a:lnTo>
                  <a:lnTo>
                    <a:pt x="11822992" y="1497034"/>
                  </a:lnTo>
                  <a:lnTo>
                    <a:pt x="11847225" y="1535263"/>
                  </a:lnTo>
                  <a:lnTo>
                    <a:pt x="11870940" y="1573849"/>
                  </a:lnTo>
                  <a:lnTo>
                    <a:pt x="11894130" y="1612788"/>
                  </a:lnTo>
                  <a:lnTo>
                    <a:pt x="11916791" y="1652073"/>
                  </a:lnTo>
                  <a:lnTo>
                    <a:pt x="11938919" y="1691701"/>
                  </a:lnTo>
                  <a:lnTo>
                    <a:pt x="11960508" y="1731667"/>
                  </a:lnTo>
                  <a:lnTo>
                    <a:pt x="11981553" y="1771964"/>
                  </a:lnTo>
                  <a:lnTo>
                    <a:pt x="12002050" y="1812590"/>
                  </a:lnTo>
                  <a:lnTo>
                    <a:pt x="12021993" y="1853538"/>
                  </a:lnTo>
                  <a:lnTo>
                    <a:pt x="12041378" y="1894804"/>
                  </a:lnTo>
                  <a:lnTo>
                    <a:pt x="12060200" y="1936383"/>
                  </a:lnTo>
                  <a:lnTo>
                    <a:pt x="12078454" y="1978270"/>
                  </a:lnTo>
                  <a:lnTo>
                    <a:pt x="12096135" y="2020460"/>
                  </a:lnTo>
                  <a:lnTo>
                    <a:pt x="12113237" y="2062948"/>
                  </a:lnTo>
                  <a:lnTo>
                    <a:pt x="12129757" y="2105729"/>
                  </a:lnTo>
                  <a:lnTo>
                    <a:pt x="12145689" y="2148799"/>
                  </a:lnTo>
                  <a:lnTo>
                    <a:pt x="12161029" y="2192153"/>
                  </a:lnTo>
                  <a:lnTo>
                    <a:pt x="12175771" y="2235785"/>
                  </a:lnTo>
                  <a:lnTo>
                    <a:pt x="12189910" y="2279690"/>
                  </a:lnTo>
                  <a:lnTo>
                    <a:pt x="12203442" y="2323865"/>
                  </a:lnTo>
                  <a:lnTo>
                    <a:pt x="12216362" y="2368303"/>
                  </a:lnTo>
                  <a:lnTo>
                    <a:pt x="12228664" y="2413001"/>
                  </a:lnTo>
                  <a:lnTo>
                    <a:pt x="12240345" y="2457952"/>
                  </a:lnTo>
                  <a:lnTo>
                    <a:pt x="12251398" y="2503153"/>
                  </a:lnTo>
                  <a:lnTo>
                    <a:pt x="12261820" y="2548598"/>
                  </a:lnTo>
                  <a:lnTo>
                    <a:pt x="12271605" y="2594282"/>
                  </a:lnTo>
                  <a:lnTo>
                    <a:pt x="12280748" y="2640201"/>
                  </a:lnTo>
                  <a:lnTo>
                    <a:pt x="12289244" y="2686349"/>
                  </a:lnTo>
                  <a:lnTo>
                    <a:pt x="12297089" y="2732722"/>
                  </a:lnTo>
                  <a:lnTo>
                    <a:pt x="12304278" y="2779315"/>
                  </a:lnTo>
                  <a:lnTo>
                    <a:pt x="12310805" y="2826123"/>
                  </a:lnTo>
                  <a:lnTo>
                    <a:pt x="12316666" y="2873141"/>
                  </a:lnTo>
                  <a:lnTo>
                    <a:pt x="12321856" y="2920364"/>
                  </a:lnTo>
                  <a:lnTo>
                    <a:pt x="12326369" y="2967787"/>
                  </a:lnTo>
                  <a:lnTo>
                    <a:pt x="12330202" y="3015405"/>
                  </a:lnTo>
                  <a:lnTo>
                    <a:pt x="12333349" y="3063214"/>
                  </a:lnTo>
                  <a:lnTo>
                    <a:pt x="12335805" y="3111208"/>
                  </a:lnTo>
                  <a:lnTo>
                    <a:pt x="12337566" y="3159383"/>
                  </a:lnTo>
                  <a:lnTo>
                    <a:pt x="12338625" y="3207734"/>
                  </a:lnTo>
                  <a:lnTo>
                    <a:pt x="12338980" y="3256255"/>
                  </a:lnTo>
                  <a:lnTo>
                    <a:pt x="12338625" y="3304773"/>
                  </a:lnTo>
                  <a:lnTo>
                    <a:pt x="12337566" y="3353121"/>
                  </a:lnTo>
                  <a:lnTo>
                    <a:pt x="12335805" y="3401293"/>
                  </a:lnTo>
                  <a:lnTo>
                    <a:pt x="12333349" y="3449284"/>
                  </a:lnTo>
                  <a:lnTo>
                    <a:pt x="12330203" y="3497090"/>
                  </a:lnTo>
                  <a:lnTo>
                    <a:pt x="12326370" y="3544706"/>
                  </a:lnTo>
                  <a:lnTo>
                    <a:pt x="12321857" y="3592127"/>
                  </a:lnTo>
                  <a:lnTo>
                    <a:pt x="12316667" y="3639347"/>
                  </a:lnTo>
                  <a:lnTo>
                    <a:pt x="12310807" y="3686363"/>
                  </a:lnTo>
                  <a:lnTo>
                    <a:pt x="12304280" y="3733169"/>
                  </a:lnTo>
                  <a:lnTo>
                    <a:pt x="12297092" y="3779760"/>
                  </a:lnTo>
                  <a:lnTo>
                    <a:pt x="12289248" y="3826131"/>
                  </a:lnTo>
                  <a:lnTo>
                    <a:pt x="12280752" y="3872277"/>
                  </a:lnTo>
                  <a:lnTo>
                    <a:pt x="12271610" y="3918194"/>
                  </a:lnTo>
                  <a:lnTo>
                    <a:pt x="12261825" y="3963877"/>
                  </a:lnTo>
                  <a:lnTo>
                    <a:pt x="12251405" y="4009321"/>
                  </a:lnTo>
                  <a:lnTo>
                    <a:pt x="12240352" y="4054520"/>
                  </a:lnTo>
                  <a:lnTo>
                    <a:pt x="12228672" y="4099470"/>
                  </a:lnTo>
                  <a:lnTo>
                    <a:pt x="12216370" y="4144166"/>
                  </a:lnTo>
                  <a:lnTo>
                    <a:pt x="12203451" y="4188603"/>
                  </a:lnTo>
                  <a:lnTo>
                    <a:pt x="12189920" y="4232776"/>
                  </a:lnTo>
                  <a:lnTo>
                    <a:pt x="12175781" y="4276681"/>
                  </a:lnTo>
                  <a:lnTo>
                    <a:pt x="12161040" y="4320312"/>
                  </a:lnTo>
                  <a:lnTo>
                    <a:pt x="12145702" y="4363664"/>
                  </a:lnTo>
                  <a:lnTo>
                    <a:pt x="12129771" y="4406734"/>
                  </a:lnTo>
                  <a:lnTo>
                    <a:pt x="12113252" y="4449514"/>
                  </a:lnTo>
                  <a:lnTo>
                    <a:pt x="12096150" y="4492002"/>
                  </a:lnTo>
                  <a:lnTo>
                    <a:pt x="12078470" y="4534191"/>
                  </a:lnTo>
                  <a:lnTo>
                    <a:pt x="12060217" y="4576077"/>
                  </a:lnTo>
                  <a:lnTo>
                    <a:pt x="12041397" y="4617656"/>
                  </a:lnTo>
                  <a:lnTo>
                    <a:pt x="12022013" y="4658921"/>
                  </a:lnTo>
                  <a:lnTo>
                    <a:pt x="12002070" y="4699869"/>
                  </a:lnTo>
                  <a:lnTo>
                    <a:pt x="11981574" y="4740494"/>
                  </a:lnTo>
                  <a:lnTo>
                    <a:pt x="11960530" y="4780792"/>
                  </a:lnTo>
                  <a:lnTo>
                    <a:pt x="11938942" y="4820757"/>
                  </a:lnTo>
                  <a:lnTo>
                    <a:pt x="11916816" y="4860385"/>
                  </a:lnTo>
                  <a:lnTo>
                    <a:pt x="11894155" y="4899670"/>
                  </a:lnTo>
                  <a:lnTo>
                    <a:pt x="11870966" y="4938608"/>
                  </a:lnTo>
                  <a:lnTo>
                    <a:pt x="11847253" y="4977195"/>
                  </a:lnTo>
                  <a:lnTo>
                    <a:pt x="11823021" y="5015424"/>
                  </a:lnTo>
                  <a:lnTo>
                    <a:pt x="11798274" y="5053292"/>
                  </a:lnTo>
                  <a:lnTo>
                    <a:pt x="11773018" y="5090792"/>
                  </a:lnTo>
                  <a:lnTo>
                    <a:pt x="11747258" y="5127921"/>
                  </a:lnTo>
                  <a:lnTo>
                    <a:pt x="11720999" y="5164674"/>
                  </a:lnTo>
                  <a:lnTo>
                    <a:pt x="11694245" y="5201045"/>
                  </a:lnTo>
                  <a:lnTo>
                    <a:pt x="11667001" y="5237029"/>
                  </a:lnTo>
                  <a:lnTo>
                    <a:pt x="11639272" y="5272623"/>
                  </a:lnTo>
                  <a:lnTo>
                    <a:pt x="11611064" y="5307820"/>
                  </a:lnTo>
                  <a:lnTo>
                    <a:pt x="11582381" y="5342616"/>
                  </a:lnTo>
                  <a:lnTo>
                    <a:pt x="11553227" y="5377006"/>
                  </a:lnTo>
                  <a:lnTo>
                    <a:pt x="11523609" y="5410985"/>
                  </a:lnTo>
                  <a:lnTo>
                    <a:pt x="11493530" y="5444548"/>
                  </a:lnTo>
                  <a:lnTo>
                    <a:pt x="11462996" y="5477691"/>
                  </a:lnTo>
                  <a:lnTo>
                    <a:pt x="11432011" y="5510408"/>
                  </a:lnTo>
                  <a:lnTo>
                    <a:pt x="11400581" y="5542695"/>
                  </a:lnTo>
                  <a:lnTo>
                    <a:pt x="11368711" y="5574546"/>
                  </a:lnTo>
                  <a:lnTo>
                    <a:pt x="11336405" y="5605957"/>
                  </a:lnTo>
                  <a:lnTo>
                    <a:pt x="11303667" y="5636922"/>
                  </a:lnTo>
                  <a:lnTo>
                    <a:pt x="11270504" y="5667438"/>
                  </a:lnTo>
                  <a:lnTo>
                    <a:pt x="11236920" y="5697498"/>
                  </a:lnTo>
                  <a:lnTo>
                    <a:pt x="11202920" y="5727099"/>
                  </a:lnTo>
                  <a:lnTo>
                    <a:pt x="11168509" y="5756235"/>
                  </a:lnTo>
                  <a:lnTo>
                    <a:pt x="11133691" y="5784901"/>
                  </a:lnTo>
                  <a:lnTo>
                    <a:pt x="11098473" y="5813092"/>
                  </a:lnTo>
                  <a:lnTo>
                    <a:pt x="11062857" y="5840804"/>
                  </a:lnTo>
                  <a:lnTo>
                    <a:pt x="11026850" y="5868032"/>
                  </a:lnTo>
                  <a:lnTo>
                    <a:pt x="10990456" y="5894770"/>
                  </a:lnTo>
                  <a:lnTo>
                    <a:pt x="10953681" y="5921014"/>
                  </a:lnTo>
                  <a:lnTo>
                    <a:pt x="10916529" y="5946759"/>
                  </a:lnTo>
                  <a:lnTo>
                    <a:pt x="10879004" y="5971999"/>
                  </a:lnTo>
                  <a:lnTo>
                    <a:pt x="10841113" y="5996731"/>
                  </a:lnTo>
                  <a:lnTo>
                    <a:pt x="10802860" y="6020949"/>
                  </a:lnTo>
                  <a:lnTo>
                    <a:pt x="10764249" y="6044648"/>
                  </a:lnTo>
                  <a:lnTo>
                    <a:pt x="10725286" y="6067824"/>
                  </a:lnTo>
                  <a:lnTo>
                    <a:pt x="10685975" y="6090471"/>
                  </a:lnTo>
                  <a:lnTo>
                    <a:pt x="10646322" y="6112585"/>
                  </a:lnTo>
                  <a:lnTo>
                    <a:pt x="10606332" y="6134160"/>
                  </a:lnTo>
                  <a:lnTo>
                    <a:pt x="10566009" y="6155192"/>
                  </a:lnTo>
                  <a:lnTo>
                    <a:pt x="10525357" y="6175675"/>
                  </a:lnTo>
                  <a:lnTo>
                    <a:pt x="10484383" y="6195606"/>
                  </a:lnTo>
                  <a:lnTo>
                    <a:pt x="10443091" y="6214979"/>
                  </a:lnTo>
                  <a:lnTo>
                    <a:pt x="10401486" y="6233789"/>
                  </a:lnTo>
                  <a:lnTo>
                    <a:pt x="10359573" y="6252031"/>
                  </a:lnTo>
                  <a:lnTo>
                    <a:pt x="10317356" y="6269700"/>
                  </a:lnTo>
                  <a:lnTo>
                    <a:pt x="10274841" y="6286792"/>
                  </a:lnTo>
                  <a:lnTo>
                    <a:pt x="10232032" y="6303302"/>
                  </a:lnTo>
                  <a:lnTo>
                    <a:pt x="10188935" y="6319224"/>
                  </a:lnTo>
                  <a:lnTo>
                    <a:pt x="10145554" y="6334553"/>
                  </a:lnTo>
                  <a:lnTo>
                    <a:pt x="10101894" y="6349286"/>
                  </a:lnTo>
                  <a:lnTo>
                    <a:pt x="10057961" y="6363416"/>
                  </a:lnTo>
                  <a:lnTo>
                    <a:pt x="10013758" y="6376940"/>
                  </a:lnTo>
                  <a:lnTo>
                    <a:pt x="9969292" y="6389852"/>
                  </a:lnTo>
                  <a:lnTo>
                    <a:pt x="9924566" y="6402146"/>
                  </a:lnTo>
                  <a:lnTo>
                    <a:pt x="9879586" y="6413819"/>
                  </a:lnTo>
                  <a:lnTo>
                    <a:pt x="9834357" y="6424866"/>
                  </a:lnTo>
                  <a:lnTo>
                    <a:pt x="9788883" y="6435281"/>
                  </a:lnTo>
                  <a:lnTo>
                    <a:pt x="9743170" y="6445059"/>
                  </a:lnTo>
                  <a:lnTo>
                    <a:pt x="9697222" y="6454197"/>
                  </a:lnTo>
                  <a:lnTo>
                    <a:pt x="9651044" y="6462688"/>
                  </a:lnTo>
                  <a:lnTo>
                    <a:pt x="9604642" y="6470528"/>
                  </a:lnTo>
                  <a:lnTo>
                    <a:pt x="9558019" y="6477712"/>
                  </a:lnTo>
                  <a:lnTo>
                    <a:pt x="9511182" y="6484235"/>
                  </a:lnTo>
                  <a:lnTo>
                    <a:pt x="9464134" y="6490092"/>
                  </a:lnTo>
                  <a:lnTo>
                    <a:pt x="9416881" y="6495278"/>
                  </a:lnTo>
                  <a:lnTo>
                    <a:pt x="9369428" y="6499789"/>
                  </a:lnTo>
                  <a:lnTo>
                    <a:pt x="9321779" y="6503620"/>
                  </a:lnTo>
                  <a:lnTo>
                    <a:pt x="9273940" y="6506764"/>
                  </a:lnTo>
                  <a:lnTo>
                    <a:pt x="9225916" y="6509219"/>
                  </a:lnTo>
                  <a:lnTo>
                    <a:pt x="9177710" y="6510978"/>
                  </a:lnTo>
                  <a:lnTo>
                    <a:pt x="9129329" y="6512038"/>
                  </a:lnTo>
                  <a:lnTo>
                    <a:pt x="9080777" y="6512392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7927"/>
              <a:ext cx="2619375" cy="10258425"/>
            </a:xfrm>
            <a:custGeom>
              <a:avLst/>
              <a:gdLst/>
              <a:ahLst/>
              <a:cxnLst/>
              <a:rect l="l" t="t" r="r" b="b"/>
              <a:pathLst>
                <a:path w="2619375" h="10258425">
                  <a:moveTo>
                    <a:pt x="2619094" y="5129102"/>
                  </a:moveTo>
                  <a:lnTo>
                    <a:pt x="2618280" y="5231762"/>
                  </a:lnTo>
                  <a:lnTo>
                    <a:pt x="2615844" y="5334026"/>
                  </a:lnTo>
                  <a:lnTo>
                    <a:pt x="2611800" y="5435882"/>
                  </a:lnTo>
                  <a:lnTo>
                    <a:pt x="2606159" y="5537317"/>
                  </a:lnTo>
                  <a:lnTo>
                    <a:pt x="2598933" y="5638319"/>
                  </a:lnTo>
                  <a:lnTo>
                    <a:pt x="2590136" y="5738876"/>
                  </a:lnTo>
                  <a:lnTo>
                    <a:pt x="2579779" y="5838976"/>
                  </a:lnTo>
                  <a:lnTo>
                    <a:pt x="2567874" y="5938607"/>
                  </a:lnTo>
                  <a:lnTo>
                    <a:pt x="2554433" y="6037756"/>
                  </a:lnTo>
                  <a:lnTo>
                    <a:pt x="2539469" y="6136411"/>
                  </a:lnTo>
                  <a:lnTo>
                    <a:pt x="2522995" y="6234560"/>
                  </a:lnTo>
                  <a:lnTo>
                    <a:pt x="2505021" y="6332191"/>
                  </a:lnTo>
                  <a:lnTo>
                    <a:pt x="2485561" y="6429291"/>
                  </a:lnTo>
                  <a:lnTo>
                    <a:pt x="2464627" y="6525849"/>
                  </a:lnTo>
                  <a:lnTo>
                    <a:pt x="2442230" y="6621851"/>
                  </a:lnTo>
                  <a:lnTo>
                    <a:pt x="2418384" y="6717287"/>
                  </a:lnTo>
                  <a:lnTo>
                    <a:pt x="2393100" y="6812143"/>
                  </a:lnTo>
                  <a:lnTo>
                    <a:pt x="2366390" y="6906408"/>
                  </a:lnTo>
                  <a:lnTo>
                    <a:pt x="2338267" y="7000069"/>
                  </a:lnTo>
                  <a:lnTo>
                    <a:pt x="2308743" y="7093114"/>
                  </a:lnTo>
                  <a:lnTo>
                    <a:pt x="2277831" y="7185530"/>
                  </a:lnTo>
                  <a:lnTo>
                    <a:pt x="2245542" y="7277307"/>
                  </a:lnTo>
                  <a:lnTo>
                    <a:pt x="2211888" y="7368431"/>
                  </a:lnTo>
                  <a:lnTo>
                    <a:pt x="2176882" y="7458890"/>
                  </a:lnTo>
                  <a:lnTo>
                    <a:pt x="2140537" y="7548671"/>
                  </a:lnTo>
                  <a:lnTo>
                    <a:pt x="2102863" y="7637764"/>
                  </a:lnTo>
                  <a:lnTo>
                    <a:pt x="2063875" y="7726156"/>
                  </a:lnTo>
                  <a:lnTo>
                    <a:pt x="2023583" y="7813833"/>
                  </a:lnTo>
                  <a:lnTo>
                    <a:pt x="1982000" y="7900785"/>
                  </a:lnTo>
                  <a:lnTo>
                    <a:pt x="1939138" y="7986999"/>
                  </a:lnTo>
                  <a:lnTo>
                    <a:pt x="1895009" y="8072462"/>
                  </a:lnTo>
                  <a:lnTo>
                    <a:pt x="1849627" y="8157163"/>
                  </a:lnTo>
                  <a:lnTo>
                    <a:pt x="1803002" y="8241089"/>
                  </a:lnTo>
                  <a:lnTo>
                    <a:pt x="1779227" y="8282758"/>
                  </a:lnTo>
                  <a:lnTo>
                    <a:pt x="1755147" y="8324229"/>
                  </a:lnTo>
                  <a:lnTo>
                    <a:pt x="1730762" y="8365499"/>
                  </a:lnTo>
                  <a:lnTo>
                    <a:pt x="1706075" y="8406569"/>
                  </a:lnTo>
                  <a:lnTo>
                    <a:pt x="1681086" y="8447435"/>
                  </a:lnTo>
                  <a:lnTo>
                    <a:pt x="1655797" y="8488098"/>
                  </a:lnTo>
                  <a:lnTo>
                    <a:pt x="1630210" y="8528554"/>
                  </a:lnTo>
                  <a:lnTo>
                    <a:pt x="1604326" y="8568803"/>
                  </a:lnTo>
                  <a:lnTo>
                    <a:pt x="1578146" y="8608843"/>
                  </a:lnTo>
                  <a:lnTo>
                    <a:pt x="1551673" y="8648672"/>
                  </a:lnTo>
                  <a:lnTo>
                    <a:pt x="1524908" y="8688290"/>
                  </a:lnTo>
                  <a:lnTo>
                    <a:pt x="1497852" y="8727694"/>
                  </a:lnTo>
                  <a:lnTo>
                    <a:pt x="1470507" y="8766883"/>
                  </a:lnTo>
                  <a:lnTo>
                    <a:pt x="1442875" y="8805855"/>
                  </a:lnTo>
                  <a:lnTo>
                    <a:pt x="1414956" y="8844610"/>
                  </a:lnTo>
                  <a:lnTo>
                    <a:pt x="1386753" y="8883144"/>
                  </a:lnTo>
                  <a:lnTo>
                    <a:pt x="1358267" y="8921458"/>
                  </a:lnTo>
                  <a:lnTo>
                    <a:pt x="1329499" y="8959549"/>
                  </a:lnTo>
                  <a:lnTo>
                    <a:pt x="1300451" y="8997415"/>
                  </a:lnTo>
                  <a:lnTo>
                    <a:pt x="1271125" y="9035056"/>
                  </a:lnTo>
                  <a:lnTo>
                    <a:pt x="1241522" y="9072470"/>
                  </a:lnTo>
                  <a:lnTo>
                    <a:pt x="1211643" y="9109655"/>
                  </a:lnTo>
                  <a:lnTo>
                    <a:pt x="1181491" y="9146609"/>
                  </a:lnTo>
                  <a:lnTo>
                    <a:pt x="1151066" y="9183332"/>
                  </a:lnTo>
                  <a:lnTo>
                    <a:pt x="1120371" y="9219821"/>
                  </a:lnTo>
                  <a:lnTo>
                    <a:pt x="1089406" y="9256076"/>
                  </a:lnTo>
                  <a:lnTo>
                    <a:pt x="1058173" y="9292094"/>
                  </a:lnTo>
                  <a:lnTo>
                    <a:pt x="1026674" y="9327874"/>
                  </a:lnTo>
                  <a:lnTo>
                    <a:pt x="994911" y="9363415"/>
                  </a:lnTo>
                  <a:lnTo>
                    <a:pt x="962884" y="9398714"/>
                  </a:lnTo>
                  <a:lnTo>
                    <a:pt x="930596" y="9433771"/>
                  </a:lnTo>
                  <a:lnTo>
                    <a:pt x="898047" y="9468585"/>
                  </a:lnTo>
                  <a:lnTo>
                    <a:pt x="865240" y="9503152"/>
                  </a:lnTo>
                  <a:lnTo>
                    <a:pt x="832176" y="9537472"/>
                  </a:lnTo>
                  <a:lnTo>
                    <a:pt x="798857" y="9571544"/>
                  </a:lnTo>
                  <a:lnTo>
                    <a:pt x="765283" y="9605366"/>
                  </a:lnTo>
                  <a:lnTo>
                    <a:pt x="731457" y="9638936"/>
                  </a:lnTo>
                  <a:lnTo>
                    <a:pt x="697380" y="9672252"/>
                  </a:lnTo>
                  <a:lnTo>
                    <a:pt x="663053" y="9705315"/>
                  </a:lnTo>
                  <a:lnTo>
                    <a:pt x="628479" y="9738120"/>
                  </a:lnTo>
                  <a:lnTo>
                    <a:pt x="593658" y="9770668"/>
                  </a:lnTo>
                  <a:lnTo>
                    <a:pt x="558593" y="9802957"/>
                  </a:lnTo>
                  <a:lnTo>
                    <a:pt x="523284" y="9834985"/>
                  </a:lnTo>
                  <a:lnTo>
                    <a:pt x="487733" y="9866750"/>
                  </a:lnTo>
                  <a:lnTo>
                    <a:pt x="451942" y="9898252"/>
                  </a:lnTo>
                  <a:lnTo>
                    <a:pt x="415912" y="9929488"/>
                  </a:lnTo>
                  <a:lnTo>
                    <a:pt x="379646" y="9960457"/>
                  </a:lnTo>
                  <a:lnTo>
                    <a:pt x="343143" y="9991158"/>
                  </a:lnTo>
                  <a:lnTo>
                    <a:pt x="306406" y="10021588"/>
                  </a:lnTo>
                  <a:lnTo>
                    <a:pt x="269437" y="10051748"/>
                  </a:lnTo>
                  <a:lnTo>
                    <a:pt x="232237" y="10081634"/>
                  </a:lnTo>
                  <a:lnTo>
                    <a:pt x="194807" y="10111245"/>
                  </a:lnTo>
                  <a:lnTo>
                    <a:pt x="157149" y="10140581"/>
                  </a:lnTo>
                  <a:lnTo>
                    <a:pt x="119264" y="10169639"/>
                  </a:lnTo>
                  <a:lnTo>
                    <a:pt x="81155" y="10198417"/>
                  </a:lnTo>
                  <a:lnTo>
                    <a:pt x="42822" y="10226915"/>
                  </a:lnTo>
                  <a:lnTo>
                    <a:pt x="4267" y="10255131"/>
                  </a:lnTo>
                  <a:lnTo>
                    <a:pt x="0" y="10258205"/>
                  </a:lnTo>
                  <a:lnTo>
                    <a:pt x="0" y="0"/>
                  </a:lnTo>
                  <a:lnTo>
                    <a:pt x="42822" y="31289"/>
                  </a:lnTo>
                  <a:lnTo>
                    <a:pt x="81155" y="59787"/>
                  </a:lnTo>
                  <a:lnTo>
                    <a:pt x="119264" y="88566"/>
                  </a:lnTo>
                  <a:lnTo>
                    <a:pt x="157149" y="117624"/>
                  </a:lnTo>
                  <a:lnTo>
                    <a:pt x="194807" y="146959"/>
                  </a:lnTo>
                  <a:lnTo>
                    <a:pt x="232237" y="176571"/>
                  </a:lnTo>
                  <a:lnTo>
                    <a:pt x="269437" y="206457"/>
                  </a:lnTo>
                  <a:lnTo>
                    <a:pt x="306406" y="236616"/>
                  </a:lnTo>
                  <a:lnTo>
                    <a:pt x="343143" y="267047"/>
                  </a:lnTo>
                  <a:lnTo>
                    <a:pt x="379646" y="297748"/>
                  </a:lnTo>
                  <a:lnTo>
                    <a:pt x="415912" y="328717"/>
                  </a:lnTo>
                  <a:lnTo>
                    <a:pt x="451942" y="359953"/>
                  </a:lnTo>
                  <a:lnTo>
                    <a:pt x="487733" y="391455"/>
                  </a:lnTo>
                  <a:lnTo>
                    <a:pt x="523284" y="423220"/>
                  </a:lnTo>
                  <a:lnTo>
                    <a:pt x="558593" y="455248"/>
                  </a:lnTo>
                  <a:lnTo>
                    <a:pt x="593658" y="487537"/>
                  </a:lnTo>
                  <a:lnTo>
                    <a:pt x="628479" y="520085"/>
                  </a:lnTo>
                  <a:lnTo>
                    <a:pt x="663053" y="552890"/>
                  </a:lnTo>
                  <a:lnTo>
                    <a:pt x="697380" y="585952"/>
                  </a:lnTo>
                  <a:lnTo>
                    <a:pt x="731457" y="619269"/>
                  </a:lnTo>
                  <a:lnTo>
                    <a:pt x="765283" y="652839"/>
                  </a:lnTo>
                  <a:lnTo>
                    <a:pt x="798857" y="686661"/>
                  </a:lnTo>
                  <a:lnTo>
                    <a:pt x="832176" y="720733"/>
                  </a:lnTo>
                  <a:lnTo>
                    <a:pt x="865240" y="755053"/>
                  </a:lnTo>
                  <a:lnTo>
                    <a:pt x="898047" y="789620"/>
                  </a:lnTo>
                  <a:lnTo>
                    <a:pt x="930596" y="824434"/>
                  </a:lnTo>
                  <a:lnTo>
                    <a:pt x="962884" y="859491"/>
                  </a:lnTo>
                  <a:lnTo>
                    <a:pt x="994911" y="894790"/>
                  </a:lnTo>
                  <a:lnTo>
                    <a:pt x="1026674" y="930331"/>
                  </a:lnTo>
                  <a:lnTo>
                    <a:pt x="1058173" y="966111"/>
                  </a:lnTo>
                  <a:lnTo>
                    <a:pt x="1089406" y="1002129"/>
                  </a:lnTo>
                  <a:lnTo>
                    <a:pt x="1120371" y="1038384"/>
                  </a:lnTo>
                  <a:lnTo>
                    <a:pt x="1151066" y="1074873"/>
                  </a:lnTo>
                  <a:lnTo>
                    <a:pt x="1181491" y="1111596"/>
                  </a:lnTo>
                  <a:lnTo>
                    <a:pt x="1211643" y="1148550"/>
                  </a:lnTo>
                  <a:lnTo>
                    <a:pt x="1241522" y="1185735"/>
                  </a:lnTo>
                  <a:lnTo>
                    <a:pt x="1271125" y="1223149"/>
                  </a:lnTo>
                  <a:lnTo>
                    <a:pt x="1300451" y="1260790"/>
                  </a:lnTo>
                  <a:lnTo>
                    <a:pt x="1329499" y="1298656"/>
                  </a:lnTo>
                  <a:lnTo>
                    <a:pt x="1358267" y="1336747"/>
                  </a:lnTo>
                  <a:lnTo>
                    <a:pt x="1386753" y="1375061"/>
                  </a:lnTo>
                  <a:lnTo>
                    <a:pt x="1414956" y="1413595"/>
                  </a:lnTo>
                  <a:lnTo>
                    <a:pt x="1442875" y="1452350"/>
                  </a:lnTo>
                  <a:lnTo>
                    <a:pt x="1470507" y="1491322"/>
                  </a:lnTo>
                  <a:lnTo>
                    <a:pt x="1497852" y="1530511"/>
                  </a:lnTo>
                  <a:lnTo>
                    <a:pt x="1524908" y="1569915"/>
                  </a:lnTo>
                  <a:lnTo>
                    <a:pt x="1551673" y="1609533"/>
                  </a:lnTo>
                  <a:lnTo>
                    <a:pt x="1578146" y="1649362"/>
                  </a:lnTo>
                  <a:lnTo>
                    <a:pt x="1604326" y="1689402"/>
                  </a:lnTo>
                  <a:lnTo>
                    <a:pt x="1630210" y="1729651"/>
                  </a:lnTo>
                  <a:lnTo>
                    <a:pt x="1655797" y="1770107"/>
                  </a:lnTo>
                  <a:lnTo>
                    <a:pt x="1681086" y="1810770"/>
                  </a:lnTo>
                  <a:lnTo>
                    <a:pt x="1706075" y="1851636"/>
                  </a:lnTo>
                  <a:lnTo>
                    <a:pt x="1730762" y="1892706"/>
                  </a:lnTo>
                  <a:lnTo>
                    <a:pt x="1755147" y="1933976"/>
                  </a:lnTo>
                  <a:lnTo>
                    <a:pt x="1779227" y="1975447"/>
                  </a:lnTo>
                  <a:lnTo>
                    <a:pt x="1803002" y="2017116"/>
                  </a:lnTo>
                  <a:lnTo>
                    <a:pt x="1849627" y="2101042"/>
                  </a:lnTo>
                  <a:lnTo>
                    <a:pt x="1895009" y="2185743"/>
                  </a:lnTo>
                  <a:lnTo>
                    <a:pt x="1939138" y="2271206"/>
                  </a:lnTo>
                  <a:lnTo>
                    <a:pt x="1982000" y="2357420"/>
                  </a:lnTo>
                  <a:lnTo>
                    <a:pt x="2023583" y="2444372"/>
                  </a:lnTo>
                  <a:lnTo>
                    <a:pt x="2063875" y="2532049"/>
                  </a:lnTo>
                  <a:lnTo>
                    <a:pt x="2102863" y="2620441"/>
                  </a:lnTo>
                  <a:lnTo>
                    <a:pt x="2140537" y="2709534"/>
                  </a:lnTo>
                  <a:lnTo>
                    <a:pt x="2176882" y="2799316"/>
                  </a:lnTo>
                  <a:lnTo>
                    <a:pt x="2211888" y="2889774"/>
                  </a:lnTo>
                  <a:lnTo>
                    <a:pt x="2245542" y="2980898"/>
                  </a:lnTo>
                  <a:lnTo>
                    <a:pt x="2277831" y="3072675"/>
                  </a:lnTo>
                  <a:lnTo>
                    <a:pt x="2308743" y="3165091"/>
                  </a:lnTo>
                  <a:lnTo>
                    <a:pt x="2338267" y="3258136"/>
                  </a:lnTo>
                  <a:lnTo>
                    <a:pt x="2366390" y="3351797"/>
                  </a:lnTo>
                  <a:lnTo>
                    <a:pt x="2393100" y="3446062"/>
                  </a:lnTo>
                  <a:lnTo>
                    <a:pt x="2418384" y="3540918"/>
                  </a:lnTo>
                  <a:lnTo>
                    <a:pt x="2442230" y="3636354"/>
                  </a:lnTo>
                  <a:lnTo>
                    <a:pt x="2464627" y="3732356"/>
                  </a:lnTo>
                  <a:lnTo>
                    <a:pt x="2485561" y="3828914"/>
                  </a:lnTo>
                  <a:lnTo>
                    <a:pt x="2505021" y="3926014"/>
                  </a:lnTo>
                  <a:lnTo>
                    <a:pt x="2522995" y="4023645"/>
                  </a:lnTo>
                  <a:lnTo>
                    <a:pt x="2539469" y="4121794"/>
                  </a:lnTo>
                  <a:lnTo>
                    <a:pt x="2554433" y="4220449"/>
                  </a:lnTo>
                  <a:lnTo>
                    <a:pt x="2567874" y="4319598"/>
                  </a:lnTo>
                  <a:lnTo>
                    <a:pt x="2579779" y="4419228"/>
                  </a:lnTo>
                  <a:lnTo>
                    <a:pt x="2590136" y="4519328"/>
                  </a:lnTo>
                  <a:lnTo>
                    <a:pt x="2598933" y="4619885"/>
                  </a:lnTo>
                  <a:lnTo>
                    <a:pt x="2606159" y="4720888"/>
                  </a:lnTo>
                  <a:lnTo>
                    <a:pt x="2611800" y="4822323"/>
                  </a:lnTo>
                  <a:lnTo>
                    <a:pt x="2614022" y="4873199"/>
                  </a:lnTo>
                  <a:lnTo>
                    <a:pt x="2615844" y="4924178"/>
                  </a:lnTo>
                  <a:lnTo>
                    <a:pt x="2617264" y="4975260"/>
                  </a:lnTo>
                  <a:lnTo>
                    <a:pt x="2618280" y="5026442"/>
                  </a:lnTo>
                  <a:lnTo>
                    <a:pt x="2618890" y="5077724"/>
                  </a:lnTo>
                  <a:lnTo>
                    <a:pt x="2619094" y="5129102"/>
                  </a:lnTo>
                  <a:close/>
                </a:path>
              </a:pathLst>
            </a:custGeom>
            <a:solidFill>
              <a:srgbClr val="86AC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47672" y="2291839"/>
            <a:ext cx="735330" cy="5104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5625"/>
              </a:lnSpc>
            </a:pPr>
            <a:r>
              <a:rPr sz="5000" b="1" spc="-5" dirty="0">
                <a:solidFill>
                  <a:srgbClr val="EDEDED"/>
                </a:solidFill>
                <a:latin typeface="Arial"/>
                <a:cs typeface="Arial"/>
              </a:rPr>
              <a:t>DIGITALIZATION</a:t>
            </a:r>
            <a:endParaRPr sz="50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26421" y="402143"/>
            <a:ext cx="1565275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spc="-5" dirty="0"/>
              <a:t>DIGITALIZATION</a:t>
            </a:r>
            <a:r>
              <a:rPr sz="5200" spc="-20" dirty="0"/>
              <a:t> </a:t>
            </a:r>
            <a:r>
              <a:rPr sz="5200" spc="-5" dirty="0"/>
              <a:t>OF</a:t>
            </a:r>
            <a:r>
              <a:rPr sz="5200" spc="-15" dirty="0"/>
              <a:t> </a:t>
            </a:r>
            <a:r>
              <a:rPr sz="5200" spc="-5" dirty="0"/>
              <a:t>THE</a:t>
            </a:r>
            <a:r>
              <a:rPr sz="5200" spc="-15" dirty="0"/>
              <a:t> </a:t>
            </a:r>
            <a:r>
              <a:rPr sz="5200" spc="-5" dirty="0"/>
              <a:t>MARITIME</a:t>
            </a:r>
            <a:r>
              <a:rPr sz="5200" spc="-15" dirty="0"/>
              <a:t> </a:t>
            </a:r>
            <a:r>
              <a:rPr sz="5200" spc="-5" dirty="0"/>
              <a:t>TRANSPORT</a:t>
            </a:r>
            <a:endParaRPr sz="5200"/>
          </a:p>
        </p:txBody>
      </p:sp>
      <p:grpSp>
        <p:nvGrpSpPr>
          <p:cNvPr id="12" name="object 12"/>
          <p:cNvGrpSpPr/>
          <p:nvPr/>
        </p:nvGrpSpPr>
        <p:grpSpPr>
          <a:xfrm>
            <a:off x="2931812" y="2571752"/>
            <a:ext cx="95250" cy="2905125"/>
            <a:chOff x="2931812" y="2571752"/>
            <a:chExt cx="95250" cy="290512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1812" y="2571752"/>
              <a:ext cx="95250" cy="952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1812" y="3695702"/>
              <a:ext cx="95250" cy="952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1812" y="5381627"/>
              <a:ext cx="95250" cy="9524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3175543" y="2205980"/>
            <a:ext cx="8060690" cy="508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95655" algn="just">
              <a:lnSpc>
                <a:spcPct val="141800"/>
              </a:lnSpc>
              <a:spcBef>
                <a:spcPts val="100"/>
              </a:spcBef>
            </a:pP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The digitalization is high on the Government’s </a:t>
            </a:r>
            <a:r>
              <a:rPr sz="2600" b="1" spc="-7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Agenda;</a:t>
            </a:r>
            <a:endParaRPr sz="2600">
              <a:latin typeface="Arial"/>
              <a:cs typeface="Arial"/>
            </a:endParaRPr>
          </a:p>
          <a:p>
            <a:pPr marL="12700" marR="539750" algn="just">
              <a:lnSpc>
                <a:spcPct val="141800"/>
              </a:lnSpc>
            </a:pP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The introduction of MSW will be followed by the </a:t>
            </a:r>
            <a:r>
              <a:rPr sz="2600" b="1" spc="-7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implementation of 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a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Port Community System in </a:t>
            </a:r>
            <a:r>
              <a:rPr sz="2600" b="1" spc="-7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Georgia</a:t>
            </a:r>
            <a:r>
              <a:rPr sz="2600" b="1" spc="-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ports;</a:t>
            </a:r>
            <a:endParaRPr sz="2600">
              <a:latin typeface="Arial"/>
              <a:cs typeface="Arial"/>
            </a:endParaRPr>
          </a:p>
          <a:p>
            <a:pPr marL="12700" marR="5080">
              <a:lnSpc>
                <a:spcPct val="141800"/>
              </a:lnSpc>
            </a:pP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The systems shall be integrated in order to achieve </a:t>
            </a:r>
            <a:r>
              <a:rPr sz="2600" b="1" spc="-7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full digitalization of the maritime transport and 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logistical process in Georgian ports (intermodal </a:t>
            </a:r>
            <a:r>
              <a:rPr sz="2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transport</a:t>
            </a:r>
            <a:r>
              <a:rPr sz="2600" b="1" spc="-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75C74"/>
                </a:solidFill>
                <a:latin typeface="Arial"/>
                <a:cs typeface="Arial"/>
              </a:rPr>
              <a:t>clearance).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72498" y="0"/>
            <a:ext cx="4715510" cy="9451975"/>
          </a:xfrm>
          <a:custGeom>
            <a:avLst/>
            <a:gdLst/>
            <a:ahLst/>
            <a:cxnLst/>
            <a:rect l="l" t="t" r="r" b="b"/>
            <a:pathLst>
              <a:path w="4715509" h="9451975">
                <a:moveTo>
                  <a:pt x="0" y="9451667"/>
                </a:moveTo>
                <a:lnTo>
                  <a:pt x="4715500" y="9451667"/>
                </a:lnTo>
                <a:lnTo>
                  <a:pt x="4715500" y="0"/>
                </a:lnTo>
                <a:lnTo>
                  <a:pt x="0" y="0"/>
                </a:lnTo>
                <a:lnTo>
                  <a:pt x="0" y="9451667"/>
                </a:lnTo>
                <a:close/>
              </a:path>
            </a:pathLst>
          </a:custGeom>
          <a:solidFill>
            <a:srgbClr val="0331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572498" y="9718366"/>
            <a:ext cx="4715510" cy="568960"/>
          </a:xfrm>
          <a:custGeom>
            <a:avLst/>
            <a:gdLst/>
            <a:ahLst/>
            <a:cxnLst/>
            <a:rect l="l" t="t" r="r" b="b"/>
            <a:pathLst>
              <a:path w="4715509" h="568959">
                <a:moveTo>
                  <a:pt x="0" y="568632"/>
                </a:moveTo>
                <a:lnTo>
                  <a:pt x="4715500" y="568632"/>
                </a:lnTo>
                <a:lnTo>
                  <a:pt x="4715500" y="0"/>
                </a:lnTo>
                <a:lnTo>
                  <a:pt x="0" y="0"/>
                </a:lnTo>
                <a:lnTo>
                  <a:pt x="0" y="568632"/>
                </a:lnTo>
                <a:close/>
              </a:path>
            </a:pathLst>
          </a:custGeom>
          <a:solidFill>
            <a:srgbClr val="03313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2600" y="1993896"/>
            <a:ext cx="1295399" cy="132397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0440912" cy="10286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28173" y="0"/>
              <a:ext cx="11744325" cy="10287000"/>
            </a:xfrm>
            <a:custGeom>
              <a:avLst/>
              <a:gdLst/>
              <a:ahLst/>
              <a:cxnLst/>
              <a:rect l="l" t="t" r="r" b="b"/>
              <a:pathLst>
                <a:path w="11744325" h="10287000">
                  <a:moveTo>
                    <a:pt x="11744324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1744324" y="0"/>
                  </a:lnTo>
                  <a:lnTo>
                    <a:pt x="11744324" y="10286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462947" y="9451667"/>
              <a:ext cx="6825615" cy="266700"/>
            </a:xfrm>
            <a:custGeom>
              <a:avLst/>
              <a:gdLst/>
              <a:ahLst/>
              <a:cxnLst/>
              <a:rect l="l" t="t" r="r" b="b"/>
              <a:pathLst>
                <a:path w="6825615" h="266700">
                  <a:moveTo>
                    <a:pt x="0" y="0"/>
                  </a:moveTo>
                  <a:lnTo>
                    <a:pt x="6825053" y="0"/>
                  </a:lnTo>
                  <a:lnTo>
                    <a:pt x="6825053" y="266699"/>
                  </a:lnTo>
                  <a:lnTo>
                    <a:pt x="0" y="266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13203" y="12696"/>
              <a:ext cx="1571624" cy="1027430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489434" y="2153301"/>
            <a:ext cx="10597515" cy="7527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" indent="-139065">
              <a:lnSpc>
                <a:spcPct val="100000"/>
              </a:lnSpc>
              <a:spcBef>
                <a:spcPts val="100"/>
              </a:spcBef>
              <a:buSzPct val="96774"/>
              <a:buChar char="•"/>
              <a:tabLst>
                <a:tab pos="151765" algn="l"/>
              </a:tabLst>
            </a:pP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The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ships’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clearance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process for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arrival/departure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from</a:t>
            </a:r>
            <a:endParaRPr sz="3100">
              <a:latin typeface="Arial"/>
              <a:cs typeface="Arial"/>
            </a:endParaRPr>
          </a:p>
          <a:p>
            <a:pPr marL="12700" marR="253365">
              <a:lnSpc>
                <a:spcPct val="165300"/>
              </a:lnSpc>
            </a:pP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Georgian ports will be digitized and processed through </a:t>
            </a:r>
            <a:r>
              <a:rPr sz="3100" b="1" spc="-85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one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single window principle;</a:t>
            </a:r>
            <a:endParaRPr sz="3100">
              <a:latin typeface="Arial"/>
              <a:cs typeface="Arial"/>
            </a:endParaRPr>
          </a:p>
          <a:p>
            <a:pPr marL="12700" marR="638810">
              <a:lnSpc>
                <a:spcPct val="165300"/>
              </a:lnSpc>
              <a:buSzPct val="96774"/>
              <a:buChar char="•"/>
              <a:tabLst>
                <a:tab pos="151765" algn="l"/>
              </a:tabLst>
            </a:pPr>
            <a:r>
              <a:rPr sz="3100" b="1" dirty="0">
                <a:solidFill>
                  <a:srgbClr val="043C57"/>
                </a:solidFill>
                <a:latin typeface="Arial"/>
                <a:cs typeface="Arial"/>
              </a:rPr>
              <a:t>In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2020 </a:t>
            </a:r>
            <a:r>
              <a:rPr sz="3100" b="1" dirty="0">
                <a:solidFill>
                  <a:srgbClr val="043C57"/>
                </a:solidFill>
                <a:latin typeface="Arial"/>
                <a:cs typeface="Arial"/>
              </a:rPr>
              <a:t>a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feasibility study for the development of the </a:t>
            </a:r>
            <a:r>
              <a:rPr sz="3100" b="1" spc="-85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MSW </a:t>
            </a:r>
            <a:r>
              <a:rPr sz="3100" b="1" dirty="0">
                <a:solidFill>
                  <a:srgbClr val="043C57"/>
                </a:solidFill>
                <a:latin typeface="Arial"/>
                <a:cs typeface="Arial"/>
              </a:rPr>
              <a:t>in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Georgian ports has been successfully </a:t>
            </a:r>
            <a:r>
              <a:rPr sz="3100" b="1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conducted;</a:t>
            </a:r>
            <a:endParaRPr sz="3100">
              <a:latin typeface="Arial"/>
              <a:cs typeface="Arial"/>
            </a:endParaRPr>
          </a:p>
          <a:p>
            <a:pPr marL="12700" marR="5080">
              <a:lnSpc>
                <a:spcPct val="165300"/>
              </a:lnSpc>
              <a:buSzPct val="96774"/>
              <a:buChar char="•"/>
              <a:tabLst>
                <a:tab pos="151765" algn="l"/>
              </a:tabLst>
            </a:pP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The implementation phase </a:t>
            </a:r>
            <a:r>
              <a:rPr sz="3100" b="1" dirty="0">
                <a:solidFill>
                  <a:srgbClr val="043C57"/>
                </a:solidFill>
                <a:latin typeface="Arial"/>
                <a:cs typeface="Arial"/>
              </a:rPr>
              <a:t>is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due </a:t>
            </a:r>
            <a:r>
              <a:rPr sz="3100" b="1" dirty="0">
                <a:solidFill>
                  <a:srgbClr val="043C57"/>
                </a:solidFill>
                <a:latin typeface="Arial"/>
                <a:cs typeface="Arial"/>
              </a:rPr>
              <a:t>to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start </a:t>
            </a:r>
            <a:r>
              <a:rPr sz="3100" b="1" dirty="0">
                <a:solidFill>
                  <a:srgbClr val="043C57"/>
                </a:solidFill>
                <a:latin typeface="Arial"/>
                <a:cs typeface="Arial"/>
              </a:rPr>
              <a:t>in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2023, which </a:t>
            </a:r>
            <a:r>
              <a:rPr sz="3100" b="1" spc="-85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will develop the hardware and software components of </a:t>
            </a:r>
            <a:r>
              <a:rPr sz="3100" b="1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the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system;</a:t>
            </a:r>
            <a:endParaRPr sz="3100">
              <a:latin typeface="Arial"/>
              <a:cs typeface="Arial"/>
            </a:endParaRPr>
          </a:p>
          <a:p>
            <a:pPr marL="151130" indent="-139065">
              <a:lnSpc>
                <a:spcPct val="100000"/>
              </a:lnSpc>
              <a:spcBef>
                <a:spcPts val="2430"/>
              </a:spcBef>
              <a:buSzPct val="96774"/>
              <a:buChar char="•"/>
              <a:tabLst>
                <a:tab pos="151765" algn="l"/>
              </a:tabLst>
            </a:pP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The</a:t>
            </a:r>
            <a:r>
              <a:rPr sz="3100" b="1" spc="-1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system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shall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be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operational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for</a:t>
            </a:r>
            <a:r>
              <a:rPr sz="3100" b="1" spc="-1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100" b="1" spc="-5" dirty="0">
                <a:solidFill>
                  <a:srgbClr val="043C57"/>
                </a:solidFill>
                <a:latin typeface="Arial"/>
                <a:cs typeface="Arial"/>
              </a:rPr>
              <a:t>2024.</a:t>
            </a:r>
            <a:endParaRPr sz="31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697084" y="351155"/>
            <a:ext cx="8007984" cy="127698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762635" marR="5080" indent="-750570">
              <a:lnSpc>
                <a:spcPts val="4650"/>
              </a:lnSpc>
              <a:spcBef>
                <a:spcPts val="715"/>
              </a:spcBef>
            </a:pPr>
            <a:r>
              <a:rPr sz="4300" spc="15" dirty="0">
                <a:solidFill>
                  <a:srgbClr val="23506F"/>
                </a:solidFill>
              </a:rPr>
              <a:t>DEVELOPMENT </a:t>
            </a:r>
            <a:r>
              <a:rPr sz="4300" spc="20" dirty="0">
                <a:solidFill>
                  <a:srgbClr val="23506F"/>
                </a:solidFill>
              </a:rPr>
              <a:t>OF </a:t>
            </a:r>
            <a:r>
              <a:rPr sz="4300" spc="15" dirty="0">
                <a:solidFill>
                  <a:srgbClr val="23506F"/>
                </a:solidFill>
              </a:rPr>
              <a:t>MARITIME </a:t>
            </a:r>
            <a:r>
              <a:rPr sz="4300" spc="-1180" dirty="0">
                <a:solidFill>
                  <a:srgbClr val="23506F"/>
                </a:solidFill>
              </a:rPr>
              <a:t> </a:t>
            </a:r>
            <a:r>
              <a:rPr sz="4300" spc="15" dirty="0">
                <a:solidFill>
                  <a:srgbClr val="23506F"/>
                </a:solidFill>
              </a:rPr>
              <a:t>SINGLE</a:t>
            </a:r>
            <a:r>
              <a:rPr sz="4300" spc="-5" dirty="0">
                <a:solidFill>
                  <a:srgbClr val="23506F"/>
                </a:solidFill>
              </a:rPr>
              <a:t> </a:t>
            </a:r>
            <a:r>
              <a:rPr sz="4300" spc="20" dirty="0">
                <a:solidFill>
                  <a:srgbClr val="23506F"/>
                </a:solidFill>
              </a:rPr>
              <a:t>WINDOW</a:t>
            </a:r>
            <a:r>
              <a:rPr sz="4300" spc="-5" dirty="0">
                <a:solidFill>
                  <a:srgbClr val="23506F"/>
                </a:solidFill>
              </a:rPr>
              <a:t> </a:t>
            </a:r>
            <a:r>
              <a:rPr sz="4300" spc="15" dirty="0">
                <a:solidFill>
                  <a:srgbClr val="23506F"/>
                </a:solidFill>
              </a:rPr>
              <a:t>(MSW)</a:t>
            </a:r>
            <a:endParaRPr sz="43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72498" y="0"/>
            <a:ext cx="4715510" cy="9451975"/>
          </a:xfrm>
          <a:custGeom>
            <a:avLst/>
            <a:gdLst/>
            <a:ahLst/>
            <a:cxnLst/>
            <a:rect l="l" t="t" r="r" b="b"/>
            <a:pathLst>
              <a:path w="4715509" h="9451975">
                <a:moveTo>
                  <a:pt x="0" y="9451667"/>
                </a:moveTo>
                <a:lnTo>
                  <a:pt x="4715500" y="9451667"/>
                </a:lnTo>
                <a:lnTo>
                  <a:pt x="4715500" y="0"/>
                </a:lnTo>
                <a:lnTo>
                  <a:pt x="0" y="0"/>
                </a:lnTo>
                <a:lnTo>
                  <a:pt x="0" y="9451667"/>
                </a:lnTo>
                <a:close/>
              </a:path>
            </a:pathLst>
          </a:custGeom>
          <a:solidFill>
            <a:srgbClr val="0331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572498" y="9718368"/>
            <a:ext cx="4715510" cy="568960"/>
          </a:xfrm>
          <a:custGeom>
            <a:avLst/>
            <a:gdLst/>
            <a:ahLst/>
            <a:cxnLst/>
            <a:rect l="l" t="t" r="r" b="b"/>
            <a:pathLst>
              <a:path w="4715509" h="568959">
                <a:moveTo>
                  <a:pt x="0" y="568631"/>
                </a:moveTo>
                <a:lnTo>
                  <a:pt x="4715500" y="568631"/>
                </a:lnTo>
                <a:lnTo>
                  <a:pt x="4715500" y="0"/>
                </a:lnTo>
                <a:lnTo>
                  <a:pt x="0" y="0"/>
                </a:lnTo>
                <a:lnTo>
                  <a:pt x="0" y="568631"/>
                </a:lnTo>
                <a:close/>
              </a:path>
            </a:pathLst>
          </a:custGeom>
          <a:solidFill>
            <a:srgbClr val="03313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2600" y="1993897"/>
            <a:ext cx="1295399" cy="132397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0440912" cy="10286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28173" y="1"/>
              <a:ext cx="11744325" cy="10287000"/>
            </a:xfrm>
            <a:custGeom>
              <a:avLst/>
              <a:gdLst/>
              <a:ahLst/>
              <a:cxnLst/>
              <a:rect l="l" t="t" r="r" b="b"/>
              <a:pathLst>
                <a:path w="11744325" h="10287000">
                  <a:moveTo>
                    <a:pt x="11744324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1744324" y="0"/>
                  </a:lnTo>
                  <a:lnTo>
                    <a:pt x="11744324" y="10286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462947" y="9451668"/>
              <a:ext cx="6825615" cy="266700"/>
            </a:xfrm>
            <a:custGeom>
              <a:avLst/>
              <a:gdLst/>
              <a:ahLst/>
              <a:cxnLst/>
              <a:rect l="l" t="t" r="r" b="b"/>
              <a:pathLst>
                <a:path w="6825615" h="266700">
                  <a:moveTo>
                    <a:pt x="0" y="0"/>
                  </a:moveTo>
                  <a:lnTo>
                    <a:pt x="6825053" y="0"/>
                  </a:lnTo>
                  <a:lnTo>
                    <a:pt x="6825053" y="266699"/>
                  </a:lnTo>
                  <a:lnTo>
                    <a:pt x="0" y="266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13203" y="12697"/>
              <a:ext cx="1571624" cy="1027430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83282" y="2985417"/>
            <a:ext cx="10835640" cy="4884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This</a:t>
            </a:r>
            <a:r>
              <a:rPr sz="3450" b="1" spc="48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will</a:t>
            </a:r>
            <a:r>
              <a:rPr sz="3450" b="1" spc="484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result</a:t>
            </a:r>
            <a:r>
              <a:rPr sz="3450" b="1" spc="484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in</a:t>
            </a:r>
            <a:r>
              <a:rPr sz="3450" b="1" spc="484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faster</a:t>
            </a:r>
            <a:r>
              <a:rPr sz="3450" b="1" spc="484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processing</a:t>
            </a:r>
            <a:r>
              <a:rPr sz="3450" b="1" spc="484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times,</a:t>
            </a:r>
            <a:r>
              <a:rPr sz="3450" b="1" spc="480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helping</a:t>
            </a:r>
            <a:endParaRPr sz="3450">
              <a:latin typeface="Arial"/>
              <a:cs typeface="Arial"/>
            </a:endParaRPr>
          </a:p>
          <a:p>
            <a:pPr marL="12700" marR="5080" algn="just">
              <a:lnSpc>
                <a:spcPts val="6820"/>
              </a:lnSpc>
              <a:spcBef>
                <a:spcPts val="475"/>
              </a:spcBef>
            </a:pP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reduce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ship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and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truck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turn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around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and</a:t>
            </a:r>
            <a:r>
              <a:rPr sz="3450" b="1" spc="93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waiting 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times and the length 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of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cargo dwell; Streamlining 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customs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procedures;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and,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in</a:t>
            </a:r>
            <a:r>
              <a:rPr sz="3450" b="1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turn,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significantly 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enhancing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the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regional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competitiveness</a:t>
            </a:r>
            <a:r>
              <a:rPr sz="3450" b="1" spc="-5" dirty="0">
                <a:solidFill>
                  <a:srgbClr val="043C57"/>
                </a:solidFill>
                <a:latin typeface="Arial"/>
                <a:cs typeface="Arial"/>
              </a:rPr>
              <a:t> of </a:t>
            </a:r>
            <a:r>
              <a:rPr sz="3450" b="1" spc="-944" dirty="0">
                <a:solidFill>
                  <a:srgbClr val="043C57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043C57"/>
                </a:solidFill>
                <a:latin typeface="Arial"/>
                <a:cs typeface="Arial"/>
              </a:rPr>
              <a:t>Georgia’s seaports.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41757" y="974465"/>
            <a:ext cx="7519034" cy="127698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3009900" marR="5080" indent="-2997835">
              <a:lnSpc>
                <a:spcPts val="4650"/>
              </a:lnSpc>
              <a:spcBef>
                <a:spcPts val="715"/>
              </a:spcBef>
            </a:pPr>
            <a:r>
              <a:rPr sz="4300" spc="20" dirty="0">
                <a:solidFill>
                  <a:srgbClr val="23506F"/>
                </a:solidFill>
              </a:rPr>
              <a:t>PORT </a:t>
            </a:r>
            <a:r>
              <a:rPr sz="4300" spc="15" dirty="0">
                <a:solidFill>
                  <a:srgbClr val="23506F"/>
                </a:solidFill>
              </a:rPr>
              <a:t>COMMUNITY SYSTEM </a:t>
            </a:r>
            <a:r>
              <a:rPr sz="4300" spc="-1180" dirty="0">
                <a:solidFill>
                  <a:srgbClr val="23506F"/>
                </a:solidFill>
              </a:rPr>
              <a:t> </a:t>
            </a:r>
            <a:r>
              <a:rPr sz="4300" spc="15" dirty="0">
                <a:solidFill>
                  <a:srgbClr val="23506F"/>
                </a:solidFill>
              </a:rPr>
              <a:t>(PCS)</a:t>
            </a:r>
            <a:endParaRPr sz="43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5C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2600" y="1993898"/>
            <a:ext cx="1295399" cy="132397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12698"/>
            <a:ext cx="6248400" cy="10274300"/>
            <a:chOff x="0" y="12698"/>
            <a:chExt cx="6248400" cy="102743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698"/>
              <a:ext cx="6248399" cy="102743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1963" y="9996107"/>
              <a:ext cx="790575" cy="133350"/>
            </a:xfrm>
            <a:custGeom>
              <a:avLst/>
              <a:gdLst/>
              <a:ahLst/>
              <a:cxnLst/>
              <a:rect l="l" t="t" r="r" b="b"/>
              <a:pathLst>
                <a:path w="790575" h="133350">
                  <a:moveTo>
                    <a:pt x="790574" y="133350"/>
                  </a:moveTo>
                  <a:lnTo>
                    <a:pt x="0" y="133350"/>
                  </a:lnTo>
                  <a:lnTo>
                    <a:pt x="0" y="0"/>
                  </a:lnTo>
                  <a:lnTo>
                    <a:pt x="790574" y="0"/>
                  </a:lnTo>
                  <a:lnTo>
                    <a:pt x="790574" y="133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3503" y="76201"/>
            <a:ext cx="6791324" cy="377189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819365" y="7400175"/>
            <a:ext cx="419100" cy="295275"/>
          </a:xfrm>
          <a:custGeom>
            <a:avLst/>
            <a:gdLst/>
            <a:ahLst/>
            <a:cxnLst/>
            <a:rect l="l" t="t" r="r" b="b"/>
            <a:pathLst>
              <a:path w="419100" h="295275">
                <a:moveTo>
                  <a:pt x="200152" y="113233"/>
                </a:moveTo>
                <a:lnTo>
                  <a:pt x="193103" y="66789"/>
                </a:lnTo>
                <a:lnTo>
                  <a:pt x="171958" y="30784"/>
                </a:lnTo>
                <a:lnTo>
                  <a:pt x="139255" y="7708"/>
                </a:lnTo>
                <a:lnTo>
                  <a:pt x="97409" y="0"/>
                </a:lnTo>
                <a:lnTo>
                  <a:pt x="86017" y="508"/>
                </a:lnTo>
                <a:lnTo>
                  <a:pt x="47180" y="12890"/>
                </a:lnTo>
                <a:lnTo>
                  <a:pt x="14236" y="44602"/>
                </a:lnTo>
                <a:lnTo>
                  <a:pt x="393" y="87020"/>
                </a:lnTo>
                <a:lnTo>
                  <a:pt x="0" y="95973"/>
                </a:lnTo>
                <a:lnTo>
                  <a:pt x="1752" y="118440"/>
                </a:lnTo>
                <a:lnTo>
                  <a:pt x="28194" y="165671"/>
                </a:lnTo>
                <a:lnTo>
                  <a:pt x="78841" y="185724"/>
                </a:lnTo>
                <a:lnTo>
                  <a:pt x="99441" y="187058"/>
                </a:lnTo>
                <a:lnTo>
                  <a:pt x="93459" y="196253"/>
                </a:lnTo>
                <a:lnTo>
                  <a:pt x="59740" y="220370"/>
                </a:lnTo>
                <a:lnTo>
                  <a:pt x="20193" y="226479"/>
                </a:lnTo>
                <a:lnTo>
                  <a:pt x="20193" y="295275"/>
                </a:lnTo>
                <a:lnTo>
                  <a:pt x="68605" y="284835"/>
                </a:lnTo>
                <a:lnTo>
                  <a:pt x="108077" y="268605"/>
                </a:lnTo>
                <a:lnTo>
                  <a:pt x="152400" y="236804"/>
                </a:lnTo>
                <a:lnTo>
                  <a:pt x="181000" y="198907"/>
                </a:lnTo>
                <a:lnTo>
                  <a:pt x="195643" y="156083"/>
                </a:lnTo>
                <a:lnTo>
                  <a:pt x="199644" y="127342"/>
                </a:lnTo>
                <a:lnTo>
                  <a:pt x="200152" y="113233"/>
                </a:lnTo>
                <a:close/>
              </a:path>
              <a:path w="419100" h="295275">
                <a:moveTo>
                  <a:pt x="419100" y="113233"/>
                </a:moveTo>
                <a:lnTo>
                  <a:pt x="412051" y="66789"/>
                </a:lnTo>
                <a:lnTo>
                  <a:pt x="390906" y="30784"/>
                </a:lnTo>
                <a:lnTo>
                  <a:pt x="358203" y="7708"/>
                </a:lnTo>
                <a:lnTo>
                  <a:pt x="316357" y="0"/>
                </a:lnTo>
                <a:lnTo>
                  <a:pt x="304965" y="508"/>
                </a:lnTo>
                <a:lnTo>
                  <a:pt x="266077" y="12915"/>
                </a:lnTo>
                <a:lnTo>
                  <a:pt x="232740" y="44678"/>
                </a:lnTo>
                <a:lnTo>
                  <a:pt x="218833" y="87160"/>
                </a:lnTo>
                <a:lnTo>
                  <a:pt x="218440" y="96100"/>
                </a:lnTo>
                <a:lnTo>
                  <a:pt x="220205" y="118491"/>
                </a:lnTo>
                <a:lnTo>
                  <a:pt x="246761" y="165671"/>
                </a:lnTo>
                <a:lnTo>
                  <a:pt x="297421" y="185724"/>
                </a:lnTo>
                <a:lnTo>
                  <a:pt x="317881" y="187058"/>
                </a:lnTo>
                <a:lnTo>
                  <a:pt x="311873" y="196253"/>
                </a:lnTo>
                <a:lnTo>
                  <a:pt x="278282" y="220370"/>
                </a:lnTo>
                <a:lnTo>
                  <a:pt x="239141" y="226479"/>
                </a:lnTo>
                <a:lnTo>
                  <a:pt x="239141" y="295275"/>
                </a:lnTo>
                <a:lnTo>
                  <a:pt x="287604" y="284835"/>
                </a:lnTo>
                <a:lnTo>
                  <a:pt x="327025" y="268605"/>
                </a:lnTo>
                <a:lnTo>
                  <a:pt x="371335" y="236804"/>
                </a:lnTo>
                <a:lnTo>
                  <a:pt x="399948" y="198907"/>
                </a:lnTo>
                <a:lnTo>
                  <a:pt x="414591" y="156083"/>
                </a:lnTo>
                <a:lnTo>
                  <a:pt x="418592" y="127342"/>
                </a:lnTo>
                <a:lnTo>
                  <a:pt x="419100" y="113233"/>
                </a:lnTo>
                <a:close/>
              </a:path>
            </a:pathLst>
          </a:custGeom>
          <a:solidFill>
            <a:srgbClr val="F7F4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93490" y="4327628"/>
            <a:ext cx="933450" cy="152400"/>
          </a:xfrm>
          <a:custGeom>
            <a:avLst/>
            <a:gdLst/>
            <a:ahLst/>
            <a:cxnLst/>
            <a:rect l="l" t="t" r="r" b="b"/>
            <a:pathLst>
              <a:path w="933450" h="152400">
                <a:moveTo>
                  <a:pt x="0" y="0"/>
                </a:moveTo>
                <a:lnTo>
                  <a:pt x="933450" y="0"/>
                </a:lnTo>
                <a:lnTo>
                  <a:pt x="933450" y="152400"/>
                </a:lnTo>
                <a:lnTo>
                  <a:pt x="0" y="1524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864488" y="2302012"/>
            <a:ext cx="133350" cy="1000125"/>
          </a:xfrm>
          <a:custGeom>
            <a:avLst/>
            <a:gdLst/>
            <a:ahLst/>
            <a:cxnLst/>
            <a:rect l="l" t="t" r="r" b="b"/>
            <a:pathLst>
              <a:path w="133350" h="1000125">
                <a:moveTo>
                  <a:pt x="133349" y="1000124"/>
                </a:moveTo>
                <a:lnTo>
                  <a:pt x="0" y="1000124"/>
                </a:lnTo>
                <a:lnTo>
                  <a:pt x="0" y="0"/>
                </a:lnTo>
                <a:lnTo>
                  <a:pt x="133349" y="0"/>
                </a:lnTo>
                <a:lnTo>
                  <a:pt x="133349" y="10001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426599" y="404342"/>
            <a:ext cx="4754880" cy="2940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8100"/>
              </a:lnSpc>
              <a:spcBef>
                <a:spcPts val="95"/>
              </a:spcBef>
            </a:pPr>
            <a:r>
              <a:rPr sz="1800" b="1" spc="6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8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05" dirty="0">
                <a:solidFill>
                  <a:srgbClr val="FFFFFF"/>
                </a:solidFill>
                <a:latin typeface="Arial"/>
                <a:cs typeface="Arial"/>
              </a:rPr>
              <a:t>2019,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Arial"/>
                <a:cs typeface="Arial"/>
              </a:rPr>
              <a:t>Georgia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05" dirty="0">
                <a:solidFill>
                  <a:srgbClr val="FFFFFF"/>
                </a:solidFill>
                <a:latin typeface="Arial"/>
                <a:cs typeface="Arial"/>
              </a:rPr>
              <a:t>began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developing</a:t>
            </a:r>
            <a:r>
              <a:rPr sz="18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Arial"/>
                <a:cs typeface="Arial"/>
              </a:rPr>
              <a:t>Maritime</a:t>
            </a:r>
            <a:r>
              <a:rPr sz="18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Arial"/>
                <a:cs typeface="Arial"/>
              </a:rPr>
              <a:t>Strategy</a:t>
            </a:r>
            <a:r>
              <a:rPr sz="18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Document.</a:t>
            </a:r>
            <a:r>
              <a:rPr sz="18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Arial"/>
                <a:cs typeface="Arial"/>
              </a:rPr>
              <a:t>200,000 </a:t>
            </a: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05" dirty="0">
                <a:solidFill>
                  <a:srgbClr val="FFFFFF"/>
                </a:solidFill>
                <a:latin typeface="Arial"/>
                <a:cs typeface="Arial"/>
              </a:rPr>
              <a:t>Euros</a:t>
            </a:r>
            <a:r>
              <a:rPr sz="1800" b="1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sz="18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allocated</a:t>
            </a:r>
            <a:r>
              <a:rPr sz="18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18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8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800" b="1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European </a:t>
            </a:r>
            <a:r>
              <a:rPr sz="1800" b="1" spc="-48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05" dirty="0">
                <a:solidFill>
                  <a:srgbClr val="FFFFFF"/>
                </a:solidFill>
                <a:latin typeface="Arial"/>
                <a:cs typeface="Arial"/>
              </a:rPr>
              <a:t>Union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85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8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8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8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development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8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document.</a:t>
            </a:r>
            <a:endParaRPr sz="1800">
              <a:latin typeface="Arial"/>
              <a:cs typeface="Arial"/>
            </a:endParaRPr>
          </a:p>
          <a:p>
            <a:pPr marL="12700" marR="880110">
              <a:lnSpc>
                <a:spcPct val="118100"/>
              </a:lnSpc>
            </a:pPr>
            <a:r>
              <a:rPr sz="1800" b="1" spc="65" dirty="0">
                <a:solidFill>
                  <a:srgbClr val="FFFFFF"/>
                </a:solidFill>
                <a:latin typeface="Arial"/>
                <a:cs typeface="Arial"/>
              </a:rPr>
              <a:t>EU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Arial"/>
                <a:cs typeface="Arial"/>
              </a:rPr>
              <a:t>experts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Arial"/>
                <a:cs typeface="Arial"/>
              </a:rPr>
              <a:t>assisted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Arial"/>
                <a:cs typeface="Arial"/>
              </a:rPr>
              <a:t>Georgia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1800" b="1" spc="-48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20" dirty="0">
                <a:solidFill>
                  <a:srgbClr val="FFFFFF"/>
                </a:solidFill>
                <a:latin typeface="Arial"/>
                <a:cs typeface="Arial"/>
              </a:rPr>
              <a:t>implementing</a:t>
            </a:r>
            <a:r>
              <a:rPr sz="1800" b="1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directives</a:t>
            </a:r>
            <a:r>
              <a:rPr sz="18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8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1800">
              <a:latin typeface="Arial"/>
              <a:cs typeface="Arial"/>
            </a:endParaRPr>
          </a:p>
          <a:p>
            <a:pPr marL="12700" marR="550545">
              <a:lnSpc>
                <a:spcPct val="118100"/>
              </a:lnSpc>
            </a:pP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developing</a:t>
            </a:r>
            <a:r>
              <a:rPr sz="18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Arial"/>
                <a:cs typeface="Arial"/>
              </a:rPr>
              <a:t>Maritime</a:t>
            </a:r>
            <a:r>
              <a:rPr sz="18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Arial"/>
                <a:cs typeface="Arial"/>
              </a:rPr>
              <a:t>Strategy</a:t>
            </a:r>
            <a:r>
              <a:rPr sz="18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1800" b="1" spc="-48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Arial"/>
                <a:cs typeface="Arial"/>
              </a:rPr>
              <a:t>accordance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18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8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8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85" dirty="0">
                <a:solidFill>
                  <a:srgbClr val="FFFFFF"/>
                </a:solidFill>
                <a:latin typeface="Arial"/>
                <a:cs typeface="Arial"/>
              </a:rPr>
              <a:t>AA.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2565" y="5843112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2565" y="6528912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2565" y="7557612"/>
            <a:ext cx="66675" cy="6667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580790" y="4946225"/>
            <a:ext cx="4225290" cy="37973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6730">
              <a:lnSpc>
                <a:spcPct val="118400"/>
              </a:lnSpc>
              <a:spcBef>
                <a:spcPts val="90"/>
              </a:spcBef>
            </a:pPr>
            <a:r>
              <a:rPr sz="1900" spc="135" dirty="0">
                <a:solidFill>
                  <a:srgbClr val="FFFFFF"/>
                </a:solidFill>
                <a:latin typeface="Arial MT"/>
                <a:cs typeface="Arial MT"/>
              </a:rPr>
              <a:t>Project</a:t>
            </a:r>
            <a:r>
              <a:rPr sz="1900" spc="2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14" dirty="0">
                <a:solidFill>
                  <a:srgbClr val="FFFFFF"/>
                </a:solidFill>
                <a:latin typeface="Arial MT"/>
                <a:cs typeface="Arial MT"/>
              </a:rPr>
              <a:t>was</a:t>
            </a:r>
            <a:r>
              <a:rPr sz="1900" spc="2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35" dirty="0">
                <a:solidFill>
                  <a:srgbClr val="FFFFFF"/>
                </a:solidFill>
                <a:latin typeface="Arial MT"/>
                <a:cs typeface="Arial MT"/>
              </a:rPr>
              <a:t>carried</a:t>
            </a:r>
            <a:r>
              <a:rPr sz="1900" spc="2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10" dirty="0">
                <a:solidFill>
                  <a:srgbClr val="FFFFFF"/>
                </a:solidFill>
                <a:latin typeface="Arial MT"/>
                <a:cs typeface="Arial MT"/>
              </a:rPr>
              <a:t>out</a:t>
            </a:r>
            <a:r>
              <a:rPr sz="1900" spc="2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85" dirty="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sz="1900" spc="2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10" dirty="0">
                <a:solidFill>
                  <a:srgbClr val="FFFFFF"/>
                </a:solidFill>
                <a:latin typeface="Arial MT"/>
                <a:cs typeface="Arial MT"/>
              </a:rPr>
              <a:t>the </a:t>
            </a:r>
            <a:r>
              <a:rPr sz="1900" spc="-509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Arial MT"/>
                <a:cs typeface="Arial MT"/>
              </a:rPr>
              <a:t>following</a:t>
            </a:r>
            <a:r>
              <a:rPr sz="1900" spc="2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Arial MT"/>
                <a:cs typeface="Arial MT"/>
              </a:rPr>
              <a:t>directions</a:t>
            </a:r>
            <a:r>
              <a:rPr sz="1900" spc="2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endParaRPr sz="1900">
              <a:latin typeface="Arial MT"/>
              <a:cs typeface="Arial MT"/>
            </a:endParaRPr>
          </a:p>
          <a:p>
            <a:pPr marL="444500" marR="1626870" indent="-13970">
              <a:lnSpc>
                <a:spcPct val="118400"/>
              </a:lnSpc>
            </a:pPr>
            <a:r>
              <a:rPr sz="1900" spc="140" dirty="0">
                <a:solidFill>
                  <a:srgbClr val="FFFFFF"/>
                </a:solidFill>
                <a:latin typeface="Arial MT"/>
                <a:cs typeface="Arial MT"/>
              </a:rPr>
              <a:t>Georgia</a:t>
            </a:r>
            <a:r>
              <a:rPr sz="1900" spc="20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Arial MT"/>
                <a:cs typeface="Arial MT"/>
              </a:rPr>
              <a:t>Maritime </a:t>
            </a:r>
            <a:r>
              <a:rPr sz="1900" spc="-509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Arial MT"/>
                <a:cs typeface="Arial MT"/>
              </a:rPr>
              <a:t>Strategy;</a:t>
            </a:r>
            <a:endParaRPr sz="1900">
              <a:latin typeface="Arial MT"/>
              <a:cs typeface="Arial MT"/>
            </a:endParaRPr>
          </a:p>
          <a:p>
            <a:pPr marL="431165">
              <a:lnSpc>
                <a:spcPct val="100000"/>
              </a:lnSpc>
              <a:spcBef>
                <a:spcPts val="420"/>
              </a:spcBef>
            </a:pPr>
            <a:r>
              <a:rPr sz="1900" spc="95" dirty="0">
                <a:solidFill>
                  <a:srgbClr val="FFFFFF"/>
                </a:solidFill>
                <a:latin typeface="Arial MT"/>
                <a:cs typeface="Arial MT"/>
              </a:rPr>
              <a:t>On</a:t>
            </a:r>
            <a:r>
              <a:rPr sz="1900" spc="2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30" dirty="0">
                <a:solidFill>
                  <a:srgbClr val="FFFFFF"/>
                </a:solidFill>
                <a:latin typeface="Arial MT"/>
                <a:cs typeface="Arial MT"/>
              </a:rPr>
              <a:t>safety</a:t>
            </a:r>
            <a:r>
              <a:rPr sz="1900" spc="2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25" dirty="0">
                <a:solidFill>
                  <a:srgbClr val="FFFFFF"/>
                </a:solidFill>
                <a:latin typeface="Arial MT"/>
                <a:cs typeface="Arial MT"/>
              </a:rPr>
              <a:t>rules</a:t>
            </a:r>
            <a:r>
              <a:rPr sz="1900" spc="2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14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endParaRPr sz="1900">
              <a:latin typeface="Arial MT"/>
              <a:cs typeface="Arial MT"/>
            </a:endParaRPr>
          </a:p>
          <a:p>
            <a:pPr marL="530860" marR="633730">
              <a:lnSpc>
                <a:spcPct val="118400"/>
              </a:lnSpc>
            </a:pPr>
            <a:r>
              <a:rPr sz="1900" spc="140" dirty="0">
                <a:solidFill>
                  <a:srgbClr val="FFFFFF"/>
                </a:solidFill>
                <a:latin typeface="Arial MT"/>
                <a:cs typeface="Arial MT"/>
              </a:rPr>
              <a:t>standards</a:t>
            </a:r>
            <a:r>
              <a:rPr sz="1900" spc="2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05" dirty="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sz="1900" spc="2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Arial MT"/>
                <a:cs typeface="Arial MT"/>
              </a:rPr>
              <a:t>passenger </a:t>
            </a:r>
            <a:r>
              <a:rPr sz="1900" spc="-5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30" dirty="0">
                <a:solidFill>
                  <a:srgbClr val="FFFFFF"/>
                </a:solidFill>
                <a:latin typeface="Arial MT"/>
                <a:cs typeface="Arial MT"/>
              </a:rPr>
              <a:t>ships;</a:t>
            </a:r>
            <a:endParaRPr sz="1900">
              <a:latin typeface="Arial MT"/>
              <a:cs typeface="Arial MT"/>
            </a:endParaRPr>
          </a:p>
          <a:p>
            <a:pPr marL="530860" marR="5080" indent="-100330">
              <a:lnSpc>
                <a:spcPct val="118400"/>
              </a:lnSpc>
              <a:spcBef>
                <a:spcPts val="5"/>
              </a:spcBef>
            </a:pPr>
            <a:r>
              <a:rPr sz="1900" spc="145" dirty="0">
                <a:solidFill>
                  <a:srgbClr val="FFFFFF"/>
                </a:solidFill>
                <a:latin typeface="Arial MT"/>
                <a:cs typeface="Arial MT"/>
              </a:rPr>
              <a:t>Harmonized</a:t>
            </a:r>
            <a:r>
              <a:rPr sz="1900" spc="2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45" dirty="0">
                <a:solidFill>
                  <a:srgbClr val="FFFFFF"/>
                </a:solidFill>
                <a:latin typeface="Arial MT"/>
                <a:cs typeface="Arial MT"/>
              </a:rPr>
              <a:t>requirements</a:t>
            </a:r>
            <a:r>
              <a:rPr sz="1900" spc="2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14" dirty="0">
                <a:solidFill>
                  <a:srgbClr val="FFFFFF"/>
                </a:solidFill>
                <a:latin typeface="Arial MT"/>
                <a:cs typeface="Arial MT"/>
              </a:rPr>
              <a:t>and </a:t>
            </a:r>
            <a:r>
              <a:rPr sz="1900" spc="-5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45" dirty="0">
                <a:solidFill>
                  <a:srgbClr val="FFFFFF"/>
                </a:solidFill>
                <a:latin typeface="Arial MT"/>
                <a:cs typeface="Arial MT"/>
              </a:rPr>
              <a:t>procedures</a:t>
            </a:r>
            <a:r>
              <a:rPr sz="1900" spc="2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05" dirty="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sz="1900" spc="2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10" dirty="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sz="1900" spc="2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20" dirty="0">
                <a:solidFill>
                  <a:srgbClr val="FFFFFF"/>
                </a:solidFill>
                <a:latin typeface="Arial MT"/>
                <a:cs typeface="Arial MT"/>
              </a:rPr>
              <a:t>safe</a:t>
            </a:r>
            <a:endParaRPr sz="1900">
              <a:latin typeface="Arial MT"/>
              <a:cs typeface="Arial MT"/>
            </a:endParaRPr>
          </a:p>
          <a:p>
            <a:pPr marL="530860" marR="588010">
              <a:lnSpc>
                <a:spcPct val="118400"/>
              </a:lnSpc>
            </a:pPr>
            <a:r>
              <a:rPr sz="1900" spc="135" dirty="0">
                <a:solidFill>
                  <a:srgbClr val="FFFFFF"/>
                </a:solidFill>
                <a:latin typeface="Arial MT"/>
                <a:cs typeface="Arial MT"/>
              </a:rPr>
              <a:t>loading</a:t>
            </a:r>
            <a:r>
              <a:rPr sz="1900" spc="2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14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1900" spc="2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Arial MT"/>
                <a:cs typeface="Arial MT"/>
              </a:rPr>
              <a:t>unloading</a:t>
            </a:r>
            <a:r>
              <a:rPr sz="1900" spc="2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8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900" spc="-5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30" dirty="0">
                <a:solidFill>
                  <a:srgbClr val="FFFFFF"/>
                </a:solidFill>
                <a:latin typeface="Arial MT"/>
                <a:cs typeface="Arial MT"/>
              </a:rPr>
              <a:t>cargo</a:t>
            </a:r>
            <a:r>
              <a:rPr sz="1900" spc="2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90" dirty="0">
                <a:solidFill>
                  <a:srgbClr val="FFFFFF"/>
                </a:solidFill>
                <a:latin typeface="Arial MT"/>
                <a:cs typeface="Arial MT"/>
              </a:rPr>
              <a:t>on</a:t>
            </a:r>
            <a:r>
              <a:rPr sz="1900" spc="2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900" spc="130" dirty="0">
                <a:solidFill>
                  <a:srgbClr val="FFFFFF"/>
                </a:solidFill>
                <a:latin typeface="Arial MT"/>
                <a:cs typeface="Arial MT"/>
              </a:rPr>
              <a:t>ships.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196859" y="4892095"/>
            <a:ext cx="4712970" cy="3926204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065" marR="5080" algn="ctr">
              <a:lnSpc>
                <a:spcPts val="3000"/>
              </a:lnSpc>
              <a:spcBef>
                <a:spcPts val="790"/>
              </a:spcBef>
            </a:pPr>
            <a:r>
              <a:rPr sz="3100" b="1" spc="15" dirty="0">
                <a:solidFill>
                  <a:srgbClr val="FFFFFF"/>
                </a:solidFill>
                <a:latin typeface="Tahoma"/>
                <a:cs typeface="Tahoma"/>
              </a:rPr>
              <a:t>AT</a:t>
            </a:r>
            <a:r>
              <a:rPr sz="3100" b="1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10" dirty="0">
                <a:solidFill>
                  <a:srgbClr val="FFFFFF"/>
                </a:solidFill>
                <a:latin typeface="Tahoma"/>
                <a:cs typeface="Tahoma"/>
              </a:rPr>
              <a:t>THIS</a:t>
            </a:r>
            <a:r>
              <a:rPr sz="3100" b="1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65" dirty="0">
                <a:solidFill>
                  <a:srgbClr val="FFFFFF"/>
                </a:solidFill>
                <a:latin typeface="Tahoma"/>
                <a:cs typeface="Tahoma"/>
              </a:rPr>
              <a:t>STAGE,</a:t>
            </a:r>
            <a:r>
              <a:rPr sz="3100" b="1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sz="31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25" dirty="0">
                <a:solidFill>
                  <a:srgbClr val="FFFFFF"/>
                </a:solidFill>
                <a:latin typeface="Tahoma"/>
                <a:cs typeface="Tahoma"/>
              </a:rPr>
              <a:t>DOCUMENT</a:t>
            </a:r>
            <a:r>
              <a:rPr sz="31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35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3100" b="1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5" dirty="0">
                <a:solidFill>
                  <a:srgbClr val="FFFFFF"/>
                </a:solidFill>
                <a:latin typeface="Tahoma"/>
                <a:cs typeface="Tahoma"/>
              </a:rPr>
              <a:t>BEING </a:t>
            </a:r>
            <a:r>
              <a:rPr sz="31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35" dirty="0">
                <a:solidFill>
                  <a:srgbClr val="FFFFFF"/>
                </a:solidFill>
                <a:latin typeface="Tahoma"/>
                <a:cs typeface="Tahoma"/>
              </a:rPr>
              <a:t>ADAPTED  </a:t>
            </a:r>
            <a:r>
              <a:rPr sz="3100" b="1" spc="-75" dirty="0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sz="31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25" dirty="0">
                <a:solidFill>
                  <a:srgbClr val="FFFFFF"/>
                </a:solidFill>
                <a:latin typeface="Tahoma"/>
                <a:cs typeface="Tahoma"/>
              </a:rPr>
              <a:t>MARITIME</a:t>
            </a:r>
            <a:r>
              <a:rPr sz="31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Tahoma"/>
                <a:cs typeface="Tahoma"/>
              </a:rPr>
              <a:t>TRANSPORT </a:t>
            </a:r>
            <a:r>
              <a:rPr sz="3100" b="1" spc="-89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35" dirty="0">
                <a:solidFill>
                  <a:srgbClr val="FFFFFF"/>
                </a:solidFill>
                <a:latin typeface="Tahoma"/>
                <a:cs typeface="Tahoma"/>
              </a:rPr>
              <a:t>STRATEGIC </a:t>
            </a:r>
            <a:r>
              <a:rPr sz="3100" b="1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10" dirty="0">
                <a:solidFill>
                  <a:srgbClr val="FFFFFF"/>
                </a:solidFill>
                <a:latin typeface="Tahoma"/>
                <a:cs typeface="Tahoma"/>
              </a:rPr>
              <a:t>DEVELOPMENT </a:t>
            </a:r>
            <a:r>
              <a:rPr sz="31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25" dirty="0">
                <a:solidFill>
                  <a:srgbClr val="FFFFFF"/>
                </a:solidFill>
                <a:latin typeface="Tahoma"/>
                <a:cs typeface="Tahoma"/>
              </a:rPr>
              <a:t>CONCEPT</a:t>
            </a:r>
            <a:r>
              <a:rPr sz="3100" b="1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40" dirty="0">
                <a:solidFill>
                  <a:srgbClr val="FFFFFF"/>
                </a:solidFill>
                <a:latin typeface="Tahoma"/>
                <a:cs typeface="Tahoma"/>
              </a:rPr>
              <a:t>DUE</a:t>
            </a:r>
            <a:r>
              <a:rPr sz="3100" b="1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75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3100" b="1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Tahoma"/>
                <a:cs typeface="Tahoma"/>
              </a:rPr>
              <a:t>BE </a:t>
            </a:r>
            <a:r>
              <a:rPr sz="31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10" dirty="0">
                <a:solidFill>
                  <a:srgbClr val="FFFFFF"/>
                </a:solidFill>
                <a:latin typeface="Tahoma"/>
                <a:cs typeface="Tahoma"/>
              </a:rPr>
              <a:t>APODTED</a:t>
            </a:r>
            <a:r>
              <a:rPr sz="3100" b="1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5" dirty="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sz="3100" b="1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sz="31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5" dirty="0">
                <a:solidFill>
                  <a:srgbClr val="FFFFFF"/>
                </a:solidFill>
                <a:latin typeface="Tahoma"/>
                <a:cs typeface="Tahoma"/>
              </a:rPr>
              <a:t>GOVERNMENT</a:t>
            </a:r>
            <a:r>
              <a:rPr sz="3100" b="1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25" dirty="0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sz="31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5" dirty="0">
                <a:solidFill>
                  <a:srgbClr val="FFFFFF"/>
                </a:solidFill>
                <a:latin typeface="Tahoma"/>
                <a:cs typeface="Tahoma"/>
              </a:rPr>
              <a:t>GEORGIA</a:t>
            </a:r>
            <a:r>
              <a:rPr sz="3100" b="1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-95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3100" b="1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b="1" spc="5" dirty="0">
                <a:solidFill>
                  <a:srgbClr val="FFFFFF"/>
                </a:solidFill>
                <a:latin typeface="Tahoma"/>
                <a:cs typeface="Tahoma"/>
              </a:rPr>
              <a:t>2023.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1847" y="7776385"/>
            <a:ext cx="3743960" cy="102108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065" marR="5080" algn="ctr">
              <a:lnSpc>
                <a:spcPts val="2480"/>
              </a:lnSpc>
              <a:spcBef>
                <a:spcPts val="520"/>
              </a:spcBef>
            </a:pPr>
            <a:r>
              <a:rPr sz="2400" spc="-9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spc="-1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spc="55" dirty="0">
                <a:solidFill>
                  <a:srgbClr val="FFFFFF"/>
                </a:solidFill>
                <a:latin typeface="Tahoma"/>
                <a:cs typeface="Tahoma"/>
              </a:rPr>
              <a:t>v</a:t>
            </a:r>
            <a:r>
              <a:rPr sz="2400" spc="-1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spc="14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400" spc="-6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400" spc="-3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2400" spc="-1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spc="-4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it</a:t>
            </a:r>
            <a:r>
              <a:rPr sz="2400" spc="-4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24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400" spc="-4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2400" spc="-13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400" spc="-8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400" spc="-45" dirty="0">
                <a:solidFill>
                  <a:srgbClr val="FFFFFF"/>
                </a:solidFill>
                <a:latin typeface="Tahoma"/>
                <a:cs typeface="Tahoma"/>
              </a:rPr>
              <a:t>o  </a:t>
            </a:r>
            <a:r>
              <a:rPr sz="2400" spc="-15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2400" spc="-1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spc="-6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400" spc="1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4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22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400" spc="-1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spc="-13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400" spc="-4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2400" spc="-2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-13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4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400" spc="15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4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400" spc="-90" dirty="0">
                <a:solidFill>
                  <a:srgbClr val="FFFFFF"/>
                </a:solidFill>
                <a:latin typeface="Tahoma"/>
                <a:cs typeface="Tahoma"/>
              </a:rPr>
              <a:t>ss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-9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4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400" spc="-2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400" spc="-13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400" spc="-95" dirty="0">
                <a:solidFill>
                  <a:srgbClr val="FFFFFF"/>
                </a:solidFill>
                <a:latin typeface="Tahoma"/>
                <a:cs typeface="Tahoma"/>
              </a:rPr>
              <a:t>e  </a:t>
            </a:r>
            <a:r>
              <a:rPr sz="2400" spc="2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2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Tahoma"/>
                <a:cs typeface="Tahoma"/>
              </a:rPr>
              <a:t>2020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9263" y="5394625"/>
            <a:ext cx="4556125" cy="116967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4350"/>
              </a:lnSpc>
              <a:spcBef>
                <a:spcPts val="500"/>
              </a:spcBef>
              <a:tabLst>
                <a:tab pos="2231390" algn="l"/>
              </a:tabLst>
            </a:pPr>
            <a:r>
              <a:rPr sz="3850" spc="-30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385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850" spc="-34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850" spc="-459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3850" spc="-40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3850" spc="-459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3850" spc="-30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3850" spc="-22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8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3850" spc="-40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3850" spc="-34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85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850" spc="-459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850" spc="-1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850" spc="-12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3850" spc="-72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3850" spc="-34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850" spc="-320" dirty="0">
                <a:solidFill>
                  <a:srgbClr val="FFFFFF"/>
                </a:solidFill>
                <a:latin typeface="Tahoma"/>
                <a:cs typeface="Tahoma"/>
              </a:rPr>
              <a:t>T  </a:t>
            </a:r>
            <a:r>
              <a:rPr sz="3850" spc="-250" dirty="0">
                <a:solidFill>
                  <a:srgbClr val="FFFFFF"/>
                </a:solidFill>
                <a:latin typeface="Tahoma"/>
                <a:cs typeface="Tahoma"/>
              </a:rPr>
              <a:t>STRATEGY</a:t>
            </a:r>
            <a:endParaRPr sz="38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153438" y="2488524"/>
            <a:ext cx="769620" cy="710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0" spc="-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4500" spc="-25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endParaRPr sz="4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900"/>
              </a:lnSpc>
              <a:spcBef>
                <a:spcPts val="95"/>
              </a:spcBef>
            </a:pPr>
            <a:r>
              <a:rPr spc="5" dirty="0"/>
              <a:t>MARITIME </a:t>
            </a:r>
            <a:r>
              <a:rPr spc="10" dirty="0"/>
              <a:t> </a:t>
            </a:r>
            <a:r>
              <a:rPr spc="5" dirty="0"/>
              <a:t>TRANSPORT </a:t>
            </a:r>
            <a:r>
              <a:rPr spc="10" dirty="0"/>
              <a:t> </a:t>
            </a:r>
            <a:r>
              <a:rPr spc="5" dirty="0"/>
              <a:t>STRATEGIC </a:t>
            </a:r>
            <a:r>
              <a:rPr spc="10" dirty="0"/>
              <a:t> </a:t>
            </a:r>
            <a:r>
              <a:rPr spc="5" dirty="0"/>
              <a:t>DEVELOPMENT  </a:t>
            </a:r>
            <a:r>
              <a:rPr spc="10" dirty="0"/>
              <a:t>CONCEPT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448799" y="4518034"/>
            <a:ext cx="104775" cy="4048125"/>
            <a:chOff x="9448799" y="4518034"/>
            <a:chExt cx="104775" cy="40481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8799" y="4518034"/>
              <a:ext cx="104775" cy="1047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8799" y="4956184"/>
              <a:ext cx="104775" cy="1047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8799" y="5394334"/>
              <a:ext cx="104775" cy="1047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8799" y="5832484"/>
              <a:ext cx="104775" cy="1047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799" y="6270635"/>
              <a:ext cx="104775" cy="1047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799" y="6708784"/>
              <a:ext cx="104775" cy="1047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799" y="7585085"/>
              <a:ext cx="104775" cy="1047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799" y="8023234"/>
              <a:ext cx="104775" cy="1047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8799" y="8461384"/>
              <a:ext cx="104775" cy="10477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5986969" y="6511299"/>
            <a:ext cx="1833245" cy="430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20470" algn="l"/>
              </a:tabLst>
            </a:pP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repai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r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2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04436" y="6477771"/>
            <a:ext cx="6036945" cy="2216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500"/>
              </a:lnSpc>
              <a:spcBef>
                <a:spcPts val="95"/>
              </a:spcBef>
              <a:tabLst>
                <a:tab pos="1575435" algn="l"/>
                <a:tab pos="2352675" algn="l"/>
                <a:tab pos="4703445" algn="l"/>
                <a:tab pos="5293360" algn="l"/>
              </a:tabLst>
            </a:pP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Suppor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developmen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f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Shi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p 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shipbuilding industry</a:t>
            </a:r>
            <a:endParaRPr sz="2650">
              <a:latin typeface="Arial"/>
              <a:cs typeface="Arial"/>
            </a:endParaRPr>
          </a:p>
          <a:p>
            <a:pPr marL="12700" marR="733425">
              <a:lnSpc>
                <a:spcPct val="108500"/>
              </a:lnSpc>
            </a:pP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Maritime Inovation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and Research </a:t>
            </a:r>
            <a:r>
              <a:rPr sz="2650" b="1" spc="-7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Maritime finance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Cruise</a:t>
            </a:r>
            <a:r>
              <a:rPr sz="26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shipping</a:t>
            </a:r>
            <a:endParaRPr sz="26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9131300" y="1219972"/>
            <a:ext cx="8696325" cy="1339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8500"/>
              </a:lnSpc>
              <a:spcBef>
                <a:spcPts val="95"/>
              </a:spcBef>
            </a:pPr>
            <a:r>
              <a:rPr sz="2650" spc="-5" dirty="0"/>
              <a:t>The concept will lay ground for the development of </a:t>
            </a:r>
            <a:r>
              <a:rPr sz="2650" dirty="0"/>
              <a:t> </a:t>
            </a:r>
            <a:r>
              <a:rPr sz="2650" spc="-5" dirty="0"/>
              <a:t>baseline</a:t>
            </a:r>
            <a:r>
              <a:rPr sz="2650" dirty="0"/>
              <a:t> </a:t>
            </a:r>
            <a:r>
              <a:rPr sz="2650" spc="-5" dirty="0"/>
              <a:t>indicators</a:t>
            </a:r>
            <a:r>
              <a:rPr sz="2650" dirty="0"/>
              <a:t> </a:t>
            </a:r>
            <a:r>
              <a:rPr sz="2650" spc="-5" dirty="0"/>
              <a:t>and</a:t>
            </a:r>
            <a:r>
              <a:rPr sz="2650" dirty="0"/>
              <a:t> </a:t>
            </a:r>
            <a:r>
              <a:rPr sz="2650" spc="-5" dirty="0"/>
              <a:t>KPIs</a:t>
            </a:r>
            <a:r>
              <a:rPr sz="2650" dirty="0"/>
              <a:t> </a:t>
            </a:r>
            <a:r>
              <a:rPr sz="2650" spc="-5" dirty="0"/>
              <a:t>for</a:t>
            </a:r>
            <a:r>
              <a:rPr sz="2650" spc="730" dirty="0"/>
              <a:t> </a:t>
            </a:r>
            <a:r>
              <a:rPr sz="2650" spc="-5" dirty="0"/>
              <a:t>the</a:t>
            </a:r>
            <a:r>
              <a:rPr sz="2650" spc="730" dirty="0"/>
              <a:t> </a:t>
            </a:r>
            <a:r>
              <a:rPr sz="2650" spc="-5" dirty="0"/>
              <a:t>eventual </a:t>
            </a:r>
            <a:r>
              <a:rPr sz="2650" dirty="0"/>
              <a:t> </a:t>
            </a:r>
            <a:r>
              <a:rPr sz="2650" spc="-5" dirty="0"/>
              <a:t>adoption</a:t>
            </a:r>
            <a:r>
              <a:rPr sz="2650" dirty="0"/>
              <a:t> </a:t>
            </a:r>
            <a:r>
              <a:rPr sz="2650" spc="-5" dirty="0"/>
              <a:t>of</a:t>
            </a:r>
            <a:r>
              <a:rPr sz="2650" dirty="0"/>
              <a:t> </a:t>
            </a:r>
            <a:r>
              <a:rPr sz="2650" spc="-5" dirty="0"/>
              <a:t>Maritime</a:t>
            </a:r>
            <a:r>
              <a:rPr sz="2650" dirty="0"/>
              <a:t> </a:t>
            </a:r>
            <a:r>
              <a:rPr sz="2650" spc="-5" dirty="0"/>
              <a:t>Transport</a:t>
            </a:r>
            <a:r>
              <a:rPr sz="2650" dirty="0"/>
              <a:t> </a:t>
            </a:r>
            <a:r>
              <a:rPr sz="2650" spc="-5" dirty="0"/>
              <a:t>Strategy</a:t>
            </a:r>
            <a:endParaRPr sz="2650"/>
          </a:p>
        </p:txBody>
      </p:sp>
      <p:sp>
        <p:nvSpPr>
          <p:cNvPr id="16" name="object 16"/>
          <p:cNvSpPr txBox="1"/>
          <p:nvPr/>
        </p:nvSpPr>
        <p:spPr>
          <a:xfrm>
            <a:off x="9131300" y="2972572"/>
            <a:ext cx="8696960" cy="3530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500"/>
              </a:lnSpc>
              <a:spcBef>
                <a:spcPts val="95"/>
              </a:spcBef>
              <a:tabLst>
                <a:tab pos="852169" algn="l"/>
                <a:tab pos="2440940" algn="l"/>
                <a:tab pos="3225165" algn="l"/>
                <a:tab pos="3952875" algn="l"/>
                <a:tab pos="5598795" algn="l"/>
                <a:tab pos="7487920" algn="l"/>
                <a:tab pos="8178165" algn="l"/>
              </a:tabLst>
            </a:pP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Concep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wil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l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strategi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c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objective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fo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r	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e 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Country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following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directions:</a:t>
            </a:r>
            <a:endParaRPr sz="2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>
              <a:latin typeface="Arial"/>
              <a:cs typeface="Arial"/>
            </a:endParaRPr>
          </a:p>
          <a:p>
            <a:pPr marL="585470">
              <a:lnSpc>
                <a:spcPct val="100000"/>
              </a:lnSpc>
              <a:spcBef>
                <a:spcPts val="5"/>
              </a:spcBef>
            </a:pP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Seafarers</a:t>
            </a:r>
            <a:endParaRPr sz="2650">
              <a:latin typeface="Arial"/>
              <a:cs typeface="Arial"/>
            </a:endParaRPr>
          </a:p>
          <a:p>
            <a:pPr marL="585470">
              <a:lnSpc>
                <a:spcPct val="100000"/>
              </a:lnSpc>
              <a:spcBef>
                <a:spcPts val="270"/>
              </a:spcBef>
            </a:pP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Maritime</a:t>
            </a:r>
            <a:r>
              <a:rPr sz="26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education</a:t>
            </a:r>
            <a:endParaRPr sz="2650">
              <a:latin typeface="Arial"/>
              <a:cs typeface="Arial"/>
            </a:endParaRPr>
          </a:p>
          <a:p>
            <a:pPr marL="585470" marR="3719829">
              <a:lnSpc>
                <a:spcPct val="108500"/>
              </a:lnSpc>
            </a:pP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Port Capacity Development </a:t>
            </a:r>
            <a:r>
              <a:rPr sz="2650" b="1" spc="-7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Ship Registry</a:t>
            </a:r>
            <a:endParaRPr sz="2650">
              <a:latin typeface="Arial"/>
              <a:cs typeface="Arial"/>
            </a:endParaRPr>
          </a:p>
          <a:p>
            <a:pPr marL="585470">
              <a:lnSpc>
                <a:spcPct val="100000"/>
              </a:lnSpc>
              <a:spcBef>
                <a:spcPts val="265"/>
              </a:spcBef>
            </a:pP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Development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65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RoRo</a:t>
            </a:r>
            <a:r>
              <a:rPr sz="265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ferry</a:t>
            </a:r>
            <a:r>
              <a:rPr sz="265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Arial"/>
                <a:cs typeface="Arial"/>
              </a:rPr>
              <a:t>connections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6ACB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3937" y="0"/>
            <a:ext cx="17264380" cy="10283190"/>
            <a:chOff x="1023937" y="0"/>
            <a:chExt cx="17264380" cy="102831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8190" y="0"/>
              <a:ext cx="12519639" cy="727510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052421" y="3"/>
              <a:ext cx="5235575" cy="10271125"/>
            </a:xfrm>
            <a:custGeom>
              <a:avLst/>
              <a:gdLst/>
              <a:ahLst/>
              <a:cxnLst/>
              <a:rect l="l" t="t" r="r" b="b"/>
              <a:pathLst>
                <a:path w="5235575" h="10271125">
                  <a:moveTo>
                    <a:pt x="0" y="10270926"/>
                  </a:moveTo>
                  <a:lnTo>
                    <a:pt x="0" y="0"/>
                  </a:lnTo>
                  <a:lnTo>
                    <a:pt x="5235578" y="0"/>
                  </a:lnTo>
                  <a:lnTo>
                    <a:pt x="5235578" y="10270926"/>
                  </a:lnTo>
                  <a:lnTo>
                    <a:pt x="0" y="10270926"/>
                  </a:lnTo>
                  <a:close/>
                </a:path>
              </a:pathLst>
            </a:custGeom>
            <a:solidFill>
              <a:srgbClr val="175C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8700" y="7620380"/>
              <a:ext cx="7915909" cy="0"/>
            </a:xfrm>
            <a:custGeom>
              <a:avLst/>
              <a:gdLst/>
              <a:ahLst/>
              <a:cxnLst/>
              <a:rect l="l" t="t" r="r" b="b"/>
              <a:pathLst>
                <a:path w="7915909">
                  <a:moveTo>
                    <a:pt x="0" y="0"/>
                  </a:moveTo>
                  <a:lnTo>
                    <a:pt x="7915380" y="0"/>
                  </a:lnTo>
                </a:path>
              </a:pathLst>
            </a:custGeom>
            <a:ln w="9524">
              <a:solidFill>
                <a:srgbClr val="D0D0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3971" y="955709"/>
            <a:ext cx="8876030" cy="29438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7650"/>
              </a:lnSpc>
              <a:spcBef>
                <a:spcPts val="229"/>
              </a:spcBef>
            </a:pPr>
            <a:r>
              <a:rPr sz="6400" spc="-5" dirty="0"/>
              <a:t>AUDIT OF THE </a:t>
            </a:r>
            <a:r>
              <a:rPr sz="6400" dirty="0"/>
              <a:t> </a:t>
            </a:r>
            <a:r>
              <a:rPr sz="6400" spc="-5" dirty="0"/>
              <a:t>EUROPEAN</a:t>
            </a:r>
            <a:r>
              <a:rPr sz="6400" spc="-85" dirty="0"/>
              <a:t> </a:t>
            </a:r>
            <a:r>
              <a:rPr sz="6400" spc="-5" dirty="0"/>
              <a:t>MARITIME </a:t>
            </a:r>
            <a:r>
              <a:rPr sz="6400" spc="-1760" dirty="0"/>
              <a:t> </a:t>
            </a:r>
            <a:r>
              <a:rPr sz="6400" spc="-5" dirty="0"/>
              <a:t>SAFETY</a:t>
            </a:r>
            <a:r>
              <a:rPr sz="6400" spc="-15" dirty="0"/>
              <a:t> </a:t>
            </a:r>
            <a:r>
              <a:rPr sz="6400" spc="-5" dirty="0"/>
              <a:t>AGENCY</a:t>
            </a:r>
            <a:endParaRPr sz="640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169" y="4771301"/>
            <a:ext cx="104775" cy="1047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169" y="5857151"/>
            <a:ext cx="104775" cy="1047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169" y="7485926"/>
            <a:ext cx="104775" cy="10477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42420" y="4441647"/>
            <a:ext cx="10103485" cy="436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6364" algn="just">
              <a:lnSpc>
                <a:spcPct val="122800"/>
              </a:lnSpc>
              <a:spcBef>
                <a:spcPts val="100"/>
              </a:spcBef>
            </a:pP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During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the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period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02-12 May 2022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an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audit was conducted </a:t>
            </a:r>
            <a:r>
              <a:rPr sz="2900" spc="-7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by the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European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Maritime</a:t>
            </a:r>
            <a:r>
              <a:rPr sz="29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Safety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Agency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(EMSA);</a:t>
            </a:r>
            <a:endParaRPr sz="2900">
              <a:latin typeface="Arial MT"/>
              <a:cs typeface="Arial MT"/>
            </a:endParaRPr>
          </a:p>
          <a:p>
            <a:pPr marL="12700" marR="5080" algn="just">
              <a:lnSpc>
                <a:spcPct val="122800"/>
              </a:lnSpc>
            </a:pP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The Audit assess compliance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Seafarer’s education, training </a:t>
            </a:r>
            <a:r>
              <a:rPr sz="2900" spc="-7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and certification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in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Georgia with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the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relevant International and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European standards;</a:t>
            </a:r>
            <a:endParaRPr sz="2900">
              <a:latin typeface="Arial MT"/>
              <a:cs typeface="Arial MT"/>
            </a:endParaRPr>
          </a:p>
          <a:p>
            <a:pPr marL="12700" marR="229235">
              <a:lnSpc>
                <a:spcPct val="122800"/>
              </a:lnSpc>
              <a:spcBef>
                <a:spcPts val="5"/>
              </a:spcBef>
            </a:pP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Georgia</a:t>
            </a:r>
            <a:r>
              <a:rPr sz="29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has</a:t>
            </a:r>
            <a:r>
              <a:rPr sz="29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previously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successfully</a:t>
            </a:r>
            <a:r>
              <a:rPr sz="29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completed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sz="29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EMSA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audit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2013,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which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resulted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EU’s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recognition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29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Georgian </a:t>
            </a:r>
            <a:r>
              <a:rPr sz="2900" spc="-7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issued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seafarers</a:t>
            </a:r>
            <a:r>
              <a:rPr sz="29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Arial MT"/>
                <a:cs typeface="Arial MT"/>
              </a:rPr>
              <a:t>certificates.</a:t>
            </a:r>
            <a:endParaRPr sz="29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519656" y="3652"/>
            <a:ext cx="5910580" cy="10279380"/>
            <a:chOff x="11519656" y="3652"/>
            <a:chExt cx="5910580" cy="1027938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88114" y="3652"/>
              <a:ext cx="5841774" cy="31115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76705" y="3673947"/>
              <a:ext cx="5853183" cy="30353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19656" y="7209307"/>
              <a:ext cx="5862203" cy="3073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75C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4822" y="0"/>
            <a:ext cx="5067299" cy="10286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150" y="2357428"/>
            <a:ext cx="7093406" cy="794089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83768" y="2651486"/>
            <a:ext cx="9992995" cy="6711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47040">
              <a:lnSpc>
                <a:spcPct val="108900"/>
              </a:lnSpc>
              <a:spcBef>
                <a:spcPts val="90"/>
              </a:spcBef>
            </a:pP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Georgian maritime transport sector have </a:t>
            </a:r>
            <a:r>
              <a:rPr sz="31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experienced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significant positive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changes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recent </a:t>
            </a:r>
            <a:r>
              <a:rPr sz="3100" b="1" spc="-8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years.</a:t>
            </a:r>
            <a:r>
              <a:rPr sz="3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Effective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cooperation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3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European</a:t>
            </a:r>
            <a:endParaRPr sz="3100">
              <a:latin typeface="Arial"/>
              <a:cs typeface="Arial"/>
            </a:endParaRPr>
          </a:p>
          <a:p>
            <a:pPr marL="12700" marR="226695">
              <a:lnSpc>
                <a:spcPts val="4050"/>
              </a:lnSpc>
              <a:spcBef>
                <a:spcPts val="190"/>
              </a:spcBef>
            </a:pP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Commission,</a:t>
            </a:r>
            <a:r>
              <a:rPr sz="3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European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Maritime</a:t>
            </a:r>
            <a:r>
              <a:rPr sz="3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Agency </a:t>
            </a:r>
            <a:r>
              <a:rPr sz="3100" b="1" spc="-8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(EMSA) have created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effective links of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 communication and assistance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Georgia, both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3100" b="1" spc="-8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terms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technical assistance and capacity building </a:t>
            </a:r>
            <a:r>
              <a:rPr sz="3100" b="1" spc="-8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process;</a:t>
            </a:r>
            <a:endParaRPr sz="3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50">
              <a:latin typeface="Arial"/>
              <a:cs typeface="Arial"/>
            </a:endParaRPr>
          </a:p>
          <a:p>
            <a:pPr marL="12700" marR="5080">
              <a:lnSpc>
                <a:spcPct val="108900"/>
              </a:lnSpc>
              <a:spcBef>
                <a:spcPts val="5"/>
              </a:spcBef>
            </a:pP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3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Georgia</a:t>
            </a:r>
            <a:r>
              <a:rPr sz="3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joined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SafeSeaNet</a:t>
            </a:r>
            <a:r>
              <a:rPr sz="3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which </a:t>
            </a:r>
            <a:r>
              <a:rPr sz="3100" b="1" spc="-8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enables Georgia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to instantly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detect the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facts of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sea </a:t>
            </a:r>
            <a:r>
              <a:rPr sz="31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pollution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from the vessels and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carry out actions </a:t>
            </a:r>
            <a:r>
              <a:rPr sz="31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under</a:t>
            </a:r>
            <a:r>
              <a:rPr sz="3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5" dirty="0">
                <a:solidFill>
                  <a:srgbClr val="FFFFFF"/>
                </a:solidFill>
                <a:latin typeface="Arial"/>
                <a:cs typeface="Arial"/>
              </a:rPr>
              <a:t>Georgian</a:t>
            </a:r>
            <a:r>
              <a:rPr sz="3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b="1" spc="10" dirty="0">
                <a:solidFill>
                  <a:srgbClr val="FFFFFF"/>
                </a:solidFill>
                <a:latin typeface="Arial"/>
                <a:cs typeface="Arial"/>
              </a:rPr>
              <a:t>legislation.</a:t>
            </a:r>
            <a:endParaRPr sz="31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514" y="608193"/>
            <a:ext cx="10262870" cy="1778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79195" marR="5080" indent="-1167130">
              <a:lnSpc>
                <a:spcPct val="108500"/>
              </a:lnSpc>
              <a:spcBef>
                <a:spcPts val="90"/>
              </a:spcBef>
            </a:pPr>
            <a:r>
              <a:rPr sz="5300" spc="20" dirty="0"/>
              <a:t>SECTORAL </a:t>
            </a:r>
            <a:r>
              <a:rPr sz="5300" spc="15" dirty="0"/>
              <a:t>INTEGRATION </a:t>
            </a:r>
            <a:r>
              <a:rPr sz="5300" spc="20" dirty="0"/>
              <a:t>AND </a:t>
            </a:r>
            <a:r>
              <a:rPr sz="5300" spc="-1460" dirty="0"/>
              <a:t> </a:t>
            </a:r>
            <a:r>
              <a:rPr sz="5300" spc="15" dirty="0"/>
              <a:t>COOPERATION</a:t>
            </a:r>
            <a:r>
              <a:rPr sz="5300" dirty="0"/>
              <a:t> </a:t>
            </a:r>
            <a:r>
              <a:rPr sz="5300" spc="15" dirty="0"/>
              <a:t>WITH</a:t>
            </a:r>
            <a:r>
              <a:rPr sz="5300" dirty="0"/>
              <a:t> </a:t>
            </a:r>
            <a:r>
              <a:rPr sz="5300" spc="20" dirty="0"/>
              <a:t>EU</a:t>
            </a:r>
            <a:endParaRPr sz="53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749677"/>
              <a:ext cx="18288000" cy="5537835"/>
            </a:xfrm>
            <a:custGeom>
              <a:avLst/>
              <a:gdLst/>
              <a:ahLst/>
              <a:cxnLst/>
              <a:rect l="l" t="t" r="r" b="b"/>
              <a:pathLst>
                <a:path w="18288000" h="5537834">
                  <a:moveTo>
                    <a:pt x="0" y="5537322"/>
                  </a:moveTo>
                  <a:lnTo>
                    <a:pt x="0" y="0"/>
                  </a:lnTo>
                  <a:lnTo>
                    <a:pt x="18288000" y="0"/>
                  </a:lnTo>
                  <a:lnTo>
                    <a:pt x="18288000" y="5537322"/>
                  </a:lnTo>
                  <a:lnTo>
                    <a:pt x="0" y="55373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47610" y="441314"/>
            <a:ext cx="771525" cy="777240"/>
            <a:chOff x="347610" y="441314"/>
            <a:chExt cx="771525" cy="777240"/>
          </a:xfrm>
        </p:grpSpPr>
        <p:sp>
          <p:nvSpPr>
            <p:cNvPr id="6" name="object 6"/>
            <p:cNvSpPr/>
            <p:nvPr/>
          </p:nvSpPr>
          <p:spPr>
            <a:xfrm>
              <a:off x="628549" y="441314"/>
              <a:ext cx="490220" cy="777240"/>
            </a:xfrm>
            <a:custGeom>
              <a:avLst/>
              <a:gdLst/>
              <a:ahLst/>
              <a:cxnLst/>
              <a:rect l="l" t="t" r="r" b="b"/>
              <a:pathLst>
                <a:path w="490219" h="777240">
                  <a:moveTo>
                    <a:pt x="100576" y="777240"/>
                  </a:moveTo>
                  <a:lnTo>
                    <a:pt x="56490" y="768654"/>
                  </a:lnTo>
                  <a:lnTo>
                    <a:pt x="17743" y="742894"/>
                  </a:lnTo>
                  <a:lnTo>
                    <a:pt x="14" y="720150"/>
                  </a:lnTo>
                  <a:lnTo>
                    <a:pt x="241668" y="478319"/>
                  </a:lnTo>
                  <a:lnTo>
                    <a:pt x="259119" y="460281"/>
                  </a:lnTo>
                  <a:lnTo>
                    <a:pt x="272414" y="438809"/>
                  </a:lnTo>
                  <a:lnTo>
                    <a:pt x="280883" y="414581"/>
                  </a:lnTo>
                  <a:lnTo>
                    <a:pt x="283855" y="388271"/>
                  </a:lnTo>
                  <a:lnTo>
                    <a:pt x="280645" y="360931"/>
                  </a:lnTo>
                  <a:lnTo>
                    <a:pt x="271515" y="335926"/>
                  </a:lnTo>
                  <a:lnTo>
                    <a:pt x="257218" y="313963"/>
                  </a:lnTo>
                  <a:lnTo>
                    <a:pt x="238503" y="295754"/>
                  </a:lnTo>
                  <a:lnTo>
                    <a:pt x="0" y="57098"/>
                  </a:lnTo>
                  <a:lnTo>
                    <a:pt x="56475" y="8589"/>
                  </a:lnTo>
                  <a:lnTo>
                    <a:pt x="100561" y="0"/>
                  </a:lnTo>
                  <a:lnTo>
                    <a:pt x="144656" y="8586"/>
                  </a:lnTo>
                  <a:lnTo>
                    <a:pt x="183432" y="34347"/>
                  </a:lnTo>
                  <a:lnTo>
                    <a:pt x="444648" y="295754"/>
                  </a:lnTo>
                  <a:lnTo>
                    <a:pt x="463362" y="313963"/>
                  </a:lnTo>
                  <a:lnTo>
                    <a:pt x="477649" y="335926"/>
                  </a:lnTo>
                  <a:lnTo>
                    <a:pt x="486767" y="360931"/>
                  </a:lnTo>
                  <a:lnTo>
                    <a:pt x="489971" y="388271"/>
                  </a:lnTo>
                  <a:lnTo>
                    <a:pt x="487003" y="414577"/>
                  </a:lnTo>
                  <a:lnTo>
                    <a:pt x="465260" y="460276"/>
                  </a:lnTo>
                  <a:lnTo>
                    <a:pt x="183447" y="742894"/>
                  </a:lnTo>
                  <a:lnTo>
                    <a:pt x="144671" y="768652"/>
                  </a:lnTo>
                  <a:lnTo>
                    <a:pt x="100576" y="777240"/>
                  </a:lnTo>
                  <a:close/>
                </a:path>
              </a:pathLst>
            </a:custGeom>
            <a:solidFill>
              <a:srgbClr val="0E40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7610" y="455592"/>
              <a:ext cx="482600" cy="749300"/>
            </a:xfrm>
            <a:custGeom>
              <a:avLst/>
              <a:gdLst/>
              <a:ahLst/>
              <a:cxnLst/>
              <a:rect l="l" t="t" r="r" b="b"/>
              <a:pathLst>
                <a:path w="482600" h="749300">
                  <a:moveTo>
                    <a:pt x="108012" y="748693"/>
                  </a:moveTo>
                  <a:lnTo>
                    <a:pt x="66641" y="740532"/>
                  </a:lnTo>
                  <a:lnTo>
                    <a:pt x="31635" y="717064"/>
                  </a:lnTo>
                  <a:lnTo>
                    <a:pt x="8167" y="682020"/>
                  </a:lnTo>
                  <a:lnTo>
                    <a:pt x="0" y="640638"/>
                  </a:lnTo>
                  <a:lnTo>
                    <a:pt x="2074" y="619388"/>
                  </a:lnTo>
                  <a:lnTo>
                    <a:pt x="8167" y="599257"/>
                  </a:lnTo>
                  <a:lnTo>
                    <a:pt x="18086" y="580713"/>
                  </a:lnTo>
                  <a:lnTo>
                    <a:pt x="31635" y="564220"/>
                  </a:lnTo>
                  <a:lnTo>
                    <a:pt x="221798" y="373882"/>
                  </a:lnTo>
                  <a:lnTo>
                    <a:pt x="32534" y="184487"/>
                  </a:lnTo>
                  <a:lnTo>
                    <a:pt x="18997" y="167996"/>
                  </a:lnTo>
                  <a:lnTo>
                    <a:pt x="9085" y="149453"/>
                  </a:lnTo>
                  <a:lnTo>
                    <a:pt x="2994" y="129323"/>
                  </a:lnTo>
                  <a:lnTo>
                    <a:pt x="920" y="108069"/>
                  </a:lnTo>
                  <a:lnTo>
                    <a:pt x="2994" y="86830"/>
                  </a:lnTo>
                  <a:lnTo>
                    <a:pt x="18997" y="48153"/>
                  </a:lnTo>
                  <a:lnTo>
                    <a:pt x="49017" y="18086"/>
                  </a:lnTo>
                  <a:lnTo>
                    <a:pt x="87656" y="2072"/>
                  </a:lnTo>
                  <a:lnTo>
                    <a:pt x="108881" y="0"/>
                  </a:lnTo>
                  <a:lnTo>
                    <a:pt x="130131" y="2072"/>
                  </a:lnTo>
                  <a:lnTo>
                    <a:pt x="168773" y="18086"/>
                  </a:lnTo>
                  <a:lnTo>
                    <a:pt x="450906" y="297464"/>
                  </a:lnTo>
                  <a:lnTo>
                    <a:pt x="474354" y="332518"/>
                  </a:lnTo>
                  <a:lnTo>
                    <a:pt x="482528" y="373904"/>
                  </a:lnTo>
                  <a:lnTo>
                    <a:pt x="480439" y="395160"/>
                  </a:lnTo>
                  <a:lnTo>
                    <a:pt x="464440" y="433822"/>
                  </a:lnTo>
                  <a:lnTo>
                    <a:pt x="184353" y="717064"/>
                  </a:lnTo>
                  <a:lnTo>
                    <a:pt x="149344" y="740529"/>
                  </a:lnTo>
                  <a:lnTo>
                    <a:pt x="129233" y="746620"/>
                  </a:lnTo>
                  <a:lnTo>
                    <a:pt x="108012" y="7486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14822" y="297522"/>
            <a:ext cx="16659860" cy="1797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400"/>
              </a:lnSpc>
              <a:spcBef>
                <a:spcPts val="95"/>
              </a:spcBef>
              <a:tabLst>
                <a:tab pos="4610100" algn="l"/>
              </a:tabLst>
            </a:pPr>
            <a:r>
              <a:rPr sz="3300" spc="5" dirty="0"/>
              <a:t>Georgia</a:t>
            </a:r>
            <a:r>
              <a:rPr sz="3300" spc="10" dirty="0"/>
              <a:t> was</a:t>
            </a:r>
            <a:r>
              <a:rPr sz="3300" spc="15" dirty="0"/>
              <a:t> </a:t>
            </a:r>
            <a:r>
              <a:rPr sz="3300" spc="5" dirty="0"/>
              <a:t>the</a:t>
            </a:r>
            <a:r>
              <a:rPr sz="3300" spc="15" dirty="0"/>
              <a:t> </a:t>
            </a:r>
            <a:r>
              <a:rPr sz="3300" spc="5" dirty="0"/>
              <a:t>first</a:t>
            </a:r>
            <a:r>
              <a:rPr sz="3300" spc="15" dirty="0"/>
              <a:t> </a:t>
            </a:r>
            <a:r>
              <a:rPr sz="3300" spc="10" dirty="0"/>
              <a:t>non-member</a:t>
            </a:r>
            <a:r>
              <a:rPr sz="3300" spc="15" dirty="0"/>
              <a:t> </a:t>
            </a:r>
            <a:r>
              <a:rPr sz="3300" spc="10" dirty="0"/>
              <a:t>among</a:t>
            </a:r>
            <a:r>
              <a:rPr sz="3300" spc="15" dirty="0"/>
              <a:t> </a:t>
            </a:r>
            <a:r>
              <a:rPr sz="3300" spc="5" dirty="0"/>
              <a:t>the</a:t>
            </a:r>
            <a:r>
              <a:rPr sz="3300" spc="15" dirty="0"/>
              <a:t> </a:t>
            </a:r>
            <a:r>
              <a:rPr sz="3300" spc="5" dirty="0"/>
              <a:t>Eastern</a:t>
            </a:r>
            <a:r>
              <a:rPr sz="3300" spc="15" dirty="0"/>
              <a:t> </a:t>
            </a:r>
            <a:r>
              <a:rPr sz="3300" spc="5" dirty="0"/>
              <a:t>Partnership</a:t>
            </a:r>
            <a:r>
              <a:rPr sz="3300" spc="15" dirty="0"/>
              <a:t> </a:t>
            </a:r>
            <a:r>
              <a:rPr sz="3300" spc="5" dirty="0"/>
              <a:t>countries</a:t>
            </a:r>
            <a:r>
              <a:rPr sz="3300" spc="10" dirty="0"/>
              <a:t> </a:t>
            </a:r>
            <a:r>
              <a:rPr sz="3300" spc="5" dirty="0"/>
              <a:t>to</a:t>
            </a:r>
            <a:r>
              <a:rPr sz="3300" spc="15" dirty="0"/>
              <a:t> </a:t>
            </a:r>
            <a:r>
              <a:rPr sz="3300" spc="5" dirty="0"/>
              <a:t>join </a:t>
            </a:r>
            <a:r>
              <a:rPr sz="3300" spc="-900" dirty="0"/>
              <a:t> </a:t>
            </a:r>
            <a:r>
              <a:rPr sz="3300" spc="5" dirty="0"/>
              <a:t>the</a:t>
            </a:r>
            <a:r>
              <a:rPr sz="3300" spc="15" dirty="0"/>
              <a:t> </a:t>
            </a:r>
            <a:r>
              <a:rPr sz="3300" spc="10" dirty="0"/>
              <a:t>European</a:t>
            </a:r>
            <a:r>
              <a:rPr sz="3300" spc="15" dirty="0"/>
              <a:t> </a:t>
            </a:r>
            <a:r>
              <a:rPr sz="3300" spc="5" dirty="0"/>
              <a:t>Union’s	countries with</a:t>
            </a:r>
            <a:r>
              <a:rPr sz="3300" spc="10" dirty="0"/>
              <a:t> </a:t>
            </a:r>
            <a:r>
              <a:rPr sz="3300" spc="5" dirty="0"/>
              <a:t>ship’s long range</a:t>
            </a:r>
            <a:r>
              <a:rPr sz="3300" spc="10" dirty="0"/>
              <a:t> </a:t>
            </a:r>
            <a:r>
              <a:rPr sz="3300" spc="5" dirty="0"/>
              <a:t>identification </a:t>
            </a:r>
            <a:r>
              <a:rPr sz="3300" spc="10" dirty="0"/>
              <a:t>and </a:t>
            </a:r>
            <a:r>
              <a:rPr sz="3300" spc="15" dirty="0"/>
              <a:t> </a:t>
            </a:r>
            <a:r>
              <a:rPr sz="3300" spc="5" dirty="0"/>
              <a:t>monitoring</a:t>
            </a:r>
            <a:r>
              <a:rPr sz="3300" dirty="0"/>
              <a:t> </a:t>
            </a:r>
            <a:r>
              <a:rPr sz="3300" spc="10" dirty="0"/>
              <a:t>system</a:t>
            </a:r>
            <a:r>
              <a:rPr sz="3300" spc="5" dirty="0"/>
              <a:t> (LRIT </a:t>
            </a:r>
            <a:r>
              <a:rPr sz="3300" spc="10" dirty="0"/>
              <a:t>CDC);</a:t>
            </a:r>
            <a:endParaRPr sz="3300"/>
          </a:p>
        </p:txBody>
      </p:sp>
      <p:sp>
        <p:nvSpPr>
          <p:cNvPr id="9" name="object 9"/>
          <p:cNvSpPr txBox="1"/>
          <p:nvPr/>
        </p:nvSpPr>
        <p:spPr>
          <a:xfrm>
            <a:off x="1314822" y="2659722"/>
            <a:ext cx="16542385" cy="1797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400"/>
              </a:lnSpc>
              <a:spcBef>
                <a:spcPts val="95"/>
              </a:spcBef>
            </a:pP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Georgia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received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technical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assistance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EU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support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projects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such as 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SASEPOL, TRACECA,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Maritime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 and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Security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dirty="0">
                <a:solidFill>
                  <a:srgbClr val="FFFFFF"/>
                </a:solidFill>
                <a:latin typeface="Arial"/>
                <a:cs typeface="Arial"/>
              </a:rPr>
              <a:t>II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 which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sz="33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followed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 by </a:t>
            </a:r>
            <a:r>
              <a:rPr sz="3300" b="1" spc="-9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EMSA’s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 Black 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 Caspian 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Sea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 project I </a:t>
            </a:r>
            <a:r>
              <a:rPr sz="3300" b="1" spc="1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33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dirty="0">
                <a:solidFill>
                  <a:srgbClr val="FFFFFF"/>
                </a:solidFill>
                <a:latin typeface="Arial"/>
                <a:cs typeface="Arial"/>
              </a:rPr>
              <a:t>II;</a:t>
            </a:r>
            <a:endParaRPr sz="3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0742" y="5623828"/>
            <a:ext cx="16255365" cy="3854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300"/>
              </a:lnSpc>
              <a:spcBef>
                <a:spcPts val="95"/>
              </a:spcBef>
            </a:pP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EMSA’s</a:t>
            </a:r>
            <a:r>
              <a:rPr sz="3600" b="1" spc="1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material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assistance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has</a:t>
            </a:r>
            <a:r>
              <a:rPr sz="3600" b="1" spc="1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proven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vital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in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this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field,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as</a:t>
            </a:r>
            <a:r>
              <a:rPr sz="3600" b="1" spc="1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per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the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donation</a:t>
            </a:r>
            <a:r>
              <a:rPr sz="3600" b="1" spc="62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agreement</a:t>
            </a:r>
            <a:r>
              <a:rPr sz="3600" b="1" spc="63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between</a:t>
            </a:r>
            <a:r>
              <a:rPr sz="3600" b="1" spc="63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EMSA</a:t>
            </a:r>
            <a:r>
              <a:rPr sz="3600" b="1" spc="63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and</a:t>
            </a:r>
            <a:r>
              <a:rPr sz="3600" b="1" spc="62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MTA</a:t>
            </a:r>
            <a:r>
              <a:rPr sz="3600" b="1" spc="63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ensured</a:t>
            </a:r>
            <a:r>
              <a:rPr sz="3600" b="1" spc="63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the</a:t>
            </a:r>
            <a:r>
              <a:rPr sz="3600" b="1" spc="63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delivery</a:t>
            </a:r>
            <a:r>
              <a:rPr sz="3600" b="1" spc="63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of</a:t>
            </a:r>
            <a:r>
              <a:rPr sz="3600" b="1" spc="62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2 </a:t>
            </a:r>
            <a:r>
              <a:rPr sz="3600" b="1" spc="-98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AIS</a:t>
            </a:r>
            <a:r>
              <a:rPr sz="3600" b="1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station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and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one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 central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node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 to Georgia in 2019;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350">
              <a:latin typeface="Arial"/>
              <a:cs typeface="Arial"/>
            </a:endParaRPr>
          </a:p>
          <a:p>
            <a:pPr marL="12700" marR="8890" algn="just">
              <a:lnSpc>
                <a:spcPct val="116300"/>
              </a:lnSpc>
              <a:spcBef>
                <a:spcPts val="5"/>
              </a:spcBef>
            </a:pP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EMSA</a:t>
            </a:r>
            <a:r>
              <a:rPr sz="3600" b="1" spc="1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is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planning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to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deliver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Oil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Pollution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Response</a:t>
            </a:r>
            <a:r>
              <a:rPr sz="3600" b="1" spc="15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Equipment  to </a:t>
            </a:r>
            <a:r>
              <a:rPr sz="3600" b="1" spc="10" dirty="0">
                <a:solidFill>
                  <a:srgbClr val="175C74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175C74"/>
                </a:solidFill>
                <a:latin typeface="Arial"/>
                <a:cs typeface="Arial"/>
              </a:rPr>
              <a:t>Georgia.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7610" y="2985418"/>
            <a:ext cx="771525" cy="777240"/>
            <a:chOff x="347610" y="2985418"/>
            <a:chExt cx="771525" cy="777240"/>
          </a:xfrm>
        </p:grpSpPr>
        <p:sp>
          <p:nvSpPr>
            <p:cNvPr id="12" name="object 12"/>
            <p:cNvSpPr/>
            <p:nvPr/>
          </p:nvSpPr>
          <p:spPr>
            <a:xfrm>
              <a:off x="628549" y="2985418"/>
              <a:ext cx="490220" cy="777240"/>
            </a:xfrm>
            <a:custGeom>
              <a:avLst/>
              <a:gdLst/>
              <a:ahLst/>
              <a:cxnLst/>
              <a:rect l="l" t="t" r="r" b="b"/>
              <a:pathLst>
                <a:path w="490219" h="777239">
                  <a:moveTo>
                    <a:pt x="100576" y="777240"/>
                  </a:moveTo>
                  <a:lnTo>
                    <a:pt x="56490" y="768654"/>
                  </a:lnTo>
                  <a:lnTo>
                    <a:pt x="17743" y="742894"/>
                  </a:lnTo>
                  <a:lnTo>
                    <a:pt x="14" y="720150"/>
                  </a:lnTo>
                  <a:lnTo>
                    <a:pt x="241668" y="478319"/>
                  </a:lnTo>
                  <a:lnTo>
                    <a:pt x="259119" y="460281"/>
                  </a:lnTo>
                  <a:lnTo>
                    <a:pt x="272414" y="438809"/>
                  </a:lnTo>
                  <a:lnTo>
                    <a:pt x="280883" y="414581"/>
                  </a:lnTo>
                  <a:lnTo>
                    <a:pt x="283855" y="388271"/>
                  </a:lnTo>
                  <a:lnTo>
                    <a:pt x="280645" y="360931"/>
                  </a:lnTo>
                  <a:lnTo>
                    <a:pt x="271515" y="335926"/>
                  </a:lnTo>
                  <a:lnTo>
                    <a:pt x="257218" y="313963"/>
                  </a:lnTo>
                  <a:lnTo>
                    <a:pt x="238503" y="295754"/>
                  </a:lnTo>
                  <a:lnTo>
                    <a:pt x="0" y="57098"/>
                  </a:lnTo>
                  <a:lnTo>
                    <a:pt x="56475" y="8589"/>
                  </a:lnTo>
                  <a:lnTo>
                    <a:pt x="100561" y="0"/>
                  </a:lnTo>
                  <a:lnTo>
                    <a:pt x="144656" y="8586"/>
                  </a:lnTo>
                  <a:lnTo>
                    <a:pt x="183432" y="34347"/>
                  </a:lnTo>
                  <a:lnTo>
                    <a:pt x="444648" y="295754"/>
                  </a:lnTo>
                  <a:lnTo>
                    <a:pt x="463362" y="313963"/>
                  </a:lnTo>
                  <a:lnTo>
                    <a:pt x="477649" y="335926"/>
                  </a:lnTo>
                  <a:lnTo>
                    <a:pt x="486767" y="360931"/>
                  </a:lnTo>
                  <a:lnTo>
                    <a:pt x="489971" y="388271"/>
                  </a:lnTo>
                  <a:lnTo>
                    <a:pt x="487003" y="414577"/>
                  </a:lnTo>
                  <a:lnTo>
                    <a:pt x="465260" y="460276"/>
                  </a:lnTo>
                  <a:lnTo>
                    <a:pt x="183447" y="742894"/>
                  </a:lnTo>
                  <a:lnTo>
                    <a:pt x="144671" y="768652"/>
                  </a:lnTo>
                  <a:lnTo>
                    <a:pt x="100576" y="777240"/>
                  </a:lnTo>
                  <a:close/>
                </a:path>
              </a:pathLst>
            </a:custGeom>
            <a:solidFill>
              <a:srgbClr val="0E40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7610" y="2999696"/>
              <a:ext cx="482600" cy="749300"/>
            </a:xfrm>
            <a:custGeom>
              <a:avLst/>
              <a:gdLst/>
              <a:ahLst/>
              <a:cxnLst/>
              <a:rect l="l" t="t" r="r" b="b"/>
              <a:pathLst>
                <a:path w="482600" h="749300">
                  <a:moveTo>
                    <a:pt x="108012" y="748693"/>
                  </a:moveTo>
                  <a:lnTo>
                    <a:pt x="66641" y="740532"/>
                  </a:lnTo>
                  <a:lnTo>
                    <a:pt x="31635" y="717064"/>
                  </a:lnTo>
                  <a:lnTo>
                    <a:pt x="8167" y="682020"/>
                  </a:lnTo>
                  <a:lnTo>
                    <a:pt x="0" y="640638"/>
                  </a:lnTo>
                  <a:lnTo>
                    <a:pt x="2074" y="619388"/>
                  </a:lnTo>
                  <a:lnTo>
                    <a:pt x="8167" y="599257"/>
                  </a:lnTo>
                  <a:lnTo>
                    <a:pt x="18086" y="580713"/>
                  </a:lnTo>
                  <a:lnTo>
                    <a:pt x="31635" y="564220"/>
                  </a:lnTo>
                  <a:lnTo>
                    <a:pt x="221798" y="373882"/>
                  </a:lnTo>
                  <a:lnTo>
                    <a:pt x="32534" y="184487"/>
                  </a:lnTo>
                  <a:lnTo>
                    <a:pt x="18997" y="167996"/>
                  </a:lnTo>
                  <a:lnTo>
                    <a:pt x="9085" y="149453"/>
                  </a:lnTo>
                  <a:lnTo>
                    <a:pt x="2994" y="129323"/>
                  </a:lnTo>
                  <a:lnTo>
                    <a:pt x="920" y="108069"/>
                  </a:lnTo>
                  <a:lnTo>
                    <a:pt x="2994" y="86830"/>
                  </a:lnTo>
                  <a:lnTo>
                    <a:pt x="18997" y="48153"/>
                  </a:lnTo>
                  <a:lnTo>
                    <a:pt x="49017" y="18086"/>
                  </a:lnTo>
                  <a:lnTo>
                    <a:pt x="87656" y="2072"/>
                  </a:lnTo>
                  <a:lnTo>
                    <a:pt x="108881" y="0"/>
                  </a:lnTo>
                  <a:lnTo>
                    <a:pt x="130131" y="2072"/>
                  </a:lnTo>
                  <a:lnTo>
                    <a:pt x="168773" y="18086"/>
                  </a:lnTo>
                  <a:lnTo>
                    <a:pt x="450906" y="297464"/>
                  </a:lnTo>
                  <a:lnTo>
                    <a:pt x="474354" y="332518"/>
                  </a:lnTo>
                  <a:lnTo>
                    <a:pt x="482528" y="373904"/>
                  </a:lnTo>
                  <a:lnTo>
                    <a:pt x="480439" y="395160"/>
                  </a:lnTo>
                  <a:lnTo>
                    <a:pt x="464440" y="433822"/>
                  </a:lnTo>
                  <a:lnTo>
                    <a:pt x="184353" y="717064"/>
                  </a:lnTo>
                  <a:lnTo>
                    <a:pt x="149344" y="740529"/>
                  </a:lnTo>
                  <a:lnTo>
                    <a:pt x="129233" y="746620"/>
                  </a:lnTo>
                  <a:lnTo>
                    <a:pt x="108012" y="7486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47610" y="5773356"/>
            <a:ext cx="771525" cy="777240"/>
            <a:chOff x="347610" y="5773356"/>
            <a:chExt cx="771525" cy="777240"/>
          </a:xfrm>
        </p:grpSpPr>
        <p:sp>
          <p:nvSpPr>
            <p:cNvPr id="15" name="object 15"/>
            <p:cNvSpPr/>
            <p:nvPr/>
          </p:nvSpPr>
          <p:spPr>
            <a:xfrm>
              <a:off x="628549" y="5773356"/>
              <a:ext cx="490220" cy="777240"/>
            </a:xfrm>
            <a:custGeom>
              <a:avLst/>
              <a:gdLst/>
              <a:ahLst/>
              <a:cxnLst/>
              <a:rect l="l" t="t" r="r" b="b"/>
              <a:pathLst>
                <a:path w="490219" h="777240">
                  <a:moveTo>
                    <a:pt x="100576" y="777240"/>
                  </a:moveTo>
                  <a:lnTo>
                    <a:pt x="56490" y="768654"/>
                  </a:lnTo>
                  <a:lnTo>
                    <a:pt x="17743" y="742894"/>
                  </a:lnTo>
                  <a:lnTo>
                    <a:pt x="14" y="720150"/>
                  </a:lnTo>
                  <a:lnTo>
                    <a:pt x="241668" y="478319"/>
                  </a:lnTo>
                  <a:lnTo>
                    <a:pt x="259119" y="460281"/>
                  </a:lnTo>
                  <a:lnTo>
                    <a:pt x="272414" y="438809"/>
                  </a:lnTo>
                  <a:lnTo>
                    <a:pt x="280883" y="414581"/>
                  </a:lnTo>
                  <a:lnTo>
                    <a:pt x="283855" y="388271"/>
                  </a:lnTo>
                  <a:lnTo>
                    <a:pt x="280645" y="360931"/>
                  </a:lnTo>
                  <a:lnTo>
                    <a:pt x="271515" y="335926"/>
                  </a:lnTo>
                  <a:lnTo>
                    <a:pt x="257218" y="313963"/>
                  </a:lnTo>
                  <a:lnTo>
                    <a:pt x="238503" y="295754"/>
                  </a:lnTo>
                  <a:lnTo>
                    <a:pt x="0" y="57098"/>
                  </a:lnTo>
                  <a:lnTo>
                    <a:pt x="56475" y="8589"/>
                  </a:lnTo>
                  <a:lnTo>
                    <a:pt x="100561" y="0"/>
                  </a:lnTo>
                  <a:lnTo>
                    <a:pt x="144656" y="8586"/>
                  </a:lnTo>
                  <a:lnTo>
                    <a:pt x="183432" y="34347"/>
                  </a:lnTo>
                  <a:lnTo>
                    <a:pt x="444648" y="295754"/>
                  </a:lnTo>
                  <a:lnTo>
                    <a:pt x="463362" y="313963"/>
                  </a:lnTo>
                  <a:lnTo>
                    <a:pt x="477649" y="335926"/>
                  </a:lnTo>
                  <a:lnTo>
                    <a:pt x="486767" y="360931"/>
                  </a:lnTo>
                  <a:lnTo>
                    <a:pt x="489971" y="388271"/>
                  </a:lnTo>
                  <a:lnTo>
                    <a:pt x="487003" y="414577"/>
                  </a:lnTo>
                  <a:lnTo>
                    <a:pt x="465260" y="460276"/>
                  </a:lnTo>
                  <a:lnTo>
                    <a:pt x="183447" y="742894"/>
                  </a:lnTo>
                  <a:lnTo>
                    <a:pt x="144671" y="768652"/>
                  </a:lnTo>
                  <a:lnTo>
                    <a:pt x="100576" y="777240"/>
                  </a:lnTo>
                  <a:close/>
                </a:path>
              </a:pathLst>
            </a:custGeom>
            <a:solidFill>
              <a:srgbClr val="0E40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7610" y="5787633"/>
              <a:ext cx="482600" cy="749300"/>
            </a:xfrm>
            <a:custGeom>
              <a:avLst/>
              <a:gdLst/>
              <a:ahLst/>
              <a:cxnLst/>
              <a:rect l="l" t="t" r="r" b="b"/>
              <a:pathLst>
                <a:path w="482600" h="749300">
                  <a:moveTo>
                    <a:pt x="108012" y="748693"/>
                  </a:moveTo>
                  <a:lnTo>
                    <a:pt x="66641" y="740532"/>
                  </a:lnTo>
                  <a:lnTo>
                    <a:pt x="31635" y="717064"/>
                  </a:lnTo>
                  <a:lnTo>
                    <a:pt x="8167" y="682020"/>
                  </a:lnTo>
                  <a:lnTo>
                    <a:pt x="0" y="640638"/>
                  </a:lnTo>
                  <a:lnTo>
                    <a:pt x="2074" y="619388"/>
                  </a:lnTo>
                  <a:lnTo>
                    <a:pt x="8167" y="599257"/>
                  </a:lnTo>
                  <a:lnTo>
                    <a:pt x="18086" y="580713"/>
                  </a:lnTo>
                  <a:lnTo>
                    <a:pt x="31635" y="564220"/>
                  </a:lnTo>
                  <a:lnTo>
                    <a:pt x="221798" y="373882"/>
                  </a:lnTo>
                  <a:lnTo>
                    <a:pt x="32534" y="184487"/>
                  </a:lnTo>
                  <a:lnTo>
                    <a:pt x="18997" y="167996"/>
                  </a:lnTo>
                  <a:lnTo>
                    <a:pt x="9085" y="149453"/>
                  </a:lnTo>
                  <a:lnTo>
                    <a:pt x="2994" y="129323"/>
                  </a:lnTo>
                  <a:lnTo>
                    <a:pt x="920" y="108069"/>
                  </a:lnTo>
                  <a:lnTo>
                    <a:pt x="2994" y="86830"/>
                  </a:lnTo>
                  <a:lnTo>
                    <a:pt x="18997" y="48153"/>
                  </a:lnTo>
                  <a:lnTo>
                    <a:pt x="49017" y="18086"/>
                  </a:lnTo>
                  <a:lnTo>
                    <a:pt x="87656" y="2072"/>
                  </a:lnTo>
                  <a:lnTo>
                    <a:pt x="108881" y="0"/>
                  </a:lnTo>
                  <a:lnTo>
                    <a:pt x="130131" y="2072"/>
                  </a:lnTo>
                  <a:lnTo>
                    <a:pt x="168773" y="18086"/>
                  </a:lnTo>
                  <a:lnTo>
                    <a:pt x="450906" y="297464"/>
                  </a:lnTo>
                  <a:lnTo>
                    <a:pt x="474354" y="332518"/>
                  </a:lnTo>
                  <a:lnTo>
                    <a:pt x="482528" y="373904"/>
                  </a:lnTo>
                  <a:lnTo>
                    <a:pt x="480439" y="395160"/>
                  </a:lnTo>
                  <a:lnTo>
                    <a:pt x="464440" y="433822"/>
                  </a:lnTo>
                  <a:lnTo>
                    <a:pt x="184353" y="717064"/>
                  </a:lnTo>
                  <a:lnTo>
                    <a:pt x="149344" y="740529"/>
                  </a:lnTo>
                  <a:lnTo>
                    <a:pt x="129233" y="746620"/>
                  </a:lnTo>
                  <a:lnTo>
                    <a:pt x="108012" y="7486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47610" y="8189753"/>
            <a:ext cx="771525" cy="777240"/>
            <a:chOff x="347610" y="8189753"/>
            <a:chExt cx="771525" cy="777240"/>
          </a:xfrm>
        </p:grpSpPr>
        <p:sp>
          <p:nvSpPr>
            <p:cNvPr id="18" name="object 18"/>
            <p:cNvSpPr/>
            <p:nvPr/>
          </p:nvSpPr>
          <p:spPr>
            <a:xfrm>
              <a:off x="628549" y="8189753"/>
              <a:ext cx="490220" cy="777240"/>
            </a:xfrm>
            <a:custGeom>
              <a:avLst/>
              <a:gdLst/>
              <a:ahLst/>
              <a:cxnLst/>
              <a:rect l="l" t="t" r="r" b="b"/>
              <a:pathLst>
                <a:path w="490219" h="777240">
                  <a:moveTo>
                    <a:pt x="100576" y="777240"/>
                  </a:moveTo>
                  <a:lnTo>
                    <a:pt x="56490" y="768654"/>
                  </a:lnTo>
                  <a:lnTo>
                    <a:pt x="17743" y="742894"/>
                  </a:lnTo>
                  <a:lnTo>
                    <a:pt x="14" y="720150"/>
                  </a:lnTo>
                  <a:lnTo>
                    <a:pt x="241668" y="478319"/>
                  </a:lnTo>
                  <a:lnTo>
                    <a:pt x="259119" y="460281"/>
                  </a:lnTo>
                  <a:lnTo>
                    <a:pt x="272414" y="438809"/>
                  </a:lnTo>
                  <a:lnTo>
                    <a:pt x="280883" y="414581"/>
                  </a:lnTo>
                  <a:lnTo>
                    <a:pt x="283855" y="388271"/>
                  </a:lnTo>
                  <a:lnTo>
                    <a:pt x="280645" y="360931"/>
                  </a:lnTo>
                  <a:lnTo>
                    <a:pt x="271515" y="335926"/>
                  </a:lnTo>
                  <a:lnTo>
                    <a:pt x="257218" y="313963"/>
                  </a:lnTo>
                  <a:lnTo>
                    <a:pt x="238503" y="295754"/>
                  </a:lnTo>
                  <a:lnTo>
                    <a:pt x="0" y="57098"/>
                  </a:lnTo>
                  <a:lnTo>
                    <a:pt x="56475" y="8589"/>
                  </a:lnTo>
                  <a:lnTo>
                    <a:pt x="100561" y="0"/>
                  </a:lnTo>
                  <a:lnTo>
                    <a:pt x="144656" y="8586"/>
                  </a:lnTo>
                  <a:lnTo>
                    <a:pt x="183432" y="34347"/>
                  </a:lnTo>
                  <a:lnTo>
                    <a:pt x="444648" y="295754"/>
                  </a:lnTo>
                  <a:lnTo>
                    <a:pt x="463362" y="313963"/>
                  </a:lnTo>
                  <a:lnTo>
                    <a:pt x="477649" y="335926"/>
                  </a:lnTo>
                  <a:lnTo>
                    <a:pt x="486767" y="360931"/>
                  </a:lnTo>
                  <a:lnTo>
                    <a:pt x="489971" y="388271"/>
                  </a:lnTo>
                  <a:lnTo>
                    <a:pt x="487003" y="414577"/>
                  </a:lnTo>
                  <a:lnTo>
                    <a:pt x="465260" y="460276"/>
                  </a:lnTo>
                  <a:lnTo>
                    <a:pt x="183447" y="742894"/>
                  </a:lnTo>
                  <a:lnTo>
                    <a:pt x="144671" y="768652"/>
                  </a:lnTo>
                  <a:lnTo>
                    <a:pt x="100576" y="777240"/>
                  </a:lnTo>
                  <a:close/>
                </a:path>
              </a:pathLst>
            </a:custGeom>
            <a:solidFill>
              <a:srgbClr val="0E40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7610" y="8204031"/>
              <a:ext cx="482600" cy="749300"/>
            </a:xfrm>
            <a:custGeom>
              <a:avLst/>
              <a:gdLst/>
              <a:ahLst/>
              <a:cxnLst/>
              <a:rect l="l" t="t" r="r" b="b"/>
              <a:pathLst>
                <a:path w="482600" h="749300">
                  <a:moveTo>
                    <a:pt x="108012" y="748693"/>
                  </a:moveTo>
                  <a:lnTo>
                    <a:pt x="66641" y="740532"/>
                  </a:lnTo>
                  <a:lnTo>
                    <a:pt x="31635" y="717064"/>
                  </a:lnTo>
                  <a:lnTo>
                    <a:pt x="8167" y="682020"/>
                  </a:lnTo>
                  <a:lnTo>
                    <a:pt x="0" y="640638"/>
                  </a:lnTo>
                  <a:lnTo>
                    <a:pt x="2074" y="619388"/>
                  </a:lnTo>
                  <a:lnTo>
                    <a:pt x="8167" y="599257"/>
                  </a:lnTo>
                  <a:lnTo>
                    <a:pt x="18086" y="580713"/>
                  </a:lnTo>
                  <a:lnTo>
                    <a:pt x="31635" y="564220"/>
                  </a:lnTo>
                  <a:lnTo>
                    <a:pt x="221798" y="373882"/>
                  </a:lnTo>
                  <a:lnTo>
                    <a:pt x="32534" y="184487"/>
                  </a:lnTo>
                  <a:lnTo>
                    <a:pt x="18997" y="167996"/>
                  </a:lnTo>
                  <a:lnTo>
                    <a:pt x="9085" y="149453"/>
                  </a:lnTo>
                  <a:lnTo>
                    <a:pt x="2994" y="129323"/>
                  </a:lnTo>
                  <a:lnTo>
                    <a:pt x="920" y="108069"/>
                  </a:lnTo>
                  <a:lnTo>
                    <a:pt x="2994" y="86830"/>
                  </a:lnTo>
                  <a:lnTo>
                    <a:pt x="18997" y="48153"/>
                  </a:lnTo>
                  <a:lnTo>
                    <a:pt x="49017" y="18086"/>
                  </a:lnTo>
                  <a:lnTo>
                    <a:pt x="87656" y="2072"/>
                  </a:lnTo>
                  <a:lnTo>
                    <a:pt x="108881" y="0"/>
                  </a:lnTo>
                  <a:lnTo>
                    <a:pt x="130131" y="2072"/>
                  </a:lnTo>
                  <a:lnTo>
                    <a:pt x="168773" y="18086"/>
                  </a:lnTo>
                  <a:lnTo>
                    <a:pt x="450906" y="297464"/>
                  </a:lnTo>
                  <a:lnTo>
                    <a:pt x="474354" y="332518"/>
                  </a:lnTo>
                  <a:lnTo>
                    <a:pt x="482528" y="373904"/>
                  </a:lnTo>
                  <a:lnTo>
                    <a:pt x="480439" y="395160"/>
                  </a:lnTo>
                  <a:lnTo>
                    <a:pt x="464440" y="433822"/>
                  </a:lnTo>
                  <a:lnTo>
                    <a:pt x="184353" y="717064"/>
                  </a:lnTo>
                  <a:lnTo>
                    <a:pt x="149344" y="740529"/>
                  </a:lnTo>
                  <a:lnTo>
                    <a:pt x="129233" y="746620"/>
                  </a:lnTo>
                  <a:lnTo>
                    <a:pt x="108012" y="7486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8288000" cy="10287000"/>
            <a:chOff x="0" y="1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03613" y="1190544"/>
              <a:ext cx="9115424" cy="806767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95"/>
              </a:spcBef>
            </a:pPr>
            <a:r>
              <a:rPr spc="175" dirty="0"/>
              <a:t>THANK</a:t>
            </a:r>
            <a:r>
              <a:rPr spc="925" dirty="0"/>
              <a:t> </a:t>
            </a:r>
            <a:r>
              <a:rPr spc="145" dirty="0"/>
              <a:t>YOU</a:t>
            </a:r>
          </a:p>
        </p:txBody>
      </p:sp>
      <p:sp>
        <p:nvSpPr>
          <p:cNvPr id="6" name="object 6"/>
          <p:cNvSpPr/>
          <p:nvPr/>
        </p:nvSpPr>
        <p:spPr>
          <a:xfrm>
            <a:off x="1183586" y="4432585"/>
            <a:ext cx="16078200" cy="180975"/>
          </a:xfrm>
          <a:custGeom>
            <a:avLst/>
            <a:gdLst/>
            <a:ahLst/>
            <a:cxnLst/>
            <a:rect l="l" t="t" r="r" b="b"/>
            <a:pathLst>
              <a:path w="16078200" h="180975">
                <a:moveTo>
                  <a:pt x="16078199" y="180974"/>
                </a:moveTo>
                <a:lnTo>
                  <a:pt x="0" y="180974"/>
                </a:lnTo>
                <a:lnTo>
                  <a:pt x="0" y="0"/>
                </a:lnTo>
                <a:lnTo>
                  <a:pt x="16078199" y="0"/>
                </a:lnTo>
                <a:lnTo>
                  <a:pt x="16078199" y="180974"/>
                </a:lnTo>
                <a:close/>
              </a:path>
            </a:pathLst>
          </a:custGeom>
          <a:solidFill>
            <a:srgbClr val="F7FA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03948" y="5490420"/>
            <a:ext cx="5244465" cy="2127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140" dirty="0">
                <a:solidFill>
                  <a:srgbClr val="F7FAFD"/>
                </a:solidFill>
                <a:latin typeface="Arial"/>
                <a:cs typeface="Arial"/>
              </a:rPr>
              <a:t>LEPL</a:t>
            </a:r>
            <a:r>
              <a:rPr sz="1800" b="1" spc="37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65" dirty="0">
                <a:solidFill>
                  <a:srgbClr val="F7FAFD"/>
                </a:solidFill>
                <a:latin typeface="Arial"/>
                <a:cs typeface="Arial"/>
              </a:rPr>
              <a:t>MARITIME</a:t>
            </a:r>
            <a:r>
              <a:rPr sz="1800" b="1" spc="38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65" dirty="0">
                <a:solidFill>
                  <a:srgbClr val="F7FAFD"/>
                </a:solidFill>
                <a:latin typeface="Arial"/>
                <a:cs typeface="Arial"/>
              </a:rPr>
              <a:t>TRANSPORT</a:t>
            </a:r>
            <a:r>
              <a:rPr sz="1800" b="1" spc="37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55" dirty="0">
                <a:solidFill>
                  <a:srgbClr val="F7FAFD"/>
                </a:solidFill>
                <a:latin typeface="Arial"/>
                <a:cs typeface="Arial"/>
              </a:rPr>
              <a:t>AGENCY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Arial"/>
              <a:cs typeface="Arial"/>
            </a:endParaRPr>
          </a:p>
          <a:p>
            <a:pPr marL="48260" algn="ctr">
              <a:lnSpc>
                <a:spcPct val="100000"/>
              </a:lnSpc>
            </a:pP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5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0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,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BAK</a:t>
            </a:r>
            <a:r>
              <a:rPr sz="1800" b="1" spc="-10" dirty="0">
                <a:solidFill>
                  <a:srgbClr val="F7FAFD"/>
                </a:solidFill>
                <a:latin typeface="Arial"/>
                <a:cs typeface="Arial"/>
              </a:rPr>
              <a:t>U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ST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.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BATUMI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.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GEORGI</a:t>
            </a:r>
            <a:r>
              <a:rPr sz="1800" b="1" spc="-10" dirty="0">
                <a:solidFill>
                  <a:srgbClr val="F7FAFD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48260" algn="ctr">
              <a:lnSpc>
                <a:spcPct val="100000"/>
              </a:lnSpc>
              <a:spcBef>
                <a:spcPts val="240"/>
              </a:spcBef>
            </a:pP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+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99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5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42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2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2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7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4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9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2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48260" algn="ctr">
              <a:lnSpc>
                <a:spcPct val="100000"/>
              </a:lnSpc>
              <a:spcBef>
                <a:spcPts val="240"/>
              </a:spcBef>
            </a:pP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+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99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5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42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2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2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7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3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9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2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9</a:t>
            </a:r>
            <a:endParaRPr sz="1800">
              <a:latin typeface="Arial"/>
              <a:cs typeface="Arial"/>
            </a:endParaRPr>
          </a:p>
          <a:p>
            <a:pPr marL="60960" marR="5080" algn="ctr">
              <a:lnSpc>
                <a:spcPct val="111100"/>
              </a:lnSpc>
            </a:pPr>
            <a:r>
              <a:rPr sz="1800" b="1" spc="190" dirty="0">
                <a:solidFill>
                  <a:srgbClr val="F7FAFD"/>
                </a:solidFill>
                <a:latin typeface="Arial"/>
                <a:cs typeface="Arial"/>
              </a:rPr>
              <a:t>INFO</a:t>
            </a:r>
            <a:r>
              <a:rPr sz="1800" b="1" spc="-10" dirty="0">
                <a:solidFill>
                  <a:srgbClr val="F7FAFD"/>
                </a:solidFill>
                <a:latin typeface="Arial"/>
                <a:cs typeface="Arial"/>
              </a:rPr>
              <a:t>@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MTA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.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GOV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.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G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WWW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.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MTA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.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GOV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.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G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E 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WWW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.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GEORGIANSEAFARERS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.</a:t>
            </a:r>
            <a:r>
              <a:rPr sz="1800" b="1" spc="-305" dirty="0">
                <a:solidFill>
                  <a:srgbClr val="F7FAFD"/>
                </a:solidFill>
                <a:latin typeface="Arial"/>
                <a:cs typeface="Arial"/>
              </a:rPr>
              <a:t> </a:t>
            </a:r>
            <a:r>
              <a:rPr sz="1800" b="1" spc="185" dirty="0">
                <a:solidFill>
                  <a:srgbClr val="F7FAFD"/>
                </a:solidFill>
                <a:latin typeface="Arial"/>
                <a:cs typeface="Arial"/>
              </a:rPr>
              <a:t>G</a:t>
            </a:r>
            <a:r>
              <a:rPr sz="1800" b="1" spc="-5" dirty="0">
                <a:solidFill>
                  <a:srgbClr val="F7FAFD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1427</Words>
  <Application>Microsoft Office PowerPoint</Application>
  <PresentationFormat>Custom</PresentationFormat>
  <Paragraphs>137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MT</vt:lpstr>
      <vt:lpstr>Calibri</vt:lpstr>
      <vt:lpstr>Tahoma</vt:lpstr>
      <vt:lpstr>Trebuchet MS</vt:lpstr>
      <vt:lpstr>Verdana</vt:lpstr>
      <vt:lpstr>Office Theme</vt:lpstr>
      <vt:lpstr>PowerPoint Presentation</vt:lpstr>
      <vt:lpstr>STRUCTURE OF TRANSPORT AND LOGISTICS DEVELOPMENT  POLICY DEPARTMENT</vt:lpstr>
      <vt:lpstr>SEA PORTS OPERATING IN  GEORGIA</vt:lpstr>
      <vt:lpstr>TRANSPORT ROUTES AND CORRIDORS</vt:lpstr>
      <vt:lpstr>INTERNATIONAL  AGREEMENTS AND  CONVENTIONS</vt:lpstr>
      <vt:lpstr>NUMBER OF CARGOES AND CONTAINERS HANDLED AT  SEAPORTS AND TERMINALS</vt:lpstr>
      <vt:lpstr>IMPLEMENTATION OF MAJOR  INFRASTRUCTURE PROJECTS</vt:lpstr>
      <vt:lpstr>PowerPoint Presentation</vt:lpstr>
      <vt:lpstr>IMPLEMENTATION OF EU DIRECTIVES/REGULATIONS</vt:lpstr>
      <vt:lpstr>Number of Directives and Regulations to be implemented – 22 according to  the AA</vt:lpstr>
      <vt:lpstr>EU ACQUIS IMPLEMENTED BY GEORGIA COVERS  FOLLOWING DIRECTIONS:</vt:lpstr>
      <vt:lpstr>Port Reception facilities;</vt:lpstr>
      <vt:lpstr>MTA has initiated the national</vt:lpstr>
      <vt:lpstr>REMAINING ACQUIS UNDER THE  ASSOCIATION AGREEMENT</vt:lpstr>
      <vt:lpstr>DIGITALIZATION OF THE MARITIME TRANSPORT</vt:lpstr>
      <vt:lpstr>DEVELOPMENT OF MARITIME  SINGLE WINDOW (MSW)</vt:lpstr>
      <vt:lpstr>PORT COMMUNITY SYSTEM  (PCS)</vt:lpstr>
      <vt:lpstr>PowerPoint Presentation</vt:lpstr>
      <vt:lpstr>The concept will lay ground for the development of  baseline indicators and KPIs for the eventual  adoption of Maritime Transport Strategy</vt:lpstr>
      <vt:lpstr>AUDIT OF THE  EUROPEAN MARITIME  SAFETY AGENCY</vt:lpstr>
      <vt:lpstr>SECTORAL INTEGRATION AND  COOPERATION WITH EU</vt:lpstr>
      <vt:lpstr>Georgia was the first non-member among the Eastern Partnership countries to join  the European Union’s countries with ship’s long range identification and  monitoring system (LRIT CDC);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ECONOMY AND SUSTAINABLE DEVELOPMENT OF GEORGIA</dc:title>
  <dc:creator>საქართველოს საზღვაო ტრანსპორტის სააგენტო (MTA Georgia)</dc:creator>
  <cp:keywords>DAFcgnRSzpo,BAFSGrxK_ps</cp:keywords>
  <cp:lastModifiedBy>Elson Thana</cp:lastModifiedBy>
  <cp:revision>1</cp:revision>
  <dcterms:created xsi:type="dcterms:W3CDTF">2023-03-14T13:48:45Z</dcterms:created>
  <dcterms:modified xsi:type="dcterms:W3CDTF">2023-03-23T08:16:52Z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2023-03-14T00:00:00Z</vt:filetime>
  </property>
  <property fmtid="{D5CDD505-2E9C-101B-9397-08002B2CF9AE}" pid="3" name="Creator">
    <vt:lpwstr>Canva</vt:lpwstr>
  </property>
  <property fmtid="{D5CDD505-2E9C-101B-9397-08002B2CF9AE}" pid="4" name="LastSaved">
    <vt:filetime>2023-03-14T00:00:00Z</vt:filetime>
  </property>
</Properties>
</file>