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3" r:id="rId5"/>
    <p:sldId id="274" r:id="rId6"/>
    <p:sldId id="276" r:id="rId7"/>
    <p:sldId id="277"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1DCDA-4EDE-4423-88DB-1553EEE799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61C3A1-CCEE-4B51-8CB7-4CBC75650F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15307E-7A97-42D5-BCFF-848A7C1812A8}"/>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81058F6D-13FB-4BEB-A35C-4C2E619EF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CCF6CD-827D-41F1-B44D-B1AB2EAF084F}"/>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409758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9AE76-EF90-4899-90F3-C2809B78DD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CB8125-8B39-4CA9-9D55-E815B9D221D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492563-7FA0-4985-800D-0236ECBA8BB5}"/>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8C07E051-80C1-4F81-8A28-E86353F37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A8C469-6233-4844-AB9C-97F5686C2262}"/>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344562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38FFE-4F9D-478B-BEEC-006B8B3A41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98B6D3-BBDF-4CFC-91DE-B6D001D93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69EE630-6B0C-4359-8127-F3BFE3A65C29}"/>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1106F474-B476-4353-93CA-2E52250847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1B163-4DA6-4A65-9BB4-1A6382D07518}"/>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147372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4EE9D-AC3F-4644-A23A-435C7A6611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9E921-1072-4555-81C4-20A970DFE36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C8140E-9DF7-4C77-9BF3-7195E10B99E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B29242-CD6A-479B-AFE7-649EAF3E8D0B}"/>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6" name="Footer Placeholder 5">
            <a:extLst>
              <a:ext uri="{FF2B5EF4-FFF2-40B4-BE49-F238E27FC236}">
                <a16:creationId xmlns:a16="http://schemas.microsoft.com/office/drawing/2014/main" id="{03F015DD-EEED-4BEE-8CBE-A9419E82EB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9572F0-FB2D-4A0A-9C2A-DFD29626753F}"/>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299946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EF2D-D26A-461D-8174-B810C06F6C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F676B3-0437-466E-BE52-DB23338EC5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2AC3882-1DF0-49EB-838B-7E71B2D1393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1D5C14-043A-4FE1-9465-81857A5F89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48DB5AB-966C-4AAB-89CA-EFBEA99BF08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CB709E-AE0B-42AF-B094-250A5B6EE308}"/>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8" name="Footer Placeholder 7">
            <a:extLst>
              <a:ext uri="{FF2B5EF4-FFF2-40B4-BE49-F238E27FC236}">
                <a16:creationId xmlns:a16="http://schemas.microsoft.com/office/drawing/2014/main" id="{004A4857-F290-4FAD-9979-0BF30F527F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A9B758-440D-42BF-95DB-B5FED2CC8434}"/>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328706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973D-C891-43F3-AA04-9E830408F5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9D67EF-6F2D-4B58-99BA-A66B5ED4DC65}"/>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4" name="Footer Placeholder 3">
            <a:extLst>
              <a:ext uri="{FF2B5EF4-FFF2-40B4-BE49-F238E27FC236}">
                <a16:creationId xmlns:a16="http://schemas.microsoft.com/office/drawing/2014/main" id="{7C892183-32EE-4433-A3BD-93E846CFEB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7C7E46-1BFF-4B41-A815-4F8C904840A0}"/>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371548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F10E13-C68C-4CA8-B07C-F0C60BE98EEF}"/>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3" name="Footer Placeholder 2">
            <a:extLst>
              <a:ext uri="{FF2B5EF4-FFF2-40B4-BE49-F238E27FC236}">
                <a16:creationId xmlns:a16="http://schemas.microsoft.com/office/drawing/2014/main" id="{F2FEFCB3-EBC0-4824-8158-FAF8692D9B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0E9E34-81B5-42F5-BA2B-5842365B6B30}"/>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200195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2C5E-76B6-415A-B0EC-CCB8543FA5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FE6CB8-9353-4F50-8433-DDE9F61301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992646-7118-4EAD-B10A-42424188B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32F0F1-B99A-4C50-B61E-54725C501680}"/>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6" name="Footer Placeholder 5">
            <a:extLst>
              <a:ext uri="{FF2B5EF4-FFF2-40B4-BE49-F238E27FC236}">
                <a16:creationId xmlns:a16="http://schemas.microsoft.com/office/drawing/2014/main" id="{0944E70D-9551-426E-98A1-EA5E99AB6D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201002-1B41-45A0-B179-695D36C6D568}"/>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109614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9C3DA-C5DE-4D41-8CD7-F45BF70BED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AC75A9-D50A-477E-A64D-3AA950EDF5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3F8055-C1DA-40C1-A1A3-DAB3DE307A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DD2F80-91B3-4477-B1DD-B1218D0CA960}"/>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6" name="Footer Placeholder 5">
            <a:extLst>
              <a:ext uri="{FF2B5EF4-FFF2-40B4-BE49-F238E27FC236}">
                <a16:creationId xmlns:a16="http://schemas.microsoft.com/office/drawing/2014/main" id="{0B63273B-8AEA-4FE9-9F6E-C5FD3AF67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209CC-485E-47F4-B328-2E5709BEC934}"/>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39639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4BDE-34CF-4919-A623-5E77B650A8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0C7060-CC8E-4EEB-ABA2-0DE8AFBDEB3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9C1F9-307C-48B2-9881-28F92230E5DF}"/>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DEE7BCB8-88C8-4246-B39A-5990EAA9D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74635-BD25-4513-B61C-F93313085348}"/>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282722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734413-96F4-4460-A915-978773FEF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B2EF7-D84D-48F0-AECF-8406350D95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72645-F6A5-4887-9A50-E814628006CF}"/>
              </a:ext>
            </a:extLst>
          </p:cNvPr>
          <p:cNvSpPr>
            <a:spLocks noGrp="1"/>
          </p:cNvSpPr>
          <p:nvPr>
            <p:ph type="dt" sz="half" idx="10"/>
          </p:nvPr>
        </p:nvSpPr>
        <p:spPr/>
        <p:txBody>
          <a:body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03210809-DBC0-4BEC-90DF-CD3BA214D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69324-47B9-44B0-BD7A-D3EBAF9FE600}"/>
              </a:ext>
            </a:extLst>
          </p:cNvPr>
          <p:cNvSpPr>
            <a:spLocks noGrp="1"/>
          </p:cNvSpPr>
          <p:nvPr>
            <p:ph type="sldNum" sz="quarter" idx="12"/>
          </p:nvPr>
        </p:nvSpPr>
        <p:spPr/>
        <p:txBody>
          <a:bodyPr/>
          <a:lstStyle/>
          <a:p>
            <a:fld id="{CA6ABA2C-6AF5-40F6-AEE2-CE067CC65030}" type="slidenum">
              <a:rPr lang="en-US" smtClean="0"/>
              <a:t>‹#›</a:t>
            </a:fld>
            <a:endParaRPr lang="en-US"/>
          </a:p>
        </p:txBody>
      </p:sp>
    </p:spTree>
    <p:extLst>
      <p:ext uri="{BB962C8B-B14F-4D97-AF65-F5344CB8AC3E}">
        <p14:creationId xmlns:p14="http://schemas.microsoft.com/office/powerpoint/2010/main" val="307615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37EB6A-AFC0-453B-BBD4-7E90B3F30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270A40-4894-43BC-81E0-EF7D80D5F2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7A586-206E-43B9-9A75-AE2D516DC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172E1-9E2B-4C7D-8247-90456F2C3A08}" type="datetimeFigureOut">
              <a:rPr lang="en-US" smtClean="0"/>
              <a:t>3/14/2023</a:t>
            </a:fld>
            <a:endParaRPr lang="en-US"/>
          </a:p>
        </p:txBody>
      </p:sp>
      <p:sp>
        <p:nvSpPr>
          <p:cNvPr id="5" name="Footer Placeholder 4">
            <a:extLst>
              <a:ext uri="{FF2B5EF4-FFF2-40B4-BE49-F238E27FC236}">
                <a16:creationId xmlns:a16="http://schemas.microsoft.com/office/drawing/2014/main" id="{3462B312-AB5A-46D8-A45E-B9D6A1E0C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ACDAAF-4F48-4722-922C-057BCB9718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ABA2C-6AF5-40F6-AEE2-CE067CC65030}" type="slidenum">
              <a:rPr lang="en-US" smtClean="0"/>
              <a:t>‹#›</a:t>
            </a:fld>
            <a:endParaRPr lang="en-US"/>
          </a:p>
        </p:txBody>
      </p:sp>
    </p:spTree>
    <p:extLst>
      <p:ext uri="{BB962C8B-B14F-4D97-AF65-F5344CB8AC3E}">
        <p14:creationId xmlns:p14="http://schemas.microsoft.com/office/powerpoint/2010/main" val="3097995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5215-8E3F-4CA0-AA83-2472E5279DF5}"/>
              </a:ext>
            </a:extLst>
          </p:cNvPr>
          <p:cNvSpPr>
            <a:spLocks noGrp="1"/>
          </p:cNvSpPr>
          <p:nvPr>
            <p:ph type="ctrTitle"/>
          </p:nvPr>
        </p:nvSpPr>
        <p:spPr>
          <a:xfrm>
            <a:off x="1524000" y="291091"/>
            <a:ext cx="9144000" cy="2387600"/>
          </a:xfrm>
        </p:spPr>
        <p:style>
          <a:lnRef idx="1">
            <a:schemeClr val="accent1"/>
          </a:lnRef>
          <a:fillRef idx="3">
            <a:schemeClr val="accent1"/>
          </a:fillRef>
          <a:effectRef idx="2">
            <a:schemeClr val="accent1"/>
          </a:effectRef>
          <a:fontRef idx="minor">
            <a:schemeClr val="lt1"/>
          </a:fontRef>
        </p:style>
        <p:txBody>
          <a:bodyPr>
            <a:normAutofit/>
          </a:bodyPr>
          <a:lstStyle/>
          <a:p>
            <a:r>
              <a:rPr lang="sr-Latn-ME" sz="2800" b="1" dirty="0"/>
              <a:t>5</a:t>
            </a:r>
            <a:r>
              <a:rPr lang="en-US" sz="2800" b="1" dirty="0" err="1"/>
              <a:t>th</a:t>
            </a:r>
            <a:r>
              <a:rPr lang="en-US" sz="2800" b="1" dirty="0"/>
              <a:t> Waterborne Transport and Multimodality Tech Comm </a:t>
            </a:r>
            <a:br>
              <a:rPr lang="en-US" sz="2800" b="1" dirty="0"/>
            </a:br>
            <a:r>
              <a:rPr lang="sr-Latn-ME" sz="2800" b="1" dirty="0"/>
              <a:t>Belgrade</a:t>
            </a:r>
            <a:r>
              <a:rPr lang="nl-NL" sz="2800" b="1" dirty="0"/>
              <a:t>, 16 </a:t>
            </a:r>
            <a:r>
              <a:rPr lang="sr-Latn-ME" sz="2800" b="1" dirty="0"/>
              <a:t>March</a:t>
            </a:r>
            <a:r>
              <a:rPr lang="nl-NL" sz="2800" b="1" dirty="0"/>
              <a:t> 202</a:t>
            </a:r>
            <a:r>
              <a:rPr lang="sr-Latn-ME" sz="2800" b="1" dirty="0"/>
              <a:t>3</a:t>
            </a:r>
            <a:endParaRPr lang="en-US" sz="2800" b="1" dirty="0"/>
          </a:p>
        </p:txBody>
      </p:sp>
      <p:sp>
        <p:nvSpPr>
          <p:cNvPr id="3" name="Subtitle 2">
            <a:extLst>
              <a:ext uri="{FF2B5EF4-FFF2-40B4-BE49-F238E27FC236}">
                <a16:creationId xmlns:a16="http://schemas.microsoft.com/office/drawing/2014/main" id="{CCC17A64-1A92-4CF1-B7A9-8FBE00198B6F}"/>
              </a:ext>
            </a:extLst>
          </p:cNvPr>
          <p:cNvSpPr>
            <a:spLocks noGrp="1"/>
          </p:cNvSpPr>
          <p:nvPr>
            <p:ph type="subTitle" idx="1"/>
          </p:nvPr>
        </p:nvSpPr>
        <p:spPr>
          <a:xfrm>
            <a:off x="1524000" y="2695948"/>
            <a:ext cx="9144000" cy="2665759"/>
          </a:xfrm>
        </p:spPr>
        <p:style>
          <a:lnRef idx="0">
            <a:schemeClr val="accent1"/>
          </a:lnRef>
          <a:fillRef idx="3">
            <a:schemeClr val="accent1"/>
          </a:fillRef>
          <a:effectRef idx="3">
            <a:schemeClr val="accent1"/>
          </a:effectRef>
          <a:fontRef idx="minor">
            <a:schemeClr val="lt1"/>
          </a:fontRef>
        </p:style>
        <p:txBody>
          <a:bodyPr>
            <a:normAutofit fontScale="92500" lnSpcReduction="10000"/>
          </a:bodyPr>
          <a:lstStyle/>
          <a:p>
            <a:endParaRPr lang="en-US" dirty="0"/>
          </a:p>
          <a:p>
            <a:r>
              <a:rPr lang="sr-Latn-ME" sz="2000" dirty="0"/>
              <a:t>Capt. Vladan Radonjić</a:t>
            </a:r>
          </a:p>
          <a:p>
            <a:r>
              <a:rPr lang="sr-Latn-ME" sz="2000" dirty="0"/>
              <a:t>Harbour Master Office Bar</a:t>
            </a:r>
            <a:endParaRPr lang="en-US" sz="2000" dirty="0"/>
          </a:p>
          <a:p>
            <a:r>
              <a:rPr lang="sr-Latn-ME" sz="2000" dirty="0"/>
              <a:t>Directorate for Maritime Affairs, S</a:t>
            </a:r>
            <a:r>
              <a:rPr lang="en-US" sz="2000" dirty="0" err="1"/>
              <a:t>afety</a:t>
            </a:r>
            <a:r>
              <a:rPr lang="en-US" sz="2000" dirty="0"/>
              <a:t> of navigation, </a:t>
            </a:r>
            <a:endParaRPr lang="sr-Latn-ME" sz="2000" dirty="0"/>
          </a:p>
          <a:p>
            <a:r>
              <a:rPr lang="sr-Latn-ME" sz="2000" dirty="0"/>
              <a:t>P</a:t>
            </a:r>
            <a:r>
              <a:rPr lang="en-US" sz="2000" dirty="0" err="1"/>
              <a:t>ollution</a:t>
            </a:r>
            <a:r>
              <a:rPr lang="en-US" sz="2000" dirty="0"/>
              <a:t> prevention and </a:t>
            </a:r>
            <a:r>
              <a:rPr lang="sr-Latn-ME" sz="2000" dirty="0"/>
              <a:t>M</a:t>
            </a:r>
            <a:r>
              <a:rPr lang="en-US" sz="2000" dirty="0" err="1"/>
              <a:t>aritime</a:t>
            </a:r>
            <a:r>
              <a:rPr lang="en-US" sz="2000" dirty="0"/>
              <a:t> economy</a:t>
            </a:r>
            <a:endParaRPr lang="sr-Latn-ME" sz="2000" dirty="0"/>
          </a:p>
          <a:p>
            <a:r>
              <a:rPr lang="sr-Latn-ME" sz="2000" dirty="0"/>
              <a:t>MINISTRY OF CAPITAL INVESTMENTS</a:t>
            </a:r>
          </a:p>
          <a:p>
            <a:r>
              <a:rPr lang="sr-Latn-ME" sz="2000" dirty="0"/>
              <a:t>GOVERNMENT OF MONTENEGRO</a:t>
            </a:r>
            <a:endParaRPr lang="en-US" sz="2000" dirty="0"/>
          </a:p>
        </p:txBody>
      </p:sp>
    </p:spTree>
    <p:extLst>
      <p:ext uri="{BB962C8B-B14F-4D97-AF65-F5344CB8AC3E}">
        <p14:creationId xmlns:p14="http://schemas.microsoft.com/office/powerpoint/2010/main" val="564687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146E390-C0F6-46B8-AB21-A30AD09364F5}"/>
              </a:ext>
            </a:extLst>
          </p:cNvPr>
          <p:cNvSpPr>
            <a:spLocks noGrp="1"/>
          </p:cNvSpPr>
          <p:nvPr>
            <p:ph type="title"/>
          </p:nvPr>
        </p:nvSpPr>
        <p:spPr>
          <a:xfrm>
            <a:off x="0" y="365125"/>
            <a:ext cx="12192000" cy="1079500"/>
          </a:xfrm>
        </p:spPr>
        <p:txBody>
          <a:bodyPr>
            <a:normAutofit/>
          </a:bodyPr>
          <a:lstStyle/>
          <a:p>
            <a:pPr algn="ctr"/>
            <a:r>
              <a:rPr lang="sr-Latn-ME" sz="2400" b="1" dirty="0">
                <a:solidFill>
                  <a:schemeClr val="accent1"/>
                </a:solidFill>
                <a:latin typeface="Arial" panose="020B0604020202020204" pitchFamily="34" charset="0"/>
                <a:cs typeface="Arial" panose="020B0604020202020204" pitchFamily="34" charset="0"/>
              </a:rPr>
              <a:t>MARITIME TRANSPORT AND MARITIME PORTS</a:t>
            </a:r>
            <a:endParaRPr lang="en-US" sz="2400" b="1" dirty="0">
              <a:solidFill>
                <a:schemeClr val="accent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0" y="1444625"/>
            <a:ext cx="12192000" cy="668193"/>
          </a:xfrm>
        </p:spPr>
        <p:txBody>
          <a:bodyPr>
            <a:normAutofit fontScale="85000" lnSpcReduction="20000"/>
          </a:bodyPr>
          <a:lstStyle/>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LEGISLATION APPLICABLE TO MARITIME TRANSPORT</a:t>
            </a:r>
          </a:p>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International Agreements</a:t>
            </a:r>
          </a:p>
        </p:txBody>
      </p:sp>
      <p:sp>
        <p:nvSpPr>
          <p:cNvPr id="3" name="Content Placeholder 1">
            <a:extLst>
              <a:ext uri="{FF2B5EF4-FFF2-40B4-BE49-F238E27FC236}">
                <a16:creationId xmlns:a16="http://schemas.microsoft.com/office/drawing/2014/main" id="{82F5C396-DACA-3634-7C5C-9933122D5787}"/>
              </a:ext>
            </a:extLst>
          </p:cNvPr>
          <p:cNvSpPr txBox="1">
            <a:spLocks/>
          </p:cNvSpPr>
          <p:nvPr/>
        </p:nvSpPr>
        <p:spPr>
          <a:xfrm>
            <a:off x="0" y="2682875"/>
            <a:ext cx="12192000" cy="4108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fontAlgn="base">
              <a:spcBef>
                <a:spcPts val="340"/>
              </a:spcBef>
              <a:spcAft>
                <a:spcPts val="360"/>
              </a:spcAft>
              <a:buNone/>
            </a:pPr>
            <a:r>
              <a:rPr lang="sr-Latn-ME" sz="1800" b="1" dirty="0">
                <a:solidFill>
                  <a:srgbClr val="231F20"/>
                </a:solidFill>
                <a:effectLst/>
                <a:latin typeface="Arial" panose="020B0604020202020204" pitchFamily="34" charset="0"/>
                <a:ea typeface="Times New Roman" panose="02020603050405020304" pitchFamily="18" charset="0"/>
                <a:cs typeface="Arial" panose="020B0604020202020204" pitchFamily="34" charset="0"/>
              </a:rPr>
              <a:t>NAIROBI INTERNATIONAL CONVENTION</a:t>
            </a:r>
            <a:br>
              <a:rPr lang="sr-Latn-ME" sz="1800" b="1" dirty="0">
                <a:solidFill>
                  <a:srgbClr val="231F20"/>
                </a:solidFill>
                <a:effectLst/>
                <a:latin typeface="Arial" panose="020B0604020202020204" pitchFamily="34" charset="0"/>
                <a:ea typeface="Times New Roman" panose="02020603050405020304" pitchFamily="18" charset="0"/>
                <a:cs typeface="Arial" panose="020B0604020202020204" pitchFamily="34" charset="0"/>
              </a:rPr>
            </a:br>
            <a:r>
              <a:rPr lang="sr-Latn-ME" sz="1800" b="1" dirty="0">
                <a:solidFill>
                  <a:srgbClr val="231F20"/>
                </a:solidFill>
                <a:effectLst/>
                <a:latin typeface="Arial" panose="020B0604020202020204" pitchFamily="34" charset="0"/>
                <a:ea typeface="Times New Roman" panose="02020603050405020304" pitchFamily="18" charset="0"/>
                <a:cs typeface="Arial" panose="020B0604020202020204" pitchFamily="34" charset="0"/>
              </a:rPr>
              <a:t>ON THE REMOVAL OF WRECKS, 2007</a:t>
            </a:r>
          </a:p>
          <a:p>
            <a:pPr marL="0" marR="0" indent="0" algn="ctr" fontAlgn="base">
              <a:spcBef>
                <a:spcPts val="340"/>
              </a:spcBef>
              <a:spcAft>
                <a:spcPts val="360"/>
              </a:spcAft>
              <a:buNone/>
            </a:pPr>
            <a:endParaRPr lang="sr-Latn-ME" sz="1800" b="1" dirty="0">
              <a:solidFill>
                <a:srgbClr val="231F20"/>
              </a:solidFill>
              <a:latin typeface="Arial" panose="020B0604020202020204" pitchFamily="34" charset="0"/>
              <a:ea typeface="Times New Roman" panose="02020603050405020304" pitchFamily="18" charset="0"/>
              <a:cs typeface="Arial" panose="020B0604020202020204" pitchFamily="34" charset="0"/>
            </a:endParaRPr>
          </a:p>
          <a:p>
            <a:pPr algn="just" fontAlgn="base">
              <a:spcBef>
                <a:spcPts val="340"/>
              </a:spcBef>
              <a:spcAft>
                <a:spcPts val="360"/>
              </a:spcAft>
            </a:pPr>
            <a:r>
              <a:rPr lang="en-US" sz="1800" dirty="0">
                <a:latin typeface="Arial" panose="020B0604020202020204" pitchFamily="34" charset="0"/>
                <a:cs typeface="Arial" panose="020B0604020202020204" pitchFamily="34" charset="0"/>
              </a:rPr>
              <a:t>Montenegro has started the process of </a:t>
            </a:r>
            <a:r>
              <a:rPr lang="sr-Latn-ME" sz="1800" dirty="0">
                <a:latin typeface="Arial" panose="020B0604020202020204" pitchFamily="34" charset="0"/>
                <a:cs typeface="Arial" panose="020B0604020202020204" pitchFamily="34" charset="0"/>
              </a:rPr>
              <a:t>ratification of</a:t>
            </a:r>
            <a:r>
              <a:rPr lang="en-US" sz="1800" dirty="0">
                <a:latin typeface="Arial" panose="020B0604020202020204" pitchFamily="34" charset="0"/>
                <a:cs typeface="Arial" panose="020B0604020202020204" pitchFamily="34" charset="0"/>
              </a:rPr>
              <a:t> the Nairobi Convention in 2022</a:t>
            </a:r>
            <a:r>
              <a:rPr lang="sr-Latn-ME" sz="1800" b="1" dirty="0">
                <a:solidFill>
                  <a:srgbClr val="231F20"/>
                </a:solidFill>
                <a:latin typeface="Arial" panose="020B0604020202020204" pitchFamily="34" charset="0"/>
                <a:cs typeface="Arial" panose="020B0604020202020204" pitchFamily="34" charset="0"/>
              </a:rPr>
              <a:t>;</a:t>
            </a:r>
          </a:p>
          <a:p>
            <a:pPr marL="0" indent="0" algn="just" fontAlgn="base">
              <a:spcBef>
                <a:spcPts val="340"/>
              </a:spcBef>
              <a:spcAft>
                <a:spcPts val="360"/>
              </a:spcAft>
              <a:buNone/>
            </a:pPr>
            <a:endParaRPr lang="sr-Latn-ME" sz="800" b="1" dirty="0">
              <a:solidFill>
                <a:srgbClr val="231F20"/>
              </a:solidFill>
              <a:latin typeface="Arial" panose="020B0604020202020204" pitchFamily="34" charset="0"/>
              <a:cs typeface="Arial" panose="020B0604020202020204" pitchFamily="34" charset="0"/>
            </a:endParaRPr>
          </a:p>
          <a:p>
            <a:pPr algn="just" fontAlgn="base">
              <a:spcBef>
                <a:spcPts val="340"/>
              </a:spcBef>
              <a:spcAft>
                <a:spcPts val="360"/>
              </a:spcAft>
            </a:pPr>
            <a:r>
              <a:rPr lang="sr-Latn-ME" sz="1800" dirty="0">
                <a:solidFill>
                  <a:srgbClr val="231F20"/>
                </a:solidFill>
                <a:latin typeface="Arial" panose="020B0604020202020204" pitchFamily="34" charset="0"/>
                <a:cs typeface="Arial" panose="020B0604020202020204" pitchFamily="34" charset="0"/>
              </a:rPr>
              <a:t>A</a:t>
            </a:r>
            <a:r>
              <a:rPr lang="en-US" sz="1800" dirty="0" err="1">
                <a:latin typeface="Arial" panose="020B0604020202020204" pitchFamily="34" charset="0"/>
                <a:cs typeface="Arial" panose="020B0604020202020204" pitchFamily="34" charset="0"/>
              </a:rPr>
              <a:t>doption</a:t>
            </a:r>
            <a:r>
              <a:rPr lang="en-US" sz="1800" dirty="0">
                <a:latin typeface="Arial" panose="020B0604020202020204" pitchFamily="34" charset="0"/>
                <a:cs typeface="Arial" panose="020B0604020202020204" pitchFamily="34" charset="0"/>
              </a:rPr>
              <a:t> of the Law on Ratification </a:t>
            </a:r>
            <a:r>
              <a:rPr lang="sr-Latn-ME" sz="1800" dirty="0">
                <a:latin typeface="Arial" panose="020B0604020202020204" pitchFamily="34" charset="0"/>
                <a:cs typeface="Arial" panose="020B0604020202020204" pitchFamily="34" charset="0"/>
              </a:rPr>
              <a:t>w</a:t>
            </a:r>
            <a:r>
              <a:rPr lang="en-US" sz="1800" dirty="0">
                <a:latin typeface="Arial" panose="020B0604020202020204" pitchFamily="34" charset="0"/>
                <a:cs typeface="Arial" panose="020B0604020202020204" pitchFamily="34" charset="0"/>
              </a:rPr>
              <a:t>as </a:t>
            </a:r>
            <a:r>
              <a:rPr lang="sr-Latn-ME" sz="1800" dirty="0">
                <a:latin typeface="Arial" panose="020B0604020202020204" pitchFamily="34" charset="0"/>
                <a:cs typeface="Arial" panose="020B0604020202020204" pitchFamily="34" charset="0"/>
              </a:rPr>
              <a:t>reforced</a:t>
            </a:r>
            <a:r>
              <a:rPr lang="en-US" sz="1800" dirty="0">
                <a:latin typeface="Arial" panose="020B0604020202020204" pitchFamily="34" charset="0"/>
                <a:cs typeface="Arial" panose="020B0604020202020204" pitchFamily="34" charset="0"/>
              </a:rPr>
              <a:t> by the decision of the </a:t>
            </a:r>
            <a:r>
              <a:rPr lang="sr-Latn-ME" sz="1800" dirty="0">
                <a:latin typeface="Arial" panose="020B0604020202020204" pitchFamily="34" charset="0"/>
                <a:cs typeface="Arial" panose="020B0604020202020204" pitchFamily="34" charset="0"/>
              </a:rPr>
              <a:t>Paris MoU </a:t>
            </a:r>
            <a:r>
              <a:rPr lang="en-US" sz="1800" dirty="0">
                <a:latin typeface="Arial" panose="020B0604020202020204" pitchFamily="34" charset="0"/>
                <a:cs typeface="Arial" panose="020B0604020202020204" pitchFamily="34" charset="0"/>
              </a:rPr>
              <a:t>Committee</a:t>
            </a:r>
            <a:r>
              <a:rPr lang="sr-Latn-ME" sz="1800" dirty="0">
                <a:latin typeface="Arial" panose="020B0604020202020204" pitchFamily="34" charset="0"/>
                <a:cs typeface="Arial" panose="020B0604020202020204" pitchFamily="34" charset="0"/>
              </a:rPr>
              <a:t> on its</a:t>
            </a:r>
            <a:r>
              <a:rPr lang="en-US" sz="1800" dirty="0">
                <a:latin typeface="Arial" panose="020B0604020202020204" pitchFamily="34" charset="0"/>
                <a:cs typeface="Arial" panose="020B0604020202020204" pitchFamily="34" charset="0"/>
              </a:rPr>
              <a:t> 55th session </a:t>
            </a:r>
            <a:r>
              <a:rPr lang="sr-Latn-ME" sz="1800" dirty="0">
                <a:latin typeface="Arial" panose="020B0604020202020204" pitchFamily="34" charset="0"/>
                <a:cs typeface="Arial" panose="020B0604020202020204" pitchFamily="34" charset="0"/>
              </a:rPr>
              <a:t>last year, </a:t>
            </a:r>
            <a:r>
              <a:rPr lang="en-US" sz="1800" dirty="0">
                <a:latin typeface="Arial" panose="020B0604020202020204" pitchFamily="34" charset="0"/>
                <a:cs typeface="Arial" panose="020B0604020202020204" pitchFamily="34" charset="0"/>
              </a:rPr>
              <a:t>where it was concluded that the Nairobi Convention should be a </a:t>
            </a:r>
            <a:r>
              <a:rPr lang="sr-Latn-ME" sz="1800" dirty="0">
                <a:latin typeface="Arial" panose="020B0604020202020204" pitchFamily="34" charset="0"/>
                <a:cs typeface="Arial" panose="020B0604020202020204" pitchFamily="34" charset="0"/>
              </a:rPr>
              <a:t>mandatory</a:t>
            </a:r>
            <a:r>
              <a:rPr lang="en-US" sz="1800" dirty="0">
                <a:latin typeface="Arial" panose="020B0604020202020204" pitchFamily="34" charset="0"/>
                <a:cs typeface="Arial" panose="020B0604020202020204" pitchFamily="34" charset="0"/>
              </a:rPr>
              <a:t> instrument </a:t>
            </a:r>
            <a:r>
              <a:rPr lang="sr-Latn-ME" sz="1800" dirty="0">
                <a:latin typeface="Arial" panose="020B0604020202020204" pitchFamily="34" charset="0"/>
                <a:cs typeface="Arial" panose="020B0604020202020204" pitchFamily="34" charset="0"/>
              </a:rPr>
              <a:t>from 1st July 2022, </a:t>
            </a:r>
            <a:r>
              <a:rPr lang="en-US" sz="1800" dirty="0">
                <a:latin typeface="Arial" panose="020B0604020202020204" pitchFamily="34" charset="0"/>
                <a:cs typeface="Arial" panose="020B0604020202020204" pitchFamily="34" charset="0"/>
              </a:rPr>
              <a:t>during PSC</a:t>
            </a:r>
            <a:r>
              <a:rPr lang="sr-Latn-ME" sz="1800" dirty="0">
                <a:latin typeface="Arial" panose="020B0604020202020204" pitchFamily="34" charset="0"/>
                <a:cs typeface="Arial" panose="020B0604020202020204" pitchFamily="34" charset="0"/>
              </a:rPr>
              <a:t> inspections</a:t>
            </a:r>
            <a:r>
              <a:rPr lang="en-US" sz="1800" dirty="0">
                <a:latin typeface="Arial" panose="020B0604020202020204" pitchFamily="34" charset="0"/>
                <a:cs typeface="Arial" panose="020B0604020202020204" pitchFamily="34" charset="0"/>
              </a:rPr>
              <a:t> in the Paris </a:t>
            </a:r>
            <a:r>
              <a:rPr lang="sr-Latn-ME" sz="1800" dirty="0">
                <a:latin typeface="Arial" panose="020B0604020202020204" pitchFamily="34" charset="0"/>
                <a:cs typeface="Arial" panose="020B0604020202020204" pitchFamily="34" charset="0"/>
              </a:rPr>
              <a:t>MoU </a:t>
            </a:r>
            <a:r>
              <a:rPr lang="en-US" sz="1800" dirty="0">
                <a:latin typeface="Arial" panose="020B0604020202020204" pitchFamily="34" charset="0"/>
                <a:cs typeface="Arial" panose="020B0604020202020204" pitchFamily="34" charset="0"/>
              </a:rPr>
              <a:t>region.</a:t>
            </a:r>
            <a:endParaRPr lang="sr-Latn-ME" sz="1800" dirty="0">
              <a:latin typeface="Arial" panose="020B0604020202020204" pitchFamily="34" charset="0"/>
              <a:cs typeface="Arial" panose="020B0604020202020204" pitchFamily="34" charset="0"/>
            </a:endParaRPr>
          </a:p>
          <a:p>
            <a:pPr marL="0" indent="0" algn="just" fontAlgn="base">
              <a:spcBef>
                <a:spcPts val="340"/>
              </a:spcBef>
              <a:spcAft>
                <a:spcPts val="360"/>
              </a:spcAft>
              <a:buNone/>
            </a:pPr>
            <a:endParaRPr lang="sr-Latn-ME" sz="800" dirty="0">
              <a:latin typeface="Arial" panose="020B0604020202020204" pitchFamily="34" charset="0"/>
              <a:cs typeface="Arial" panose="020B0604020202020204" pitchFamily="34" charset="0"/>
            </a:endParaRPr>
          </a:p>
          <a:p>
            <a:pPr algn="just" fontAlgn="base">
              <a:spcBef>
                <a:spcPts val="340"/>
              </a:spcBef>
              <a:spcAft>
                <a:spcPts val="360"/>
              </a:spcAft>
            </a:pPr>
            <a:r>
              <a:rPr lang="sr-Latn-ME" sz="1800" dirty="0">
                <a:solidFill>
                  <a:srgbClr val="000000"/>
                </a:solidFill>
                <a:effectLst/>
                <a:latin typeface="ArialMT"/>
                <a:ea typeface="Calibri" panose="020F0502020204030204" pitchFamily="34" charset="0"/>
                <a:cs typeface="ArialMT"/>
              </a:rPr>
              <a:t>At the session of the Government of Montenegro on 8th December 2022, the Proposal for a Law on the ratification of the Nairobi Convention was determined, and in January 2023 it was sent to the Parliament of Montenegro for adoption.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spcBef>
                <a:spcPts val="340"/>
              </a:spcBef>
              <a:spcAft>
                <a:spcPts val="360"/>
              </a:spcAft>
            </a:pPr>
            <a:endParaRPr lang="sr-Latn-ME"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76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77FC2E7-814D-7910-8670-D7F2E2344620}"/>
              </a:ext>
            </a:extLst>
          </p:cNvPr>
          <p:cNvSpPr>
            <a:spLocks noGrp="1"/>
          </p:cNvSpPr>
          <p:nvPr>
            <p:ph idx="1"/>
          </p:nvPr>
        </p:nvSpPr>
        <p:spPr>
          <a:xfrm>
            <a:off x="0" y="196850"/>
            <a:ext cx="12192000" cy="668193"/>
          </a:xfrm>
        </p:spPr>
        <p:txBody>
          <a:bodyPr>
            <a:normAutofit fontScale="85000" lnSpcReduction="20000"/>
          </a:bodyPr>
          <a:lstStyle/>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LEGISLATION APPLICABLE TO MARITIME TRANSPORT</a:t>
            </a:r>
          </a:p>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Port State Control</a:t>
            </a:r>
          </a:p>
        </p:txBody>
      </p:sp>
      <p:sp>
        <p:nvSpPr>
          <p:cNvPr id="7" name="TextBox 6">
            <a:extLst>
              <a:ext uri="{FF2B5EF4-FFF2-40B4-BE49-F238E27FC236}">
                <a16:creationId xmlns:a16="http://schemas.microsoft.com/office/drawing/2014/main" id="{0A9FCD35-6ADE-DEE0-266B-3AA3A284981D}"/>
              </a:ext>
            </a:extLst>
          </p:cNvPr>
          <p:cNvSpPr txBox="1"/>
          <p:nvPr/>
        </p:nvSpPr>
        <p:spPr>
          <a:xfrm>
            <a:off x="0" y="1410385"/>
            <a:ext cx="12192000" cy="4524315"/>
          </a:xfrm>
          <a:prstGeom prst="rect">
            <a:avLst/>
          </a:prstGeom>
          <a:noFill/>
        </p:spPr>
        <p:txBody>
          <a:bodyPr wrap="square">
            <a:spAutoFit/>
          </a:bodyPr>
          <a:lstStyle/>
          <a:p>
            <a:pPr algn="ctr"/>
            <a:r>
              <a:rPr lang="en-GB" b="1" dirty="0">
                <a:solidFill>
                  <a:srgbClr val="231F20"/>
                </a:solidFill>
                <a:latin typeface="Arial" panose="020B0604020202020204" pitchFamily="34" charset="0"/>
                <a:cs typeface="Arial" panose="020B0604020202020204" pitchFamily="34" charset="0"/>
              </a:rPr>
              <a:t>MONTENEGRO TO BECOME </a:t>
            </a:r>
            <a:r>
              <a:rPr lang="sr-Latn-ME" b="1" dirty="0">
                <a:solidFill>
                  <a:srgbClr val="231F20"/>
                </a:solidFill>
                <a:latin typeface="Arial" panose="020B0604020202020204" pitchFamily="34" charset="0"/>
                <a:cs typeface="Arial" panose="020B0604020202020204" pitchFamily="34" charset="0"/>
              </a:rPr>
              <a:t>A </a:t>
            </a:r>
            <a:r>
              <a:rPr lang="sr-Latn-RS" b="1" dirty="0">
                <a:solidFill>
                  <a:srgbClr val="231F20"/>
                </a:solidFill>
                <a:latin typeface="Arial" panose="020B0604020202020204" pitchFamily="34" charset="0"/>
                <a:cs typeface="Arial" panose="020B0604020202020204" pitchFamily="34" charset="0"/>
              </a:rPr>
              <a:t>FULL MEMBER OF PARIS MOU </a:t>
            </a:r>
          </a:p>
          <a:p>
            <a:pPr algn="ctr"/>
            <a:r>
              <a:rPr lang="sr-Latn-RS" b="1" dirty="0">
                <a:solidFill>
                  <a:srgbClr val="231F20"/>
                </a:solidFill>
                <a:latin typeface="Arial" panose="020B0604020202020204" pitchFamily="34" charset="0"/>
                <a:cs typeface="Arial" panose="020B0604020202020204" pitchFamily="34" charset="0"/>
              </a:rPr>
              <a:t>BY EFFECTIVE DATE 1. JULY 2023</a:t>
            </a:r>
          </a:p>
          <a:p>
            <a:endParaRPr lang="sr-Latn-RS" dirty="0">
              <a:latin typeface="Arial" panose="020B0604020202020204" pitchFamily="34" charset="0"/>
              <a:ea typeface="Times New Roman" panose="02020603050405020304" pitchFamily="18" charset="0"/>
            </a:endParaRPr>
          </a:p>
          <a:p>
            <a:endParaRPr lang="sr-Latn-RS" sz="1800" dirty="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r>
              <a:rPr lang="sr-Latn-RS" sz="1800" dirty="0">
                <a:effectLst/>
                <a:latin typeface="Arial" panose="020B0604020202020204" pitchFamily="34" charset="0"/>
                <a:ea typeface="Times New Roman" panose="02020603050405020304" pitchFamily="18" charset="0"/>
              </a:rPr>
              <a:t>According to the conclusions of the Paris MoU Committee meetings (PSCC54 and PSCC55) Montenegrin PSCOs successfully completed training for PSC Officers in ports of Rotterdam and Antwerpen, and on 11th august 2022 we informed Secretary of Paris MoU that we are ready for Fact Finding Mission in September 2022</a:t>
            </a:r>
            <a:r>
              <a:rPr lang="sr-Latn-RS" dirty="0">
                <a:latin typeface="Arial" panose="020B0604020202020204" pitchFamily="34" charset="0"/>
                <a:ea typeface="Times New Roman" panose="02020603050405020304" pitchFamily="18" charset="0"/>
              </a:rPr>
              <a:t>;</a:t>
            </a:r>
          </a:p>
          <a:p>
            <a:pPr marL="285750" indent="-285750">
              <a:buFont typeface="Arial" panose="020B0604020202020204" pitchFamily="34" charset="0"/>
              <a:buChar char="•"/>
            </a:pPr>
            <a:endParaRPr lang="sr-Latn-RS" dirty="0">
              <a:latin typeface="Arial" panose="020B0604020202020204" pitchFamily="34" charset="0"/>
            </a:endParaRPr>
          </a:p>
          <a:p>
            <a:pPr marL="285750" indent="-285750">
              <a:buFont typeface="Arial" panose="020B0604020202020204" pitchFamily="34" charset="0"/>
              <a:buChar char="•"/>
            </a:pPr>
            <a:r>
              <a:rPr lang="sr-Latn-RS" sz="1800" dirty="0">
                <a:effectLst/>
                <a:latin typeface="Arial" panose="020B0604020202020204" pitchFamily="34" charset="0"/>
                <a:ea typeface="Times New Roman" panose="02020603050405020304" pitchFamily="18" charset="0"/>
              </a:rPr>
              <a:t>The audit team of FFM agreed that a positive recommendation for full membership could be given, provided the requirements of the Professional Development Scheme (PDS) are fulfilled by all PSCOs;</a:t>
            </a:r>
          </a:p>
          <a:p>
            <a:pPr marL="285750" indent="-285750">
              <a:buFont typeface="Arial" panose="020B0604020202020204" pitchFamily="34" charset="0"/>
              <a:buChar char="•"/>
            </a:pPr>
            <a:endParaRPr lang="sr-Latn-RS" dirty="0">
              <a:latin typeface="Arial" panose="020B0604020202020204" pitchFamily="34" charset="0"/>
            </a:endParaRPr>
          </a:p>
          <a:p>
            <a:pPr marL="285750" indent="-285750">
              <a:buFont typeface="Arial" panose="020B0604020202020204" pitchFamily="34" charset="0"/>
              <a:buChar char="•"/>
            </a:pPr>
            <a:r>
              <a:rPr lang="sr-Latn-RS" sz="1800" dirty="0">
                <a:effectLst/>
                <a:latin typeface="Arial" panose="020B0604020202020204" pitchFamily="34" charset="0"/>
                <a:ea typeface="Times New Roman" panose="02020603050405020304" pitchFamily="18" charset="0"/>
              </a:rPr>
              <a:t>At MAB150, held from 24-25 january 2023, MoU Advisory Board agreed to only recommend full membership by effective date 1. July 2023 in the event that all six PSCOs have attended the seminar prior to PSCC56 (May 2023);</a:t>
            </a:r>
          </a:p>
          <a:p>
            <a:pPr marL="285750" indent="-285750">
              <a:buFont typeface="Arial" panose="020B0604020202020204" pitchFamily="34" charset="0"/>
              <a:buChar char="•"/>
            </a:pPr>
            <a:endParaRPr lang="sr-Latn-RS" dirty="0">
              <a:latin typeface="Arial" panose="020B0604020202020204" pitchFamily="34" charset="0"/>
            </a:endParaRPr>
          </a:p>
          <a:p>
            <a:pPr marL="285750" indent="-285750">
              <a:buFont typeface="Arial" panose="020B0604020202020204" pitchFamily="34" charset="0"/>
              <a:buChar char="•"/>
            </a:pPr>
            <a:r>
              <a:rPr lang="sr-Latn-RS" sz="1800" dirty="0">
                <a:effectLst/>
                <a:latin typeface="Arial" panose="020B0604020202020204" pitchFamily="34" charset="0"/>
                <a:ea typeface="Times New Roman" panose="02020603050405020304" pitchFamily="18" charset="0"/>
              </a:rPr>
              <a:t>Base on above mentioned, the 6 (six) PSCOs are going to attend the seminar in Lisbon in March 2023, fulfilling requirements of MAB150 for full membership by effective date 1. July 2023.</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519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77FC2E7-814D-7910-8670-D7F2E2344620}"/>
              </a:ext>
            </a:extLst>
          </p:cNvPr>
          <p:cNvSpPr>
            <a:spLocks noGrp="1"/>
          </p:cNvSpPr>
          <p:nvPr>
            <p:ph idx="1"/>
          </p:nvPr>
        </p:nvSpPr>
        <p:spPr>
          <a:xfrm>
            <a:off x="0" y="196850"/>
            <a:ext cx="12192000" cy="668193"/>
          </a:xfrm>
        </p:spPr>
        <p:txBody>
          <a:bodyPr>
            <a:normAutofit fontScale="85000" lnSpcReduction="20000"/>
          </a:bodyPr>
          <a:lstStyle/>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LEGISLATION APPLICABLE TO MARITIME TRANSPORT</a:t>
            </a:r>
          </a:p>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Ship-source pollution and Organotin compounds</a:t>
            </a:r>
          </a:p>
        </p:txBody>
      </p:sp>
      <p:sp>
        <p:nvSpPr>
          <p:cNvPr id="7" name="TextBox 6">
            <a:extLst>
              <a:ext uri="{FF2B5EF4-FFF2-40B4-BE49-F238E27FC236}">
                <a16:creationId xmlns:a16="http://schemas.microsoft.com/office/drawing/2014/main" id="{0A9FCD35-6ADE-DEE0-266B-3AA3A284981D}"/>
              </a:ext>
            </a:extLst>
          </p:cNvPr>
          <p:cNvSpPr txBox="1"/>
          <p:nvPr/>
        </p:nvSpPr>
        <p:spPr>
          <a:xfrm>
            <a:off x="0" y="1410385"/>
            <a:ext cx="12192000" cy="7017306"/>
          </a:xfrm>
          <a:prstGeom prst="rect">
            <a:avLst/>
          </a:prstGeom>
          <a:noFill/>
        </p:spPr>
        <p:txBody>
          <a:bodyPr wrap="square">
            <a:spAutoFit/>
          </a:bodyPr>
          <a:lstStyle/>
          <a:p>
            <a:pPr algn="ctr"/>
            <a:r>
              <a:rPr lang="sr-Latn-ME" b="1" dirty="0">
                <a:solidFill>
                  <a:srgbClr val="231F20"/>
                </a:solidFill>
                <a:latin typeface="Arial" panose="020B0604020202020204" pitchFamily="34" charset="0"/>
                <a:cs typeface="Arial" panose="020B0604020202020204" pitchFamily="34" charset="0"/>
              </a:rPr>
              <a:t>PREPARATION OF </a:t>
            </a:r>
          </a:p>
          <a:p>
            <a:pPr algn="ctr"/>
            <a:r>
              <a:rPr lang="sr-Latn-ME" b="1" dirty="0">
                <a:solidFill>
                  <a:srgbClr val="231F20"/>
                </a:solidFill>
                <a:latin typeface="Arial" panose="020B0604020202020204" pitchFamily="34" charset="0"/>
                <a:cs typeface="Arial" panose="020B0604020202020204" pitchFamily="34" charset="0"/>
              </a:rPr>
              <a:t>THE DRAFT LAW ON POLUTION PREVENTION OF SEA FROM VESSELS</a:t>
            </a:r>
            <a:endParaRPr lang="sr-Latn-RS" b="1" dirty="0">
              <a:solidFill>
                <a:srgbClr val="231F20"/>
              </a:solidFill>
              <a:latin typeface="Arial" panose="020B0604020202020204" pitchFamily="34" charset="0"/>
              <a:cs typeface="Arial" panose="020B0604020202020204" pitchFamily="34" charset="0"/>
            </a:endParaRPr>
          </a:p>
          <a:p>
            <a:endParaRPr lang="sr-Latn-RS" dirty="0">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With the professional support of EMSA, the Directorate for Maritime </a:t>
            </a:r>
            <a:r>
              <a:rPr lang="sr-Latn-ME" sz="1800" dirty="0">
                <a:effectLst/>
                <a:latin typeface="Arial" panose="020B0604020202020204" pitchFamily="34" charset="0"/>
                <a:ea typeface="Times New Roman" panose="02020603050405020304" pitchFamily="18" charset="0"/>
                <a:cs typeface="Arial" panose="020B0604020202020204" pitchFamily="34" charset="0"/>
              </a:rPr>
              <a:t>Affairs</a:t>
            </a:r>
            <a:r>
              <a:rPr lang="en-US" sz="1800" dirty="0">
                <a:effectLst/>
                <a:latin typeface="Arial" panose="020B0604020202020204" pitchFamily="34" charset="0"/>
                <a:ea typeface="Times New Roman" panose="02020603050405020304" pitchFamily="18" charset="0"/>
                <a:cs typeface="Arial" panose="020B0604020202020204" pitchFamily="34" charset="0"/>
              </a:rPr>
              <a:t> is </a:t>
            </a:r>
            <a:r>
              <a:rPr lang="sr-Latn-ME" sz="1800" dirty="0">
                <a:effectLst/>
                <a:latin typeface="Arial" panose="020B0604020202020204" pitchFamily="34" charset="0"/>
                <a:ea typeface="Times New Roman" panose="02020603050405020304" pitchFamily="18" charset="0"/>
                <a:cs typeface="Arial" panose="020B0604020202020204" pitchFamily="34" charset="0"/>
              </a:rPr>
              <a:t>in preparation of a</a:t>
            </a:r>
            <a:r>
              <a:rPr lang="en-US" sz="1800" dirty="0">
                <a:effectLst/>
                <a:latin typeface="Arial" panose="020B0604020202020204" pitchFamily="34" charset="0"/>
                <a:ea typeface="Times New Roman" panose="02020603050405020304" pitchFamily="18" charset="0"/>
                <a:cs typeface="Arial" panose="020B0604020202020204" pitchFamily="34" charset="0"/>
              </a:rPr>
              <a:t> </a:t>
            </a:r>
            <a:r>
              <a:rPr lang="sr-Latn-ME" sz="1800" dirty="0">
                <a:effectLst/>
                <a:latin typeface="Arial" panose="020B0604020202020204" pitchFamily="34" charset="0"/>
                <a:ea typeface="Times New Roman" panose="02020603050405020304" pitchFamily="18" charset="0"/>
                <a:cs typeface="Arial" panose="020B0604020202020204" pitchFamily="34" charset="0"/>
              </a:rPr>
              <a:t>D</a:t>
            </a:r>
            <a:r>
              <a:rPr lang="en-US" sz="1800" dirty="0">
                <a:effectLst/>
                <a:latin typeface="Arial" panose="020B0604020202020204" pitchFamily="34" charset="0"/>
                <a:ea typeface="Times New Roman" panose="02020603050405020304" pitchFamily="18" charset="0"/>
                <a:cs typeface="Arial" panose="020B0604020202020204" pitchFamily="34" charset="0"/>
              </a:rPr>
              <a:t>raft law on the </a:t>
            </a:r>
            <a:r>
              <a:rPr lang="sr-Latn-ME" dirty="0">
                <a:latin typeface="Arial" panose="020B0604020202020204" pitchFamily="34" charset="0"/>
                <a:ea typeface="Times New Roman" panose="02020603050405020304" pitchFamily="18" charset="0"/>
                <a:cs typeface="Arial" panose="020B0604020202020204" pitchFamily="34" charset="0"/>
              </a:rPr>
              <a:t>polution</a:t>
            </a:r>
            <a:r>
              <a:rPr lang="en-US" sz="1800" dirty="0">
                <a:effectLst/>
                <a:latin typeface="Arial" panose="020B0604020202020204" pitchFamily="34" charset="0"/>
                <a:ea typeface="Times New Roman" panose="02020603050405020304" pitchFamily="18" charset="0"/>
                <a:cs typeface="Arial" panose="020B0604020202020204" pitchFamily="34" charset="0"/>
              </a:rPr>
              <a:t> </a:t>
            </a:r>
            <a:r>
              <a:rPr lang="sr-Latn-ME" sz="1800" dirty="0">
                <a:effectLst/>
                <a:latin typeface="Arial" panose="020B0604020202020204" pitchFamily="34" charset="0"/>
                <a:ea typeface="Times New Roman" panose="02020603050405020304" pitchFamily="18" charset="0"/>
                <a:cs typeface="Arial" panose="020B0604020202020204" pitchFamily="34" charset="0"/>
              </a:rPr>
              <a:t>prevention </a:t>
            </a:r>
            <a:r>
              <a:rPr lang="en-US" sz="1800" dirty="0">
                <a:effectLst/>
                <a:latin typeface="Arial" panose="020B0604020202020204" pitchFamily="34" charset="0"/>
                <a:ea typeface="Times New Roman" panose="02020603050405020304" pitchFamily="18" charset="0"/>
                <a:cs typeface="Arial" panose="020B0604020202020204" pitchFamily="34" charset="0"/>
              </a:rPr>
              <a:t>of sea from </a:t>
            </a:r>
            <a:r>
              <a:rPr lang="sr-Latn-ME" sz="1800" dirty="0">
                <a:effectLst/>
                <a:latin typeface="Arial" panose="020B0604020202020204" pitchFamily="34" charset="0"/>
                <a:ea typeface="Times New Roman" panose="02020603050405020304" pitchFamily="18" charset="0"/>
                <a:cs typeface="Arial" panose="020B0604020202020204" pitchFamily="34" charset="0"/>
              </a:rPr>
              <a:t>vessels;</a:t>
            </a:r>
          </a:p>
          <a:p>
            <a:pPr marL="285750" indent="-285750">
              <a:buFont typeface="Arial" panose="020B0604020202020204" pitchFamily="34" charset="0"/>
              <a:buChar char="•"/>
            </a:pPr>
            <a:endParaRPr lang="sr-Latn-ME" dirty="0">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r>
              <a:rPr lang="sr-Latn-ME" dirty="0">
                <a:latin typeface="Arial" panose="020B0604020202020204" pitchFamily="34" charset="0"/>
                <a:ea typeface="Times New Roman" panose="02020603050405020304" pitchFamily="18" charset="0"/>
                <a:cs typeface="Arial" panose="020B0604020202020204" pitchFamily="34" charset="0"/>
              </a:rPr>
              <a:t>T</a:t>
            </a:r>
            <a:r>
              <a:rPr lang="en-US" sz="1800" dirty="0">
                <a:effectLst/>
                <a:latin typeface="Arial" panose="020B0604020202020204" pitchFamily="34" charset="0"/>
                <a:ea typeface="Times New Roman" panose="02020603050405020304" pitchFamily="18" charset="0"/>
                <a:cs typeface="Arial" panose="020B0604020202020204" pitchFamily="34" charset="0"/>
              </a:rPr>
              <a:t>he intention is that the draft law, in addition to the implementation of the consolidated edition of the MARPOL Convention</a:t>
            </a:r>
            <a:r>
              <a:rPr lang="sr-Latn-ME" sz="1800" dirty="0">
                <a:effectLst/>
                <a:latin typeface="Arial" panose="020B0604020202020204" pitchFamily="34" charset="0"/>
                <a:ea typeface="Times New Roman" panose="02020603050405020304" pitchFamily="18" charset="0"/>
                <a:cs typeface="Arial" panose="020B0604020202020204" pitchFamily="34" charset="0"/>
              </a:rPr>
              <a:t> 2022</a:t>
            </a:r>
            <a:r>
              <a:rPr lang="en-US" sz="1800" dirty="0">
                <a:effectLst/>
                <a:latin typeface="Arial" panose="020B0604020202020204" pitchFamily="34" charset="0"/>
                <a:ea typeface="Times New Roman" panose="02020603050405020304" pitchFamily="18" charset="0"/>
                <a:cs typeface="Arial" panose="020B0604020202020204" pitchFamily="34" charset="0"/>
              </a:rPr>
              <a:t>, also transposes the following </a:t>
            </a:r>
            <a:r>
              <a:rPr lang="sr-Latn-ME" sz="1800" dirty="0">
                <a:effectLst/>
                <a:latin typeface="Arial" panose="020B0604020202020204" pitchFamily="34" charset="0"/>
                <a:ea typeface="Times New Roman" panose="02020603050405020304" pitchFamily="18" charset="0"/>
                <a:cs typeface="Arial" panose="020B0604020202020204" pitchFamily="34" charset="0"/>
              </a:rPr>
              <a:t>EU acquis</a:t>
            </a:r>
            <a:r>
              <a:rPr lang="en-US" sz="1800" dirty="0">
                <a:effectLst/>
                <a:latin typeface="Arial" panose="020B0604020202020204" pitchFamily="34" charset="0"/>
                <a:ea typeface="Times New Roman" panose="02020603050405020304" pitchFamily="18" charset="0"/>
                <a:cs typeface="Arial" panose="020B0604020202020204" pitchFamily="34" charset="0"/>
              </a:rPr>
              <a:t>:</a:t>
            </a:r>
            <a:endParaRPr lang="sr-Latn-ME" sz="1800" dirty="0">
              <a:effectLst/>
              <a:latin typeface="Arial" panose="020B0604020202020204" pitchFamily="34" charset="0"/>
              <a:ea typeface="Times New Roman" panose="02020603050405020304" pitchFamily="18" charset="0"/>
              <a:cs typeface="Arial" panose="020B0604020202020204" pitchFamily="34" charset="0"/>
            </a:endParaRPr>
          </a:p>
          <a:p>
            <a:endParaRPr lang="sr-Latn-ME" sz="180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mj-lt"/>
              <a:buAutoNum type="alphaLcPeriod"/>
            </a:pPr>
            <a:r>
              <a:rPr lang="en-US" sz="1800" dirty="0">
                <a:solidFill>
                  <a:srgbClr val="333333"/>
                </a:solidFill>
                <a:latin typeface="Arial" panose="020B0604020202020204" pitchFamily="34" charset="0"/>
                <a:cs typeface="Arial" panose="020B0604020202020204" pitchFamily="34" charset="0"/>
              </a:rPr>
              <a:t>Directive (EU) 2019/883 on port reception facilities for the delivery of waste from ships, amending Directive 2010/65/EU and repealing Directive 2000/59/EC</a:t>
            </a:r>
            <a:r>
              <a:rPr lang="sr-Latn-ME" sz="1800" dirty="0">
                <a:solidFill>
                  <a:srgbClr val="333333"/>
                </a:solidFill>
                <a:latin typeface="Arial" panose="020B0604020202020204" pitchFamily="34" charset="0"/>
                <a:cs typeface="Arial" panose="020B0604020202020204" pitchFamily="34" charset="0"/>
              </a:rPr>
              <a:t>;</a:t>
            </a:r>
          </a:p>
          <a:p>
            <a:pPr marL="342900" indent="-342900">
              <a:buFont typeface="+mj-lt"/>
              <a:buAutoNum type="alphaLcPeriod"/>
            </a:pPr>
            <a:r>
              <a:rPr lang="en-US" sz="1800" dirty="0">
                <a:solidFill>
                  <a:srgbClr val="000000"/>
                </a:solidFill>
                <a:latin typeface="Arial" panose="020B0604020202020204" pitchFamily="34" charset="0"/>
                <a:cs typeface="Arial" panose="020B0604020202020204" pitchFamily="34" charset="0"/>
              </a:rPr>
              <a:t>Directive 2005/35/EC on ship-source pollution and on the introduction of penalties, including criminal penalties, for pollution offences</a:t>
            </a:r>
            <a:r>
              <a:rPr lang="sr-Latn-ME" sz="1800" dirty="0">
                <a:solidFill>
                  <a:srgbClr val="000000"/>
                </a:solidFill>
                <a:latin typeface="Arial" panose="020B0604020202020204" pitchFamily="34" charset="0"/>
                <a:cs typeface="Arial" panose="020B0604020202020204" pitchFamily="34" charset="0"/>
              </a:rPr>
              <a:t>;</a:t>
            </a:r>
          </a:p>
          <a:p>
            <a:pPr marL="342900" indent="-342900">
              <a:buFont typeface="+mj-lt"/>
              <a:buAutoNum type="alphaLcPeriod"/>
            </a:pPr>
            <a:r>
              <a:rPr lang="en-US" sz="1800" dirty="0">
                <a:solidFill>
                  <a:srgbClr val="000000"/>
                </a:solidFill>
                <a:latin typeface="Arial" panose="020B0604020202020204" pitchFamily="34" charset="0"/>
                <a:cs typeface="Arial" panose="020B0604020202020204" pitchFamily="34" charset="0"/>
              </a:rPr>
              <a:t>Regulation (EC) No 782/2003 on the prohibition of organotin compounds on ships</a:t>
            </a:r>
            <a:r>
              <a:rPr lang="sr-Latn-ME" sz="1800" dirty="0">
                <a:solidFill>
                  <a:srgbClr val="000000"/>
                </a:solidFill>
                <a:latin typeface="Arial" panose="020B0604020202020204" pitchFamily="34" charset="0"/>
                <a:cs typeface="Arial" panose="020B0604020202020204" pitchFamily="34" charset="0"/>
              </a:rPr>
              <a:t>;</a:t>
            </a:r>
          </a:p>
          <a:p>
            <a:pPr marL="342900" indent="-342900">
              <a:buFont typeface="+mj-lt"/>
              <a:buAutoNum type="alphaLcPeriod"/>
            </a:pPr>
            <a:r>
              <a:rPr lang="en-US" sz="1800" dirty="0">
                <a:solidFill>
                  <a:srgbClr val="000000"/>
                </a:solidFill>
                <a:latin typeface="Arial" panose="020B0604020202020204" pitchFamily="34" charset="0"/>
                <a:cs typeface="Arial" panose="020B0604020202020204" pitchFamily="34" charset="0"/>
              </a:rPr>
              <a:t>Regulation (EU) No 530/2012 on the accelerated phasing-in of double-hull or equivalent design requirements for single-hull oil tankers</a:t>
            </a:r>
            <a:r>
              <a:rPr lang="sr-Latn-ME" sz="1800" dirty="0">
                <a:solidFill>
                  <a:srgbClr val="000000"/>
                </a:solidFill>
                <a:latin typeface="Arial" panose="020B0604020202020204" pitchFamily="34" charset="0"/>
                <a:cs typeface="Arial" panose="020B0604020202020204" pitchFamily="34" charset="0"/>
              </a:rPr>
              <a:t>;</a:t>
            </a:r>
          </a:p>
          <a:p>
            <a:pPr marL="342900" indent="-342900">
              <a:buFont typeface="+mj-lt"/>
              <a:buAutoNum type="alphaLcPeriod"/>
            </a:pPr>
            <a:r>
              <a:rPr lang="sr-Latn-ME" dirty="0">
                <a:solidFill>
                  <a:srgbClr val="000000"/>
                </a:solidFill>
                <a:latin typeface="Arial" panose="020B0604020202020204" pitchFamily="34" charset="0"/>
                <a:cs typeface="Arial" panose="020B0604020202020204" pitchFamily="34" charset="0"/>
              </a:rPr>
              <a:t>Regulation 1257/2013 </a:t>
            </a:r>
            <a:r>
              <a:rPr lang="en-US" dirty="0">
                <a:latin typeface="Arial" panose="020B0604020202020204" pitchFamily="34" charset="0"/>
                <a:cs typeface="Arial" panose="020B0604020202020204" pitchFamily="34" charset="0"/>
              </a:rPr>
              <a:t>on ship recycling and amending Regulation (EC) No 1013/2006 and Directive 2009/16/EC</a:t>
            </a:r>
            <a:r>
              <a:rPr lang="sr-Latn-ME" dirty="0">
                <a:solidFill>
                  <a:srgbClr val="000000"/>
                </a:solidFill>
                <a:latin typeface="Arial" panose="020B0604020202020204" pitchFamily="34" charset="0"/>
                <a:cs typeface="Arial" panose="020B0604020202020204" pitchFamily="34" charset="0"/>
              </a:rPr>
              <a:t>.</a:t>
            </a:r>
            <a:endParaRPr lang="sr-Latn-ME" sz="1800" dirty="0">
              <a:solidFill>
                <a:srgbClr val="000000"/>
              </a:solidFill>
              <a:latin typeface="Arial" panose="020B0604020202020204" pitchFamily="34" charset="0"/>
              <a:cs typeface="Arial" panose="020B0604020202020204" pitchFamily="34" charset="0"/>
            </a:endParaRPr>
          </a:p>
          <a:p>
            <a:pPr marL="342900" indent="-342900">
              <a:buFont typeface="+mj-lt"/>
              <a:buAutoNum type="alphaLcPeriod"/>
            </a:pPr>
            <a:endParaRPr lang="sr-Latn-ME" sz="1800" dirty="0">
              <a:solidFill>
                <a:srgbClr val="000000"/>
              </a:solidFill>
              <a:latin typeface="Calibri" panose="020F0502020204030204" pitchFamily="34" charset="0"/>
            </a:endParaRPr>
          </a:p>
          <a:p>
            <a:pPr marL="342900" indent="-342900">
              <a:buFont typeface="+mj-lt"/>
              <a:buAutoNum type="alphaLcPeriod"/>
            </a:pPr>
            <a:endParaRPr lang="sr-Latn-ME" sz="1800" b="1" dirty="0">
              <a:solidFill>
                <a:schemeClr val="accent1"/>
              </a:solidFill>
              <a:effectLst>
                <a:outerShdw blurRad="38100" dist="38100" dir="2700000" algn="tl">
                  <a:srgbClr val="000000">
                    <a:alpha val="43137"/>
                  </a:srgbClr>
                </a:outerShdw>
              </a:effectLst>
            </a:endParaRPr>
          </a:p>
          <a:p>
            <a:pPr marL="342900" indent="-342900">
              <a:buFont typeface="+mj-lt"/>
              <a:buAutoNum type="alphaLcPeriod"/>
            </a:pPr>
            <a:endParaRPr lang="sr-Latn-ME" sz="1800" dirty="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ME" dirty="0">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ME" sz="1800" dirty="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ME" dirty="0">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ME" sz="1800" dirty="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RS"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69541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77FC2E7-814D-7910-8670-D7F2E2344620}"/>
              </a:ext>
            </a:extLst>
          </p:cNvPr>
          <p:cNvSpPr>
            <a:spLocks noGrp="1"/>
          </p:cNvSpPr>
          <p:nvPr>
            <p:ph idx="1"/>
          </p:nvPr>
        </p:nvSpPr>
        <p:spPr>
          <a:xfrm>
            <a:off x="0" y="196850"/>
            <a:ext cx="12192000" cy="668193"/>
          </a:xfrm>
        </p:spPr>
        <p:txBody>
          <a:bodyPr>
            <a:normAutofit fontScale="85000" lnSpcReduction="20000"/>
          </a:bodyPr>
          <a:lstStyle/>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LEGISLATION APPLICABLE TO MARITIME TRANSPORT</a:t>
            </a:r>
          </a:p>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Maritime Security</a:t>
            </a:r>
          </a:p>
        </p:txBody>
      </p:sp>
      <p:sp>
        <p:nvSpPr>
          <p:cNvPr id="7" name="TextBox 6">
            <a:extLst>
              <a:ext uri="{FF2B5EF4-FFF2-40B4-BE49-F238E27FC236}">
                <a16:creationId xmlns:a16="http://schemas.microsoft.com/office/drawing/2014/main" id="{0A9FCD35-6ADE-DEE0-266B-3AA3A284981D}"/>
              </a:ext>
            </a:extLst>
          </p:cNvPr>
          <p:cNvSpPr txBox="1"/>
          <p:nvPr/>
        </p:nvSpPr>
        <p:spPr>
          <a:xfrm>
            <a:off x="0" y="1267510"/>
            <a:ext cx="12192000" cy="3693319"/>
          </a:xfrm>
          <a:prstGeom prst="rect">
            <a:avLst/>
          </a:prstGeom>
          <a:noFill/>
        </p:spPr>
        <p:txBody>
          <a:bodyPr wrap="square">
            <a:spAutoFit/>
          </a:bodyPr>
          <a:lstStyle/>
          <a:p>
            <a:pPr marL="0" marR="0" algn="ctr">
              <a:spcBef>
                <a:spcPts val="0"/>
              </a:spcBef>
              <a:spcAft>
                <a:spcPts val="0"/>
              </a:spcAft>
              <a:tabLst>
                <a:tab pos="3543300" algn="l"/>
              </a:tabLs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LAW</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tabLst>
                <a:tab pos="3543300" algn="l"/>
              </a:tabLs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ON SHIPS AND PORTS SECURITY PROTECTION</a:t>
            </a:r>
            <a:endParaRPr lang="sr-Latn-ME"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tabLst>
                <a:tab pos="3543300" algn="l"/>
              </a:tabLst>
            </a:pPr>
            <a:r>
              <a:rPr lang="sr-Latn-ME" b="1" dirty="0">
                <a:latin typeface="Times New Roman" panose="02020603050405020304" pitchFamily="18" charset="0"/>
                <a:ea typeface="Calibri" panose="020F0502020204030204" pitchFamily="34" charset="0"/>
                <a:cs typeface="Times New Roman" panose="02020603050405020304" pitchFamily="18" charset="0"/>
              </a:rPr>
              <a:t>(„Official Gazette Montenegro“, No. 53/2016) </a:t>
            </a:r>
          </a:p>
          <a:p>
            <a:pPr marL="0" marR="0" algn="ctr">
              <a:spcBef>
                <a:spcPts val="0"/>
              </a:spcBef>
              <a:spcAft>
                <a:spcPts val="0"/>
              </a:spcAft>
              <a:tabLst>
                <a:tab pos="35433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sr-Latn-RS" dirty="0">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r>
              <a:rPr lang="sr-Latn-ME" sz="1800" dirty="0">
                <a:effectLst/>
                <a:latin typeface="Arial" panose="020B0604020202020204" pitchFamily="34" charset="0"/>
                <a:ea typeface="Times New Roman" panose="02020603050405020304" pitchFamily="18" charset="0"/>
                <a:cs typeface="Arial" panose="020B0604020202020204" pitchFamily="34" charset="0"/>
              </a:rPr>
              <a:t>Above mentioned law and bylaw acts transposed following EU acquis:</a:t>
            </a:r>
          </a:p>
          <a:p>
            <a:endParaRPr lang="sr-Latn-ME" sz="180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REGULATION (EC) NO 725/2004 OF THE EUROPEAN PARLIAMENT AND OF THE COUNCIL OF 31 MARCH 2004 </a:t>
            </a:r>
            <a:r>
              <a:rPr lang="en-GB" sz="1800" dirty="0">
                <a:effectLst/>
                <a:latin typeface="Arial" panose="020B0604020202020204" pitchFamily="34" charset="0"/>
                <a:ea typeface="Times New Roman" panose="02020603050405020304" pitchFamily="18" charset="0"/>
                <a:cs typeface="Arial" panose="020B0604020202020204" pitchFamily="34" charset="0"/>
              </a:rPr>
              <a:t>ON ENHANCING SHIP AND PORT FACILITY SECURITY</a:t>
            </a:r>
            <a:r>
              <a:rPr lang="sr-Latn-ME" sz="1800" dirty="0">
                <a:effectLst/>
                <a:latin typeface="Arial" panose="020B0604020202020204" pitchFamily="34" charset="0"/>
                <a:ea typeface="Times New Roman" panose="02020603050405020304" pitchFamily="18" charset="0"/>
                <a:cs typeface="Arial" panose="020B0604020202020204" pitchFamily="34" charset="0"/>
              </a:rPr>
              <a:t>;</a:t>
            </a:r>
          </a:p>
          <a:p>
            <a:pPr marL="342900" indent="-342900">
              <a:buFont typeface="+mj-lt"/>
              <a:buAutoNum type="alphaLcParenR"/>
            </a:pPr>
            <a:endParaRPr lang="sr-Latn-ME" dirty="0">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DIRECTIVE 2005/65/EC OF THE EUROPEAN PARLIAMENT AND OF THE COUNCIL OF 26 OCTOBER 2005 ON ENHANCING PORT SECURITY</a:t>
            </a:r>
            <a:r>
              <a:rPr lang="sr-Latn-ME" sz="1800" dirty="0">
                <a:effectLst/>
                <a:latin typeface="Arial" panose="020B0604020202020204" pitchFamily="34" charset="0"/>
                <a:ea typeface="Times New Roman" panose="02020603050405020304" pitchFamily="18" charset="0"/>
                <a:cs typeface="Arial" panose="020B0604020202020204" pitchFamily="34" charset="0"/>
              </a:rPr>
              <a:t>.</a:t>
            </a:r>
          </a:p>
          <a:p>
            <a:pPr marL="285750" indent="-285750">
              <a:buFont typeface="Arial" panose="020B0604020202020204" pitchFamily="34" charset="0"/>
              <a:buChar char="•"/>
            </a:pPr>
            <a:endParaRPr lang="sr-Latn-RS"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5035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77FC2E7-814D-7910-8670-D7F2E2344620}"/>
              </a:ext>
            </a:extLst>
          </p:cNvPr>
          <p:cNvSpPr>
            <a:spLocks noGrp="1"/>
          </p:cNvSpPr>
          <p:nvPr>
            <p:ph idx="1"/>
          </p:nvPr>
        </p:nvSpPr>
        <p:spPr>
          <a:xfrm>
            <a:off x="0" y="196850"/>
            <a:ext cx="12192000" cy="668193"/>
          </a:xfrm>
        </p:spPr>
        <p:txBody>
          <a:bodyPr>
            <a:normAutofit fontScale="85000" lnSpcReduction="20000"/>
          </a:bodyPr>
          <a:lstStyle/>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LEGISLATION APPLICABLE TO MARITIME TRANSPORT</a:t>
            </a:r>
          </a:p>
          <a:p>
            <a:pPr marL="0" indent="0" algn="ctr">
              <a:buNone/>
            </a:pPr>
            <a:r>
              <a:rPr lang="sr-Latn-ME" sz="2400" b="1" dirty="0">
                <a:solidFill>
                  <a:schemeClr val="accent1"/>
                </a:solidFill>
                <a:latin typeface="Arial" panose="020B0604020202020204" pitchFamily="34" charset="0"/>
                <a:ea typeface="+mj-ea"/>
                <a:cs typeface="Arial" panose="020B0604020202020204" pitchFamily="34" charset="0"/>
              </a:rPr>
              <a:t>Training of seafarers</a:t>
            </a:r>
          </a:p>
        </p:txBody>
      </p:sp>
      <p:sp>
        <p:nvSpPr>
          <p:cNvPr id="7" name="TextBox 6">
            <a:extLst>
              <a:ext uri="{FF2B5EF4-FFF2-40B4-BE49-F238E27FC236}">
                <a16:creationId xmlns:a16="http://schemas.microsoft.com/office/drawing/2014/main" id="{0A9FCD35-6ADE-DEE0-266B-3AA3A284981D}"/>
              </a:ext>
            </a:extLst>
          </p:cNvPr>
          <p:cNvSpPr txBox="1"/>
          <p:nvPr/>
        </p:nvSpPr>
        <p:spPr>
          <a:xfrm>
            <a:off x="0" y="1524685"/>
            <a:ext cx="12192000" cy="3139321"/>
          </a:xfrm>
          <a:prstGeom prst="rect">
            <a:avLst/>
          </a:prstGeom>
          <a:noFill/>
        </p:spPr>
        <p:txBody>
          <a:bodyPr wrap="square">
            <a:spAutoFit/>
          </a:bodyPr>
          <a:lstStyle/>
          <a:p>
            <a:pPr marL="0" marR="0" algn="ctr">
              <a:spcBef>
                <a:spcPts val="0"/>
              </a:spcBef>
              <a:spcAft>
                <a:spcPts val="0"/>
              </a:spcAft>
              <a:tabLst>
                <a:tab pos="3543300" algn="l"/>
              </a:tabLst>
            </a:pPr>
            <a:r>
              <a:rPr lang="en-US" dirty="0">
                <a:latin typeface="Arial" panose="020B0604020202020204" pitchFamily="34" charset="0"/>
                <a:cs typeface="Arial" panose="020B0604020202020204" pitchFamily="34" charset="0"/>
              </a:rPr>
              <a:t>COMMISSION IMPLEMENTING DECISION (EU) 2017/727</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endParaRPr lang="sr-Latn-RS" dirty="0">
              <a:latin typeface="Arial" panose="020B0604020202020204" pitchFamily="34" charset="0"/>
              <a:ea typeface="Times New Roman" panose="02020603050405020304" pitchFamily="18" charset="0"/>
              <a:cs typeface="Arial" panose="020B0604020202020204" pitchFamily="34" charset="0"/>
            </a:endParaRPr>
          </a:p>
          <a:p>
            <a:r>
              <a:rPr lang="sr-Latn-ME" dirty="0">
                <a:latin typeface="Arial" panose="020B0604020202020204" pitchFamily="34" charset="0"/>
                <a:ea typeface="Times New Roman" panose="02020603050405020304" pitchFamily="18" charset="0"/>
                <a:cs typeface="Arial" panose="020B0604020202020204" pitchFamily="34" charset="0"/>
              </a:rPr>
              <a:t>On 23rd  March 2017, EC has adopted Decision </a:t>
            </a:r>
            <a:r>
              <a:rPr lang="en-US" dirty="0">
                <a:latin typeface="Arial" panose="020B0604020202020204" pitchFamily="34" charset="0"/>
                <a:cs typeface="Arial" panose="020B0604020202020204" pitchFamily="34" charset="0"/>
              </a:rPr>
              <a:t>on the recognition of Montenegro pursuant to Directive 2008/106/EC of the European Parliament and of the Council as regards the systems for training and certification of seafarers</a:t>
            </a:r>
            <a:r>
              <a:rPr lang="sr-Latn-ME" dirty="0">
                <a:latin typeface="Arial" panose="020B0604020202020204" pitchFamily="34" charset="0"/>
                <a:cs typeface="Arial" panose="020B0604020202020204" pitchFamily="34" charset="0"/>
              </a:rPr>
              <a:t>;</a:t>
            </a:r>
          </a:p>
          <a:p>
            <a:endParaRPr lang="sr-Latn-ME" sz="1800" dirty="0">
              <a:effectLst/>
              <a:latin typeface="Arial" panose="020B0604020202020204" pitchFamily="34" charset="0"/>
              <a:ea typeface="Times New Roman" panose="02020603050405020304" pitchFamily="18" charset="0"/>
              <a:cs typeface="Arial" panose="020B0604020202020204" pitchFamily="34" charset="0"/>
            </a:endParaRPr>
          </a:p>
          <a:p>
            <a:r>
              <a:rPr lang="sr-Latn-ME" dirty="0">
                <a:latin typeface="Arial" panose="020B0604020202020204" pitchFamily="34" charset="0"/>
                <a:ea typeface="Times New Roman" panose="02020603050405020304" pitchFamily="18" charset="0"/>
                <a:cs typeface="Arial" panose="020B0604020202020204" pitchFamily="34" charset="0"/>
              </a:rPr>
              <a:t>According to new Directive 2022/993, in </a:t>
            </a:r>
            <a:r>
              <a:rPr lang="en-US" dirty="0">
                <a:latin typeface="Arial" panose="020B0604020202020204" pitchFamily="34" charset="0"/>
                <a:ea typeface="Times New Roman" panose="02020603050405020304" pitchFamily="18" charset="0"/>
                <a:cs typeface="Arial" panose="020B0604020202020204" pitchFamily="34" charset="0"/>
              </a:rPr>
              <a:t>January 2023, EMSA announced inspection </a:t>
            </a:r>
            <a:r>
              <a:rPr lang="sr-Latn-ME" dirty="0">
                <a:latin typeface="Arial" panose="020B0604020202020204" pitchFamily="34" charset="0"/>
                <a:ea typeface="Times New Roman" panose="02020603050405020304" pitchFamily="18" charset="0"/>
                <a:cs typeface="Arial" panose="020B0604020202020204" pitchFamily="34" charset="0"/>
              </a:rPr>
              <a:t>control</a:t>
            </a:r>
            <a:r>
              <a:rPr lang="en-US" dirty="0">
                <a:latin typeface="Arial" panose="020B0604020202020204" pitchFamily="34" charset="0"/>
                <a:ea typeface="Times New Roman" panose="02020603050405020304" pitchFamily="18" charset="0"/>
                <a:cs typeface="Arial" panose="020B0604020202020204" pitchFamily="34" charset="0"/>
              </a:rPr>
              <a:t> to Montenegro regarding the implementation of the </a:t>
            </a:r>
            <a:r>
              <a:rPr lang="sr-Latn-ME" dirty="0">
                <a:latin typeface="Arial" panose="020B0604020202020204" pitchFamily="34" charset="0"/>
                <a:ea typeface="Times New Roman" panose="02020603050405020304" pitchFamily="18" charset="0"/>
                <a:cs typeface="Arial" panose="020B0604020202020204" pitchFamily="34" charset="0"/>
              </a:rPr>
              <a:t>STCW</a:t>
            </a:r>
            <a:r>
              <a:rPr lang="en-US" dirty="0">
                <a:latin typeface="Arial" panose="020B0604020202020204" pitchFamily="34" charset="0"/>
                <a:ea typeface="Times New Roman" panose="02020603050405020304" pitchFamily="18" charset="0"/>
                <a:cs typeface="Arial" panose="020B0604020202020204" pitchFamily="34" charset="0"/>
              </a:rPr>
              <a:t> Convention</a:t>
            </a:r>
            <a:r>
              <a:rPr lang="sr-Latn-ME" dirty="0">
                <a:latin typeface="Arial" panose="020B0604020202020204" pitchFamily="34" charset="0"/>
                <a:ea typeface="Times New Roman" panose="02020603050405020304" pitchFamily="18" charset="0"/>
                <a:cs typeface="Arial" panose="020B0604020202020204" pitchFamily="34" charset="0"/>
              </a:rPr>
              <a:t>;</a:t>
            </a:r>
          </a:p>
          <a:p>
            <a:endParaRPr lang="sr-Latn-ME" sz="1800" dirty="0">
              <a:effectLst/>
              <a:latin typeface="Arial" panose="020B0604020202020204" pitchFamily="34" charset="0"/>
              <a:ea typeface="Times New Roman" panose="02020603050405020304" pitchFamily="18" charset="0"/>
              <a:cs typeface="Arial" panose="020B0604020202020204" pitchFamily="34" charset="0"/>
            </a:endParaRPr>
          </a:p>
          <a:p>
            <a:r>
              <a:rPr lang="sr-Latn-ME" dirty="0">
                <a:latin typeface="Arial" panose="020B0604020202020204" pitchFamily="34" charset="0"/>
                <a:ea typeface="Times New Roman" panose="02020603050405020304" pitchFamily="18" charset="0"/>
              </a:rPr>
              <a:t>I</a:t>
            </a:r>
            <a:r>
              <a:rPr lang="en-US" sz="1800" dirty="0">
                <a:effectLst/>
                <a:latin typeface="Arial" panose="020B0604020202020204" pitchFamily="34" charset="0"/>
                <a:ea typeface="Times New Roman" panose="02020603050405020304" pitchFamily="18" charset="0"/>
              </a:rPr>
              <a:t>n the previous few weeks, </a:t>
            </a:r>
            <a:r>
              <a:rPr lang="sr-Latn-ME" sz="1800" dirty="0">
                <a:effectLst/>
                <a:latin typeface="Arial" panose="020B0604020202020204" pitchFamily="34" charset="0"/>
                <a:ea typeface="Times New Roman" panose="02020603050405020304" pitchFamily="18" charset="0"/>
              </a:rPr>
              <a:t>M</a:t>
            </a:r>
            <a:r>
              <a:rPr lang="en-US" sz="1800" dirty="0" err="1">
                <a:effectLst/>
                <a:latin typeface="Arial" panose="020B0604020202020204" pitchFamily="34" charset="0"/>
                <a:ea typeface="Times New Roman" panose="02020603050405020304" pitchFamily="18" charset="0"/>
              </a:rPr>
              <a:t>aritime</a:t>
            </a:r>
            <a:r>
              <a:rPr lang="en-US" sz="1800" dirty="0">
                <a:effectLst/>
                <a:latin typeface="Arial" panose="020B0604020202020204" pitchFamily="34" charset="0"/>
                <a:ea typeface="Times New Roman" panose="02020603050405020304" pitchFamily="18" charset="0"/>
              </a:rPr>
              <a:t> administration</a:t>
            </a:r>
            <a:r>
              <a:rPr lang="sr-Latn-ME" sz="1800" dirty="0">
                <a:effectLst/>
                <a:latin typeface="Arial" panose="020B0604020202020204" pitchFamily="34" charset="0"/>
                <a:ea typeface="Times New Roman" panose="02020603050405020304" pitchFamily="18" charset="0"/>
              </a:rPr>
              <a:t> of Montenegro</a:t>
            </a:r>
            <a:r>
              <a:rPr lang="en-US" sz="1800" dirty="0">
                <a:effectLst/>
                <a:latin typeface="Arial" panose="020B0604020202020204" pitchFamily="34" charset="0"/>
                <a:ea typeface="Times New Roman" panose="02020603050405020304" pitchFamily="18" charset="0"/>
              </a:rPr>
              <a:t> filling out the questionnaires that precede the official visit</a:t>
            </a:r>
            <a:r>
              <a:rPr lang="sr-Latn-ME" sz="1800" dirty="0">
                <a:effectLst/>
                <a:latin typeface="Arial" panose="020B0604020202020204" pitchFamily="34" charset="0"/>
                <a:ea typeface="Times New Roman" panose="02020603050405020304" pitchFamily="18" charset="0"/>
              </a:rPr>
              <a:t> of EMSA</a:t>
            </a:r>
            <a:r>
              <a:rPr lang="en-US" sz="1800" dirty="0">
                <a:effectLst/>
                <a:latin typeface="Arial" panose="020B0604020202020204" pitchFamily="34" charset="0"/>
                <a:ea typeface="Times New Roman" panose="02020603050405020304" pitchFamily="18" charset="0"/>
              </a:rPr>
              <a:t>, planned from </a:t>
            </a:r>
            <a:r>
              <a:rPr lang="sr-Latn-ME" sz="1800" dirty="0">
                <a:effectLst/>
                <a:latin typeface="Arial" panose="020B0604020202020204" pitchFamily="34" charset="0"/>
                <a:ea typeface="Times New Roman" panose="02020603050405020304" pitchFamily="18" charset="0"/>
              </a:rPr>
              <a:t>24th </a:t>
            </a:r>
            <a:r>
              <a:rPr lang="en-US" sz="1800" dirty="0">
                <a:effectLst/>
                <a:latin typeface="Arial" panose="020B0604020202020204" pitchFamily="34" charset="0"/>
                <a:ea typeface="Times New Roman" panose="02020603050405020304" pitchFamily="18" charset="0"/>
              </a:rPr>
              <a:t>May to </a:t>
            </a:r>
            <a:r>
              <a:rPr lang="sr-Latn-ME" sz="1800" dirty="0">
                <a:effectLst/>
                <a:latin typeface="Arial" panose="020B0604020202020204" pitchFamily="34" charset="0"/>
                <a:ea typeface="Times New Roman" panose="02020603050405020304" pitchFamily="18" charset="0"/>
              </a:rPr>
              <a:t>01st </a:t>
            </a:r>
            <a:r>
              <a:rPr lang="en-US" sz="1800" dirty="0">
                <a:effectLst/>
                <a:latin typeface="Arial" panose="020B0604020202020204" pitchFamily="34" charset="0"/>
                <a:ea typeface="Times New Roman" panose="02020603050405020304" pitchFamily="18" charset="0"/>
              </a:rPr>
              <a:t>June, 2023.</a:t>
            </a:r>
            <a:endParaRPr lang="sr-Latn-ME" sz="1800" dirty="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sr-Latn-RS"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154474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77FC2E7-814D-7910-8670-D7F2E2344620}"/>
              </a:ext>
            </a:extLst>
          </p:cNvPr>
          <p:cNvSpPr>
            <a:spLocks noGrp="1"/>
          </p:cNvSpPr>
          <p:nvPr>
            <p:ph idx="1"/>
          </p:nvPr>
        </p:nvSpPr>
        <p:spPr>
          <a:xfrm>
            <a:off x="0" y="196850"/>
            <a:ext cx="12192000" cy="1079500"/>
          </a:xfrm>
        </p:spPr>
        <p:txBody>
          <a:bodyPr>
            <a:normAutofit/>
          </a:bodyPr>
          <a:lstStyle/>
          <a:p>
            <a:pPr marL="0" indent="0" algn="ctr">
              <a:buNone/>
            </a:pPr>
            <a:r>
              <a:rPr lang="sr-Latn-ME" sz="1800" b="1" dirty="0">
                <a:solidFill>
                  <a:schemeClr val="accent1"/>
                </a:solidFill>
                <a:latin typeface="Arial" panose="020B0604020202020204" pitchFamily="34" charset="0"/>
                <a:ea typeface="+mj-ea"/>
                <a:cs typeface="Arial" panose="020B0604020202020204" pitchFamily="34" charset="0"/>
              </a:rPr>
              <a:t>LEGISLATION APPLICABLE TO INLAND WATERWAYS</a:t>
            </a:r>
          </a:p>
          <a:p>
            <a:pPr marL="0" indent="0" algn="ctr">
              <a:buNone/>
            </a:pPr>
            <a:r>
              <a:rPr lang="sr-Latn-ME" sz="1800" b="1" dirty="0">
                <a:solidFill>
                  <a:schemeClr val="accent1"/>
                </a:solidFill>
                <a:latin typeface="Arial" panose="020B0604020202020204" pitchFamily="34" charset="0"/>
                <a:ea typeface="+mj-ea"/>
                <a:cs typeface="Arial" panose="020B0604020202020204" pitchFamily="34" charset="0"/>
              </a:rPr>
              <a:t>Access to the market/ Access to the profession/ Boatmasters’ certificate/ Safety-technical requirements</a:t>
            </a:r>
          </a:p>
        </p:txBody>
      </p:sp>
      <p:sp>
        <p:nvSpPr>
          <p:cNvPr id="7" name="TextBox 6">
            <a:extLst>
              <a:ext uri="{FF2B5EF4-FFF2-40B4-BE49-F238E27FC236}">
                <a16:creationId xmlns:a16="http://schemas.microsoft.com/office/drawing/2014/main" id="{0A9FCD35-6ADE-DEE0-266B-3AA3A284981D}"/>
              </a:ext>
            </a:extLst>
          </p:cNvPr>
          <p:cNvSpPr txBox="1"/>
          <p:nvPr/>
        </p:nvSpPr>
        <p:spPr>
          <a:xfrm>
            <a:off x="0" y="1104900"/>
            <a:ext cx="12192000" cy="5782802"/>
          </a:xfrm>
          <a:prstGeom prst="rect">
            <a:avLst/>
          </a:prstGeom>
          <a:noFill/>
        </p:spPr>
        <p:txBody>
          <a:bodyPr wrap="square">
            <a:spAutoFit/>
          </a:bodyPr>
          <a:lstStyle/>
          <a:p>
            <a:pPr algn="ctr"/>
            <a:r>
              <a:rPr lang="sr-Latn-ME" b="1" dirty="0">
                <a:latin typeface="Arial" panose="020B0604020202020204" pitchFamily="34" charset="0"/>
                <a:cs typeface="Arial" panose="020B0604020202020204" pitchFamily="34" charset="0"/>
              </a:rPr>
              <a:t>PREPARATION OF </a:t>
            </a:r>
          </a:p>
          <a:p>
            <a:pPr algn="ctr"/>
            <a:r>
              <a:rPr lang="sr-Latn-ME" b="1" dirty="0">
                <a:latin typeface="Arial" panose="020B0604020202020204" pitchFamily="34" charset="0"/>
                <a:cs typeface="Arial" panose="020B0604020202020204" pitchFamily="34" charset="0"/>
              </a:rPr>
              <a:t>THE DRAFT LAW ON</a:t>
            </a:r>
            <a:r>
              <a:rPr lang="en-US" b="1" dirty="0">
                <a:latin typeface="Arial" panose="020B0604020202020204" pitchFamily="34" charset="0"/>
                <a:cs typeface="Arial" panose="020B0604020202020204" pitchFamily="34" charset="0"/>
              </a:rPr>
              <a:t> INLAND NAVIGATION </a:t>
            </a:r>
            <a:endParaRPr lang="sr-Latn-RS" b="1" dirty="0">
              <a:latin typeface="Arial" panose="020B0604020202020204" pitchFamily="34" charset="0"/>
              <a:cs typeface="Arial" panose="020B0604020202020204" pitchFamily="34" charset="0"/>
            </a:endParaRPr>
          </a:p>
          <a:p>
            <a:endParaRPr lang="sr-Latn-RS" dirty="0">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r>
              <a:rPr lang="sr-Latn-ME" dirty="0">
                <a:latin typeface="Arial" panose="020B0604020202020204" pitchFamily="34" charset="0"/>
                <a:ea typeface="Calibri" panose="020F0502020204030204" pitchFamily="34" charset="0"/>
                <a:cs typeface="Arial" panose="020B0604020202020204" pitchFamily="34" charset="0"/>
              </a:rPr>
              <a:t>F</a:t>
            </a:r>
            <a:r>
              <a:rPr lang="en-US" sz="1800" dirty="0" err="1">
                <a:effectLst/>
                <a:latin typeface="Arial" panose="020B0604020202020204" pitchFamily="34" charset="0"/>
                <a:ea typeface="Calibri" panose="020F0502020204030204" pitchFamily="34" charset="0"/>
                <a:cs typeface="Arial" panose="020B0604020202020204" pitchFamily="34" charset="0"/>
              </a:rPr>
              <a:t>inancial</a:t>
            </a:r>
            <a:r>
              <a:rPr lang="en-US" sz="1800" dirty="0">
                <a:effectLst/>
                <a:latin typeface="Arial" panose="020B0604020202020204" pitchFamily="34" charset="0"/>
                <a:ea typeface="Calibri" panose="020F0502020204030204" pitchFamily="34" charset="0"/>
                <a:cs typeface="Arial" panose="020B0604020202020204" pitchFamily="34" charset="0"/>
              </a:rPr>
              <a:t> agreement between the European Commission and the Government of Montenegro for IPA II Country Action </a:t>
            </a:r>
            <a:r>
              <a:rPr lang="en-US" sz="1800" dirty="0" err="1">
                <a:effectLst/>
                <a:latin typeface="Arial" panose="020B0604020202020204" pitchFamily="34" charset="0"/>
                <a:ea typeface="Calibri" panose="020F0502020204030204" pitchFamily="34" charset="0"/>
                <a:cs typeface="Arial" panose="020B0604020202020204" pitchFamily="34" charset="0"/>
              </a:rPr>
              <a:t>Programme</a:t>
            </a:r>
            <a:r>
              <a:rPr lang="en-US" sz="1800" dirty="0">
                <a:effectLst/>
                <a:latin typeface="Arial" panose="020B0604020202020204" pitchFamily="34" charset="0"/>
                <a:ea typeface="Calibri" panose="020F0502020204030204" pitchFamily="34" charset="0"/>
                <a:cs typeface="Arial" panose="020B0604020202020204" pitchFamily="34" charset="0"/>
              </a:rPr>
              <a:t> IPA 2017 (CAP 2017) was signed on 17 December 2018.</a:t>
            </a:r>
            <a:endParaRPr lang="sr-Latn-ME" sz="1800" dirty="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Arial" panose="020B0604020202020204" pitchFamily="34" charset="0"/>
              </a:rPr>
              <a:t>The Terms of Reference envisages activities for determining regulations (laws and by-laws) in the field of inland waterways as one of the main priorities of this project. </a:t>
            </a:r>
            <a:endParaRPr lang="sr-Latn-ME" sz="18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endParaRPr lang="sr-Latn-ME" sz="18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The directives transposed </a:t>
            </a:r>
            <a:r>
              <a:rPr lang="sr-Latn-ME" sz="1800" dirty="0">
                <a:effectLst/>
                <a:latin typeface="Arial" panose="020B0604020202020204" pitchFamily="34" charset="0"/>
                <a:ea typeface="Calibri" panose="020F0502020204030204" pitchFamily="34" charset="0"/>
                <a:cs typeface="Arial" panose="020B0604020202020204" pitchFamily="34" charset="0"/>
              </a:rPr>
              <a:t>into Draft </a:t>
            </a:r>
            <a:r>
              <a:rPr lang="en-US" sz="1800" dirty="0">
                <a:effectLst/>
                <a:latin typeface="Arial" panose="020B0604020202020204" pitchFamily="34" charset="0"/>
                <a:ea typeface="Calibri" panose="020F0502020204030204" pitchFamily="34" charset="0"/>
                <a:cs typeface="Arial" panose="020B0604020202020204" pitchFamily="34" charset="0"/>
              </a:rPr>
              <a:t>law</a:t>
            </a:r>
            <a:r>
              <a:rPr lang="sr-Latn-ME" sz="1800" dirty="0">
                <a:effectLst/>
                <a:latin typeface="Arial" panose="020B0604020202020204" pitchFamily="34" charset="0"/>
                <a:ea typeface="Calibri" panose="020F0502020204030204" pitchFamily="34" charset="0"/>
                <a:cs typeface="Arial" panose="020B0604020202020204" pitchFamily="34" charset="0"/>
              </a:rPr>
              <a:t> are</a:t>
            </a:r>
            <a:r>
              <a:rPr lang="en-US" sz="1800" dirty="0">
                <a:effectLst/>
                <a:latin typeface="Arial" panose="020B0604020202020204" pitchFamily="34" charset="0"/>
                <a:ea typeface="Calibri" panose="020F0502020204030204" pitchFamily="34" charset="0"/>
                <a:cs typeface="Arial" panose="020B0604020202020204" pitchFamily="34" charset="0"/>
              </a:rPr>
              <a:t>:</a:t>
            </a: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1.   EU Directive 2017/2397 of the European Parliament and of the Council of 12 December 2017 on the recognition of professional qualifications in inland navigation and repealing Council Directives 91/672/EEC and 96/50/EC</a:t>
            </a:r>
            <a:r>
              <a:rPr lang="sr-Latn-ME" sz="1800" dirty="0">
                <a:effectLst/>
                <a:latin typeface="Arial" panose="020B0604020202020204" pitchFamily="34" charset="0"/>
                <a:ea typeface="Calibri" panose="020F0502020204030204" pitchFamily="34" charset="0"/>
                <a:cs typeface="Arial" panose="020B0604020202020204" pitchFamily="34" charset="0"/>
              </a:rPr>
              <a:t>;</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2.   EU Directive 2016/1629 of the European Parliament and of the Council of 14 September 2016 laying down technical requirements for inland waterway vessels, amending Directive 2009/100/EC and repealing Directive 2006/87/EC</a:t>
            </a:r>
            <a:r>
              <a:rPr lang="sr-Latn-ME" sz="1800" dirty="0">
                <a:effectLst/>
                <a:latin typeface="Arial" panose="020B0604020202020204" pitchFamily="34" charset="0"/>
                <a:ea typeface="Calibri" panose="020F0502020204030204" pitchFamily="34" charset="0"/>
                <a:cs typeface="Arial" panose="020B0604020202020204" pitchFamily="34" charset="0"/>
              </a:rPr>
              <a:t>;</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3.   Directive 2009/100/EC of the European Parliament and of the Council of 16 September 2009 on reciprocal recognition of navigability </a:t>
            </a:r>
            <a:r>
              <a:rPr lang="en-US" sz="1800" dirty="0" err="1">
                <a:effectLst/>
                <a:latin typeface="Arial" panose="020B0604020202020204" pitchFamily="34" charset="0"/>
                <a:ea typeface="Calibri" panose="020F0502020204030204" pitchFamily="34" charset="0"/>
                <a:cs typeface="Arial" panose="020B0604020202020204" pitchFamily="34" charset="0"/>
              </a:rPr>
              <a:t>licences</a:t>
            </a:r>
            <a:r>
              <a:rPr lang="en-US" sz="1800" dirty="0">
                <a:effectLst/>
                <a:latin typeface="Arial" panose="020B0604020202020204" pitchFamily="34" charset="0"/>
                <a:ea typeface="Calibri" panose="020F0502020204030204" pitchFamily="34" charset="0"/>
                <a:cs typeface="Arial" panose="020B0604020202020204" pitchFamily="34" charset="0"/>
              </a:rPr>
              <a:t> for inland waterway vessels and</a:t>
            </a:r>
          </a:p>
          <a:p>
            <a:pPr marL="0" marR="0" algn="just">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4.   Directive 2013/53/EU of the European Parliament and of the Council of 20 November 2013 on recreational craft and personal watercraft and repealing Directive 94/25/EC.</a:t>
            </a:r>
            <a:endParaRPr lang="sr-Latn-RS" sz="18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0866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988"/>
            <a:ext cx="12192000" cy="13255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sr-Latn-RS" b="1" dirty="0">
                <a:solidFill>
                  <a:schemeClr val="accent1"/>
                </a:solidFill>
                <a:effectLst>
                  <a:outerShdw blurRad="38100" dist="38100" dir="2700000" algn="tl">
                    <a:srgbClr val="000000">
                      <a:alpha val="43137"/>
                    </a:srgbClr>
                  </a:outerShdw>
                </a:effectLst>
              </a:rPr>
              <a:t>THANK YOU FOR YOUR ATENTION</a:t>
            </a:r>
            <a:endParaRPr lang="en-US" b="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4590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2151</TotalTime>
  <Words>991</Words>
  <Application>Microsoft Office PowerPoint</Application>
  <PresentationFormat>Widescreen</PresentationFormat>
  <Paragraphs>86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ArialMT</vt:lpstr>
      <vt:lpstr>Calibri</vt:lpstr>
      <vt:lpstr>Calibri Light</vt:lpstr>
      <vt:lpstr>Times New Roman</vt:lpstr>
      <vt:lpstr>Office Theme</vt:lpstr>
      <vt:lpstr>5th Waterborne Transport and Multimodality Tech Comm  Belgrade, 16 March 2023</vt:lpstr>
      <vt:lpstr>MARITIME TRANSPORT AND MARITIME PORTS</vt:lpstr>
      <vt:lpstr>PowerPoint Presentation</vt:lpstr>
      <vt:lpstr>PowerPoint Presentation</vt:lpstr>
      <vt:lpstr>PowerPoint Presentation</vt:lpstr>
      <vt:lpstr>PowerPoint Presentation</vt:lpstr>
      <vt:lpstr>PowerPoint Presentation</vt:lpstr>
      <vt:lpstr>THANK YOU FOR YOUR ATENTION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4th Waterborne Transport and Multimodality Tech Comm  Port of Antwerp , 14-16 December 2022</dc:title>
  <dc:creator>Ana Kusovac</dc:creator>
  <cp:lastModifiedBy>Elson Thana</cp:lastModifiedBy>
  <cp:revision>154</cp:revision>
  <dcterms:created xsi:type="dcterms:W3CDTF">2022-12-01T09:36:00Z</dcterms:created>
  <dcterms:modified xsi:type="dcterms:W3CDTF">2023-03-14T09:17:00Z</dcterms:modified>
</cp:coreProperties>
</file>