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9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40000" y="1440000"/>
            <a:ext cx="900000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40000" y="3226680"/>
            <a:ext cx="900000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40000" y="1440000"/>
            <a:ext cx="4391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151600" y="1440000"/>
            <a:ext cx="4391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540000" y="3226680"/>
            <a:ext cx="4391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5151600" y="3226680"/>
            <a:ext cx="4391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540000" y="1440000"/>
            <a:ext cx="2897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583080" y="1440000"/>
            <a:ext cx="2897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625800" y="1440000"/>
            <a:ext cx="2897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540000" y="3226680"/>
            <a:ext cx="2897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583080" y="3226680"/>
            <a:ext cx="2897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625800" y="3226680"/>
            <a:ext cx="2897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540000" y="1440000"/>
            <a:ext cx="9000000" cy="342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40000" y="1440000"/>
            <a:ext cx="9000000" cy="3420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40000" y="1440000"/>
            <a:ext cx="4391640" cy="3420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151600" y="1440000"/>
            <a:ext cx="4391640" cy="3420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04000" y="270000"/>
            <a:ext cx="7020000" cy="4173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40000" y="1440000"/>
            <a:ext cx="4391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1600" y="1440000"/>
            <a:ext cx="4391640" cy="3420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0000" y="3226680"/>
            <a:ext cx="4391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40000" y="1440000"/>
            <a:ext cx="4391640" cy="3420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1600" y="1440000"/>
            <a:ext cx="4391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151600" y="3226680"/>
            <a:ext cx="4391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40000" y="1440000"/>
            <a:ext cx="4391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151600" y="1440000"/>
            <a:ext cx="439164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540000" y="3226680"/>
            <a:ext cx="9000000" cy="1631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000" y="90000"/>
            <a:ext cx="7740000" cy="1170000"/>
          </a:xfrm>
          <a:prstGeom prst="rect">
            <a:avLst/>
          </a:prstGeom>
          <a:solidFill>
            <a:srgbClr val="3465A4"/>
          </a:solidFill>
          <a:ln w="18000">
            <a:solidFill>
              <a:srgbClr val="FFBF00"/>
            </a:solidFill>
            <a:round/>
          </a:ln>
          <a:effectLst>
            <a:outerShdw dist="35638" dir="2700000">
              <a:srgbClr val="3465A4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70000"/>
            <a:ext cx="7020000" cy="90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40000" y="1440000"/>
            <a:ext cx="9000000" cy="3420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Aft>
                <a:spcPts val="918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Aft>
                <a:spcPts val="689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5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Aft>
                <a:spcPts val="45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Aft>
                <a:spcPts val="23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Aft>
                <a:spcPts val="23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Aft>
                <a:spcPts val="23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latin typeface="Arial"/>
              </a:rPr>
              <a:t>Seventh Outline Level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504000" y="516492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Arial"/>
              </a:rPr>
              <a:t>&lt;date/time&gt;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3447000" y="5164920"/>
            <a:ext cx="319500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sz="1400" b="0" strike="noStrike" spc="-1">
                <a:latin typeface="Arial"/>
              </a:rPr>
              <a:t>&lt;footer&gt;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7227000" y="516492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82457FA0-66A0-44D5-9A57-A7B5F0DAB2AD}" type="slidenum">
              <a:rPr lang="en-US" sz="1400" b="0" strike="noStrike" spc="-1">
                <a:latin typeface="Arial"/>
              </a:rPr>
              <a:t>‹#›</a:t>
            </a:fld>
            <a:endParaRPr lang="en-US" sz="14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504000" y="172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200" b="0" strike="noStrike" spc="-1">
                <a:latin typeface="Arial"/>
              </a:rPr>
              <a:t>Customs Eastern and South-Eastern</a:t>
            </a:r>
          </a:p>
          <a:p>
            <a:pPr algn="ctr"/>
            <a:r>
              <a:rPr lang="en-US" sz="3200" b="0" strike="noStrike" spc="-1">
                <a:latin typeface="Arial"/>
              </a:rPr>
              <a:t>Land Border Expert Team</a:t>
            </a:r>
          </a:p>
          <a:p>
            <a:pPr algn="ctr">
              <a:lnSpc>
                <a:spcPct val="100000"/>
              </a:lnSpc>
              <a:spcAft>
                <a:spcPts val="1151"/>
              </a:spcAft>
            </a:pPr>
            <a:endParaRPr lang="en-US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1151"/>
              </a:spcAft>
            </a:pPr>
            <a:r>
              <a:rPr lang="en-GB" sz="1800" b="1" strike="noStrike" spc="-1">
                <a:solidFill>
                  <a:srgbClr val="000000"/>
                </a:solidFill>
                <a:latin typeface="Arial"/>
              </a:rPr>
              <a:t>12</a:t>
            </a:r>
            <a:r>
              <a:rPr lang="en-GB" sz="2079" b="1" strike="noStrike" spc="-1" baseline="30000">
                <a:solidFill>
                  <a:srgbClr val="000000"/>
                </a:solidFill>
                <a:latin typeface="Arial"/>
              </a:rPr>
              <a:t>th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</a:rPr>
              <a:t> Transport Facilitation Technical Committe meeting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1151"/>
              </a:spcAft>
            </a:pPr>
            <a:r>
              <a:rPr lang="pl-PL" sz="1800" b="1" strike="noStrike" spc="-1">
                <a:solidFill>
                  <a:srgbClr val="000000"/>
                </a:solidFill>
                <a:latin typeface="Arial"/>
              </a:rPr>
              <a:t>Brussels, 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1151"/>
              </a:spcAft>
            </a:pPr>
            <a:r>
              <a:rPr lang="pl-PL" sz="1800" b="1" strike="noStrike" spc="-1">
                <a:solidFill>
                  <a:srgbClr val="000000"/>
                </a:solidFill>
                <a:latin typeface="Arial"/>
              </a:rPr>
              <a:t>8.12.2022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44" name="Picture 43"/>
          <p:cNvPicPr/>
          <p:nvPr/>
        </p:nvPicPr>
        <p:blipFill>
          <a:blip r:embed="rId2"/>
          <a:stretch/>
        </p:blipFill>
        <p:spPr>
          <a:xfrm>
            <a:off x="2376000" y="42336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Box 122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12600" indent="272520">
              <a:lnSpc>
                <a:spcPct val="100000"/>
              </a:lnSpc>
              <a:spcBef>
                <a:spcPts val="96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800" b="1" strike="noStrike" spc="-12">
                <a:solidFill>
                  <a:srgbClr val="000000"/>
                </a:solidFill>
                <a:latin typeface="Calibri"/>
              </a:rPr>
              <a:t>Guidelines </a:t>
            </a:r>
            <a:r>
              <a:rPr lang="en-US" sz="2800" b="1" strike="noStrike" spc="-21">
                <a:solidFill>
                  <a:srgbClr val="000000"/>
                </a:solidFill>
                <a:latin typeface="Calibri"/>
              </a:rPr>
              <a:t>for </a:t>
            </a:r>
            <a:r>
              <a:rPr lang="en-US" sz="2800" b="1" strike="noStrike" spc="-7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800" b="1" strike="noStrike" spc="-15">
                <a:solidFill>
                  <a:srgbClr val="000000"/>
                </a:solidFill>
                <a:latin typeface="Calibri"/>
              </a:rPr>
              <a:t>co-operation </a:t>
            </a:r>
            <a:endParaRPr lang="en-US" sz="2800" b="0" strike="noStrike" spc="-1">
              <a:latin typeface="Arial"/>
            </a:endParaRPr>
          </a:p>
          <a:p>
            <a:pPr marL="12600" indent="272520">
              <a:lnSpc>
                <a:spcPct val="100000"/>
              </a:lnSpc>
              <a:spcBef>
                <a:spcPts val="96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800" b="1" strike="noStrike" spc="-15">
                <a:solidFill>
                  <a:srgbClr val="000000"/>
                </a:solidFill>
                <a:latin typeface="Calibri"/>
              </a:rPr>
              <a:t>between  Customs Administrations </a:t>
            </a:r>
            <a:r>
              <a:rPr lang="en-US" sz="2800" b="1" strike="noStrike" spc="-7">
                <a:solidFill>
                  <a:srgbClr val="000000"/>
                </a:solidFill>
                <a:latin typeface="Calibri"/>
              </a:rPr>
              <a:t>and </a:t>
            </a:r>
            <a:r>
              <a:rPr lang="en-US" sz="2800" b="1" strike="noStrike" spc="-12">
                <a:solidFill>
                  <a:srgbClr val="000000"/>
                </a:solidFill>
                <a:latin typeface="Calibri"/>
              </a:rPr>
              <a:t>Border</a:t>
            </a:r>
            <a:r>
              <a:rPr lang="en-US" sz="2800" b="1" strike="noStrike" spc="117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1" strike="noStrike" spc="-15">
                <a:solidFill>
                  <a:srgbClr val="000000"/>
                </a:solidFill>
                <a:latin typeface="Calibri"/>
              </a:rPr>
              <a:t>Guards</a:t>
            </a:r>
            <a:endParaRPr lang="en-US" sz="2800" b="0" strike="noStrike" spc="-1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675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54960" algn="l"/>
                <a:tab pos="355680" algn="l"/>
              </a:tabLst>
            </a:pP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Guidelines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issued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in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2013</a:t>
            </a:r>
            <a:endParaRPr lang="en-US" sz="2400" b="0" strike="noStrike" spc="-1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575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54960" algn="l"/>
                <a:tab pos="355680" algn="l"/>
              </a:tabLst>
            </a:pPr>
            <a:r>
              <a:rPr lang="sk-SK" sz="2400" b="0" strike="noStrike" spc="-15">
                <a:solidFill>
                  <a:srgbClr val="000000"/>
                </a:solidFill>
                <a:latin typeface="Calibri"/>
              </a:rPr>
              <a:t>informal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guidance </a:t>
            </a:r>
            <a:r>
              <a:rPr lang="sk-SK" sz="2400" b="0" strike="noStrike" spc="-15">
                <a:solidFill>
                  <a:srgbClr val="000000"/>
                </a:solidFill>
                <a:latin typeface="Calibri"/>
              </a:rPr>
              <a:t>to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Member </a:t>
            </a:r>
            <a:r>
              <a:rPr lang="sk-SK" sz="2400" b="0" strike="noStrike" spc="-15">
                <a:solidFill>
                  <a:srgbClr val="000000"/>
                </a:solidFill>
                <a:latin typeface="Calibri"/>
              </a:rPr>
              <a:t>States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on </a:t>
            </a:r>
            <a:r>
              <a:rPr lang="sk-SK" sz="2400" b="0" strike="noStrike" spc="-21">
                <a:solidFill>
                  <a:srgbClr val="000000"/>
                </a:solidFill>
                <a:latin typeface="Calibri"/>
              </a:rPr>
              <a:t>different 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levels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of </a:t>
            </a:r>
            <a:r>
              <a:rPr lang="sk-SK" sz="2400" b="0" strike="noStrike" spc="-15">
                <a:solidFill>
                  <a:srgbClr val="000000"/>
                </a:solidFill>
                <a:latin typeface="Calibri"/>
              </a:rPr>
              <a:t>cooperation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between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the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two</a:t>
            </a:r>
            <a:r>
              <a:rPr lang="sk-SK" sz="2400" b="0" strike="noStrike" spc="-35">
                <a:solidFill>
                  <a:srgbClr val="000000"/>
                </a:solidFill>
                <a:latin typeface="Calibri"/>
              </a:rPr>
              <a:t>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authorities</a:t>
            </a:r>
            <a:endParaRPr lang="en-US" sz="2400" b="0" strike="noStrike" spc="-1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58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54960" algn="l"/>
                <a:tab pos="355680" algn="l"/>
              </a:tabLst>
            </a:pPr>
            <a:r>
              <a:rPr lang="sk-SK" sz="2400" b="0" strike="noStrike" spc="-15">
                <a:solidFill>
                  <a:srgbClr val="000000"/>
                </a:solidFill>
                <a:latin typeface="Calibri"/>
              </a:rPr>
              <a:t>Evaluation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of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the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implementation of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the</a:t>
            </a:r>
            <a:r>
              <a:rPr lang="sk-SK" sz="2400" b="0" strike="noStrike" spc="-52">
                <a:solidFill>
                  <a:srgbClr val="000000"/>
                </a:solidFill>
                <a:latin typeface="Calibri"/>
              </a:rPr>
              <a:t>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Guidelines 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(questionnaire, field visits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in the Member</a:t>
            </a:r>
            <a:r>
              <a:rPr lang="sk-SK" sz="2400" b="0" strike="noStrike" spc="-46">
                <a:solidFill>
                  <a:srgbClr val="000000"/>
                </a:solidFill>
                <a:latin typeface="Calibri"/>
              </a:rPr>
              <a:t> </a:t>
            </a:r>
            <a:r>
              <a:rPr lang="sk-SK" sz="2400" b="0" strike="noStrike" spc="-15">
                <a:solidFill>
                  <a:srgbClr val="000000"/>
                </a:solidFill>
                <a:latin typeface="Calibri"/>
              </a:rPr>
              <a:t>States)</a:t>
            </a:r>
            <a:endParaRPr lang="en-US" sz="2400" b="0" strike="noStrike" spc="-1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575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54960" algn="l"/>
                <a:tab pos="355680" algn="l"/>
              </a:tabLst>
            </a:pP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Recommendations (revised</a:t>
            </a:r>
            <a:r>
              <a:rPr lang="sk-SK" sz="2400" b="0" strike="noStrike" spc="-26">
                <a:solidFill>
                  <a:srgbClr val="000000"/>
                </a:solidFill>
                <a:latin typeface="Calibri"/>
              </a:rPr>
              <a:t>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guidelines)</a:t>
            </a:r>
            <a:endParaRPr lang="en-US" sz="2400" b="0" strike="noStrike" spc="-1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58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54960" algn="l"/>
                <a:tab pos="355680" algn="l"/>
              </a:tabLst>
            </a:pP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Guidelines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on further developement of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cooperation… 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2018 </a:t>
            </a:r>
            <a:endParaRPr lang="en-US" sz="2400" b="0" strike="noStrike" spc="-1">
              <a:latin typeface="Arial"/>
            </a:endParaRPr>
          </a:p>
        </p:txBody>
      </p:sp>
      <p:pic>
        <p:nvPicPr>
          <p:cNvPr id="125" name="Picture 124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sp>
        <p:nvSpPr>
          <p:cNvPr id="126" name="object 5"/>
          <p:cNvSpPr/>
          <p:nvPr/>
        </p:nvSpPr>
        <p:spPr>
          <a:xfrm>
            <a:off x="7779600" y="228960"/>
            <a:ext cx="2300400" cy="159984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  <a:effectLst>
            <a:outerShdw dist="35638" dir="2700000">
              <a:srgbClr val="3465A4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Box 126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000" b="1" strike="noStrike" spc="-1">
                <a:solidFill>
                  <a:srgbClr val="000000"/>
                </a:solidFill>
                <a:latin typeface="Calibri"/>
              </a:rPr>
              <a:t>Best practices and forms of cooperation </a:t>
            </a:r>
            <a:endParaRPr lang="en-US" sz="2000" b="0" strike="noStrike" spc="-1">
              <a:latin typeface="Arial"/>
            </a:endParaRPr>
          </a:p>
          <a:p>
            <a:pPr marL="432000" indent="-324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 CELBET Member States have a border with Ukraine: Hungary, Poland, Romania and Slovakia.</a:t>
            </a:r>
            <a:endParaRPr lang="en-US" sz="1800" b="0" strike="noStrike" spc="-1">
              <a:latin typeface="Arial"/>
            </a:endParaRPr>
          </a:p>
          <a:p>
            <a:pPr marL="432000" indent="-324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Customs services,</a:t>
            </a:r>
            <a:r>
              <a:rPr lang="pl-PL" sz="1800" b="0" strike="noStrike" spc="-1">
                <a:solidFill>
                  <a:srgbClr val="000000"/>
                </a:solidFill>
                <a:latin typeface="Calibri"/>
              </a:rPr>
              <a:t> in cooperarion with Border Guards the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 of these states, provide full support for the people crossing this strip of EU external border.</a:t>
            </a:r>
            <a:r>
              <a:rPr lang="pl-PL" sz="18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1800" b="0" strike="noStrike" spc="-1">
              <a:latin typeface="Arial"/>
            </a:endParaRPr>
          </a:p>
          <a:p>
            <a:pPr marL="432000" indent="-324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Improvement of the movement after the start of the armed conflict in Ukraine</a:t>
            </a:r>
            <a:r>
              <a:rPr lang="pl-PL" sz="1800" b="1" strike="noStrike" spc="-1">
                <a:solidFill>
                  <a:srgbClr val="000000"/>
                </a:solidFill>
                <a:latin typeface="Calibri"/>
              </a:rPr>
              <a:t>: Simplifications in passenger traffic, Simplification  in commercial traffic.</a:t>
            </a:r>
            <a:endParaRPr lang="en-US" sz="1800" b="0" strike="noStrike" spc="-1">
              <a:latin typeface="Arial"/>
            </a:endParaRPr>
          </a:p>
          <a:p>
            <a:pPr marL="432000" indent="-324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Cross-border coordinated control</a:t>
            </a:r>
            <a:r>
              <a:rPr lang="pl-PL" sz="1800" b="1" strike="noStrike" spc="-1">
                <a:solidFill>
                  <a:srgbClr val="000000"/>
                </a:solidFill>
                <a:latin typeface="Calibri"/>
              </a:rPr>
              <a:t>.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9" name="Picture 128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30" name="Obraz 4"/>
          <p:cNvPicPr/>
          <p:nvPr/>
        </p:nvPicPr>
        <p:blipFill>
          <a:blip r:embed="rId3"/>
          <a:stretch/>
        </p:blipFill>
        <p:spPr>
          <a:xfrm>
            <a:off x="305280" y="3308040"/>
            <a:ext cx="3580920" cy="236196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31" name="Obraz 6"/>
          <p:cNvPicPr/>
          <p:nvPr/>
        </p:nvPicPr>
        <p:blipFill>
          <a:blip r:embed="rId4"/>
          <a:stretch/>
        </p:blipFill>
        <p:spPr>
          <a:xfrm>
            <a:off x="5486400" y="3255480"/>
            <a:ext cx="4343040" cy="241452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Box 131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000" b="1" strike="noStrike" spc="-1">
                <a:solidFill>
                  <a:srgbClr val="000000"/>
                </a:solidFill>
                <a:latin typeface="Calibri"/>
              </a:rPr>
              <a:t>Best practices and forms of cooperation</a:t>
            </a:r>
            <a:endParaRPr lang="en-US" sz="2000" b="0" strike="noStrike" spc="-1">
              <a:latin typeface="Arial"/>
            </a:endParaRPr>
          </a:p>
          <a:p>
            <a:pPr marL="432000" indent="-324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800" b="1" strike="noStrike" spc="-1">
                <a:solidFill>
                  <a:srgbClr val="000000"/>
                </a:solidFill>
                <a:latin typeface="Calibri"/>
              </a:rPr>
              <a:t>Transport Facilitation: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The levels of trade with Ukraine and </a:t>
            </a:r>
            <a:r>
              <a:rPr lang="pl-PL" sz="1800" b="0" strike="noStrike" spc="-1">
                <a:solidFill>
                  <a:srgbClr val="000000"/>
                </a:solidFill>
                <a:latin typeface="Calibri"/>
              </a:rPr>
              <a:t> Moldova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have been growing significantly, already before the start of the war. All border crossing points (BCPs) are under unprecedented strong pressure and the border capacity is up to the limit. </a:t>
            </a:r>
            <a:br/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It is evident that an investment in the border infrastructure is needed.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1800" b="0" strike="noStrike" spc="-1">
              <a:latin typeface="Arial"/>
            </a:endParaRPr>
          </a:p>
          <a:p>
            <a:pPr marL="432000" indent="-324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000000"/>
                </a:solidFill>
                <a:latin typeface="Calibri"/>
              </a:rPr>
              <a:t>T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he </a:t>
            </a:r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EU must solve the situation now, before there is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time for building new premises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.</a:t>
            </a:r>
            <a:endParaRPr lang="en-US" sz="1800" b="0" strike="noStrike" spc="-1">
              <a:latin typeface="Arial"/>
            </a:endParaRPr>
          </a:p>
          <a:p>
            <a:pPr marL="432000" indent="-324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more specific solutions bein</a:t>
            </a:r>
            <a:r>
              <a:rPr lang="pl-PL" sz="1800" b="1" strike="noStrike" spc="-1">
                <a:solidFill>
                  <a:srgbClr val="000000"/>
                </a:solidFill>
                <a:latin typeface="Calibri"/>
              </a:rPr>
              <a:t>g </a:t>
            </a:r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implemented</a:t>
            </a:r>
            <a:r>
              <a:rPr lang="pl-PL" sz="1800" b="1" strike="noStrike" spc="-1">
                <a:solidFill>
                  <a:srgbClr val="000000"/>
                </a:solidFill>
                <a:latin typeface="Calibri"/>
              </a:rPr>
              <a:t>: </a:t>
            </a:r>
            <a:r>
              <a:rPr lang="en-IE" sz="1800" b="1" strike="noStrike" spc="-1">
                <a:solidFill>
                  <a:srgbClr val="000000"/>
                </a:solidFill>
                <a:latin typeface="Calibri"/>
              </a:rPr>
              <a:t>Buffer parking zone</a:t>
            </a:r>
            <a:r>
              <a:rPr lang="pl-PL" sz="1800" b="1" strike="noStrike" spc="-1">
                <a:solidFill>
                  <a:srgbClr val="000000"/>
                </a:solidFill>
                <a:latin typeface="Calibri"/>
              </a:rPr>
              <a:t>, </a:t>
            </a:r>
            <a:r>
              <a:rPr lang="en-IE" sz="1800" b="1" strike="noStrike" spc="-1">
                <a:solidFill>
                  <a:srgbClr val="000000"/>
                </a:solidFill>
                <a:latin typeface="Calibri"/>
              </a:rPr>
              <a:t>Convoys</a:t>
            </a:r>
            <a:r>
              <a:rPr lang="pl-PL" sz="1800" b="1" strike="noStrike" spc="-1">
                <a:solidFill>
                  <a:srgbClr val="000000"/>
                </a:solidFill>
                <a:latin typeface="Calibri"/>
              </a:rPr>
              <a:t>, </a:t>
            </a:r>
            <a:r>
              <a:rPr lang="en-GB" sz="1800" b="1" strike="noStrike" spc="-1">
                <a:solidFill>
                  <a:srgbClr val="000000"/>
                </a:solidFill>
                <a:latin typeface="Calibri"/>
              </a:rPr>
              <a:t>Procedures for humanitarian goods.</a:t>
            </a:r>
            <a:r>
              <a:rPr lang="pl-PL" sz="1800" b="1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1800" b="0" strike="noStrike" spc="-1">
              <a:latin typeface="Arial"/>
            </a:endParaRPr>
          </a:p>
          <a:p>
            <a:pPr marL="432000" indent="-324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Public information on waiting time</a:t>
            </a:r>
            <a:r>
              <a:rPr lang="pl-PL" sz="1800" b="0" strike="noStrike" spc="-1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coordination of shifts hours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in both partner countries.</a:t>
            </a:r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 “Fast track” for empty trucks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on both sides at the border</a:t>
            </a:r>
            <a:r>
              <a:rPr lang="pl-PL" sz="18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1800" b="0" strike="noStrike" spc="-1">
              <a:latin typeface="Arial"/>
            </a:endParaRPr>
          </a:p>
          <a:p>
            <a:pPr marL="432000" indent="-324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000000"/>
                </a:solidFill>
                <a:latin typeface="Calibri"/>
              </a:rPr>
              <a:t>Opening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new border crossing</a:t>
            </a:r>
            <a:r>
              <a:rPr lang="pl-PL" sz="1800" b="0" strike="noStrike" spc="-1">
                <a:solidFill>
                  <a:srgbClr val="000000"/>
                </a:solidFill>
                <a:latin typeface="Calibri"/>
              </a:rPr>
              <a:t> points between UE/UA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and adapting to existing conditions.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34" name="Picture 133"/>
          <p:cNvPicPr/>
          <p:nvPr/>
        </p:nvPicPr>
        <p:blipFill>
          <a:blip r:embed="rId2"/>
          <a:stretch/>
        </p:blipFill>
        <p:spPr>
          <a:xfrm>
            <a:off x="2401200" y="44928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35" name="Obraz 7"/>
          <p:cNvPicPr/>
          <p:nvPr/>
        </p:nvPicPr>
        <p:blipFill>
          <a:blip r:embed="rId3"/>
          <a:stretch/>
        </p:blipFill>
        <p:spPr>
          <a:xfrm>
            <a:off x="2539440" y="4860000"/>
            <a:ext cx="3657600" cy="16858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Box 135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56000"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What CELBET can offer: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- in the field of training, under the Common Learning Event </a:t>
            </a:r>
            <a:r>
              <a:rPr lang="en-US" sz="2600" b="0" strike="noStrike" spc="-1" dirty="0" err="1">
                <a:latin typeface="Arial"/>
              </a:rPr>
              <a:t>Programme</a:t>
            </a:r>
            <a:r>
              <a:rPr lang="en-US" sz="2600" b="0" strike="noStrike" spc="-1" dirty="0">
                <a:latin typeface="Arial"/>
              </a:rPr>
              <a:t> (CLEP) on the following topics: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Bus search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X-ray image </a:t>
            </a:r>
            <a:r>
              <a:rPr lang="en-US" sz="2600" b="0" strike="noStrike" spc="-1" dirty="0" err="1">
                <a:latin typeface="Arial"/>
              </a:rPr>
              <a:t>analysing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Car search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Customs control process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Train search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Sniffer dog training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Possibly Truck search.</a:t>
            </a:r>
          </a:p>
        </p:txBody>
      </p:sp>
      <p:pic>
        <p:nvPicPr>
          <p:cNvPr id="138" name="Picture 137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Box 138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Training </a:t>
            </a: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catalog contains 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more than 20 training modules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Co-financed by CLEP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High standards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Practice-oriented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Train-the-Trainer</a:t>
            </a:r>
            <a:endParaRPr lang="en-US" sz="2600" b="0" strike="noStrike" spc="-1">
              <a:latin typeface="Arial"/>
            </a:endParaRPr>
          </a:p>
        </p:txBody>
      </p:sp>
      <p:pic>
        <p:nvPicPr>
          <p:cNvPr id="141" name="Picture 140"/>
          <p:cNvPicPr/>
          <p:nvPr/>
        </p:nvPicPr>
        <p:blipFill>
          <a:blip r:embed="rId2"/>
          <a:stretch/>
        </p:blipFill>
        <p:spPr>
          <a:xfrm>
            <a:off x="2401200" y="44928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42" name="Picture 5_1"/>
          <p:cNvPicPr/>
          <p:nvPr/>
        </p:nvPicPr>
        <p:blipFill>
          <a:blip r:embed="rId3"/>
          <a:stretch/>
        </p:blipFill>
        <p:spPr>
          <a:xfrm>
            <a:off x="5486400" y="1395360"/>
            <a:ext cx="3886200" cy="427464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Box 142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97000"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What CELBET can offer: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- in the field of BCPs </a:t>
            </a:r>
            <a:r>
              <a:rPr lang="en-US" sz="2600" b="0" strike="noStrike" spc="-1" dirty="0" err="1">
                <a:latin typeface="Arial"/>
              </a:rPr>
              <a:t>organisation</a:t>
            </a:r>
            <a:r>
              <a:rPr lang="en-US" sz="2600" b="0" strike="noStrike" spc="-1" dirty="0">
                <a:latin typeface="Arial"/>
              </a:rPr>
              <a:t> and activities management – the Shift leader`s checklist</a:t>
            </a: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E</a:t>
            </a:r>
            <a:r>
              <a:rPr lang="en-GB" sz="2600" b="0" strike="noStrike" spc="-1" dirty="0" err="1">
                <a:solidFill>
                  <a:srgbClr val="595959"/>
                </a:solidFill>
                <a:latin typeface="Arial"/>
                <a:ea typeface="Roboto Condensed"/>
              </a:rPr>
              <a:t>asy</a:t>
            </a:r>
            <a:r>
              <a:rPr lang="en-GB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 to use check-list of shift leaders actions during the shift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A</a:t>
            </a:r>
            <a:r>
              <a:rPr lang="en-GB" sz="2600" b="0" strike="noStrike" spc="-1" dirty="0" err="1">
                <a:solidFill>
                  <a:srgbClr val="595959"/>
                </a:solidFill>
                <a:latin typeface="Arial"/>
                <a:ea typeface="Roboto Condensed"/>
              </a:rPr>
              <a:t>genda</a:t>
            </a:r>
            <a:r>
              <a:rPr lang="en-GB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 of  BCP Shift Leader shall be optimized 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Development of cooperation between agencies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Same priciples for all shift leaders</a:t>
            </a:r>
            <a:endParaRPr lang="en-US" sz="2600" b="0" strike="noStrike" spc="-1" dirty="0">
              <a:latin typeface="Arial"/>
            </a:endParaRPr>
          </a:p>
        </p:txBody>
      </p:sp>
      <p:pic>
        <p:nvPicPr>
          <p:cNvPr id="145" name="Picture 144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Box 145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>
              <a:latin typeface="Arial"/>
            </a:endParaRP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>
              <a:latin typeface="Arial"/>
            </a:endParaRPr>
          </a:p>
        </p:txBody>
      </p:sp>
      <p:pic>
        <p:nvPicPr>
          <p:cNvPr id="148" name="Picture 147"/>
          <p:cNvPicPr/>
          <p:nvPr/>
        </p:nvPicPr>
        <p:blipFill>
          <a:blip r:embed="rId2"/>
          <a:stretch/>
        </p:blipFill>
        <p:spPr>
          <a:xfrm>
            <a:off x="547560" y="45720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49" name="Picture 8"/>
          <p:cNvPicPr/>
          <p:nvPr/>
        </p:nvPicPr>
        <p:blipFill>
          <a:blip r:embed="rId3"/>
          <a:stretch/>
        </p:blipFill>
        <p:spPr>
          <a:xfrm>
            <a:off x="3160080" y="194400"/>
            <a:ext cx="5069520" cy="547560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Box 149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97000"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What CELBET can offer:</a:t>
            </a: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- in the field of </a:t>
            </a:r>
            <a:r>
              <a:rPr lang="et-EE" sz="2600" b="0" strike="noStrike" spc="-1" dirty="0">
                <a:solidFill>
                  <a:srgbClr val="006EB5"/>
                </a:solidFill>
                <a:latin typeface="Arial"/>
                <a:ea typeface="Roboto Cn"/>
              </a:rPr>
              <a:t>Synchronized checks and one stop controls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What is one-stop and SC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Benefits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Role of Cooperation team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Achievements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Lithuanian pilot</a:t>
            </a:r>
            <a:r>
              <a:rPr lang="et-EE" sz="2600" b="0" strike="noStrike" spc="-1" dirty="0">
                <a:solidFill>
                  <a:srgbClr val="006EB5"/>
                </a:solidFill>
                <a:latin typeface="Arial"/>
                <a:ea typeface="Roboto Cn"/>
              </a:rPr>
              <a:t> </a:t>
            </a:r>
            <a:br>
              <a:rPr dirty="0"/>
            </a:br>
            <a:r>
              <a:rPr lang="et-EE" sz="4000" b="0" strike="noStrike" spc="-1" dirty="0">
                <a:solidFill>
                  <a:srgbClr val="006EB5"/>
                </a:solidFill>
                <a:latin typeface="Roboto Condensed"/>
              </a:rPr>
              <a:t> </a:t>
            </a:r>
            <a:endParaRPr lang="en-US" sz="4000" b="0" strike="noStrike" spc="-1" dirty="0">
              <a:latin typeface="Arial"/>
            </a:endParaRPr>
          </a:p>
        </p:txBody>
      </p:sp>
      <p:pic>
        <p:nvPicPr>
          <p:cNvPr id="152" name="Picture 151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91000"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What CELBET can offer:</a:t>
            </a: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- in the field of </a:t>
            </a:r>
            <a:r>
              <a:rPr lang="et-EE" sz="2600" b="0" strike="noStrike" spc="-1" dirty="0">
                <a:solidFill>
                  <a:srgbClr val="006EB5"/>
                </a:solidFill>
                <a:latin typeface="Arial"/>
                <a:ea typeface="Roboto Cn"/>
              </a:rPr>
              <a:t>Balanced development of BCPs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Compare BCPs capacity 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Special methodology 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Performed actions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Data collection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Benchmarking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Conclusions</a:t>
            </a:r>
            <a:endParaRPr lang="en-US" sz="2600" b="0" strike="noStrike" spc="-1" dirty="0">
              <a:latin typeface="Arial"/>
            </a:endParaRPr>
          </a:p>
        </p:txBody>
      </p:sp>
      <p:pic>
        <p:nvPicPr>
          <p:cNvPr id="155" name="Picture 154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56" name="Picture 5"/>
          <p:cNvPicPr/>
          <p:nvPr/>
        </p:nvPicPr>
        <p:blipFill>
          <a:blip r:embed="rId3"/>
          <a:stretch/>
        </p:blipFill>
        <p:spPr>
          <a:xfrm>
            <a:off x="4796280" y="2514600"/>
            <a:ext cx="4576320" cy="286020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Box 156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What CELBET can offer: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- in the field of </a:t>
            </a:r>
            <a:r>
              <a:rPr lang="et-EE" sz="2600" b="0" strike="noStrike" spc="-1" dirty="0">
                <a:solidFill>
                  <a:srgbClr val="006EB5"/>
                </a:solidFill>
                <a:latin typeface="Arial"/>
                <a:ea typeface="Roboto Cn"/>
              </a:rPr>
              <a:t>Contingency procedure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Definition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Objective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Three modules of the agreements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Pilots in GR and LV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Model quadrilateral agreement</a:t>
            </a:r>
            <a:endParaRPr lang="en-US" sz="2600" b="0" strike="noStrike" spc="-1" dirty="0">
              <a:latin typeface="Arial"/>
            </a:endParaRPr>
          </a:p>
        </p:txBody>
      </p:sp>
      <p:pic>
        <p:nvPicPr>
          <p:cNvPr id="159" name="Picture 158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60" name="Picture 5_0"/>
          <p:cNvPicPr/>
          <p:nvPr/>
        </p:nvPicPr>
        <p:blipFill>
          <a:blip r:embed="rId3"/>
          <a:stretch/>
        </p:blipFill>
        <p:spPr>
          <a:xfrm>
            <a:off x="5943600" y="2340720"/>
            <a:ext cx="4114800" cy="22312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latin typeface="Arial"/>
            </a:endParaRPr>
          </a:p>
        </p:txBody>
      </p:sp>
      <p:pic>
        <p:nvPicPr>
          <p:cNvPr id="47" name="Picture 46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sp>
        <p:nvSpPr>
          <p:cNvPr id="48" name="TextShape 1"/>
          <p:cNvSpPr/>
          <p:nvPr/>
        </p:nvSpPr>
        <p:spPr>
          <a:xfrm>
            <a:off x="0" y="1620000"/>
            <a:ext cx="8999640" cy="1079640"/>
          </a:xfrm>
          <a:prstGeom prst="rect">
            <a:avLst/>
          </a:prstGeom>
          <a:noFill/>
          <a:ln w="0">
            <a:noFill/>
          </a:ln>
          <a:effectLst>
            <a:outerShdw dist="35638" dir="2700000">
              <a:srgbClr val="3465A4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2"/>
          <p:cNvSpPr/>
          <p:nvPr/>
        </p:nvSpPr>
        <p:spPr>
          <a:xfrm>
            <a:off x="685800" y="1600200"/>
            <a:ext cx="6582960" cy="2971440"/>
          </a:xfrm>
          <a:prstGeom prst="rect">
            <a:avLst/>
          </a:prstGeom>
          <a:noFill/>
          <a:ln w="0">
            <a:noFill/>
          </a:ln>
          <a:effectLst>
            <a:outerShdw dist="35638" dir="2700000">
              <a:srgbClr val="3465A4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457200" indent="-456480">
              <a:lnSpc>
                <a:spcPct val="90000"/>
              </a:lnSpc>
              <a:spcBef>
                <a:spcPts val="1001"/>
              </a:spcBef>
              <a:buClr>
                <a:srgbClr val="00B0F0"/>
              </a:buClr>
              <a:buFont typeface="Wingdings" charset="2"/>
              <a:buChar char=""/>
            </a:pPr>
            <a:r>
              <a:rPr lang="en-US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Initiated in 2015, started in 2016</a:t>
            </a:r>
            <a:endParaRPr lang="en-US" sz="3000" b="0" strike="noStrike" spc="-1">
              <a:solidFill>
                <a:srgbClr val="FFFFFF"/>
              </a:solidFill>
              <a:latin typeface="Arial"/>
            </a:endParaRPr>
          </a:p>
          <a:p>
            <a:pPr marL="457200" indent="-456480">
              <a:lnSpc>
                <a:spcPct val="90000"/>
              </a:lnSpc>
              <a:spcBef>
                <a:spcPts val="1001"/>
              </a:spcBef>
              <a:buClr>
                <a:srgbClr val="00B0F0"/>
              </a:buClr>
              <a:buFont typeface="Wingdings" charset="2"/>
              <a:buChar char=""/>
            </a:pPr>
            <a:r>
              <a:rPr lang="en-US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11 </a:t>
            </a:r>
            <a:r>
              <a:rPr lang="et-EE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MS</a:t>
            </a:r>
            <a:r>
              <a:rPr lang="en-US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 agreement at the level of Directors-General</a:t>
            </a:r>
            <a:endParaRPr lang="en-US" sz="3000" b="0" strike="noStrike" spc="-1">
              <a:solidFill>
                <a:srgbClr val="FFFFFF"/>
              </a:solidFill>
              <a:latin typeface="Arial"/>
            </a:endParaRPr>
          </a:p>
          <a:p>
            <a:pPr marL="457200" indent="-456480">
              <a:lnSpc>
                <a:spcPct val="90000"/>
              </a:lnSpc>
              <a:spcBef>
                <a:spcPts val="1001"/>
              </a:spcBef>
              <a:buClr>
                <a:srgbClr val="00B0F0"/>
              </a:buClr>
              <a:buFont typeface="Wingdings" charset="2"/>
              <a:buChar char=""/>
            </a:pPr>
            <a:r>
              <a:rPr lang="en-US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Changing the </a:t>
            </a:r>
            <a:r>
              <a:rPr lang="et-EE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way of thinking</a:t>
            </a:r>
            <a:r>
              <a:rPr lang="en-US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 and attitude - working together</a:t>
            </a:r>
            <a:endParaRPr lang="en-US" sz="3000" b="0" strike="noStrike" spc="-1">
              <a:solidFill>
                <a:srgbClr val="FFFFFF"/>
              </a:solidFill>
              <a:latin typeface="Arial"/>
            </a:endParaRPr>
          </a:p>
          <a:p>
            <a:pPr marL="457200" indent="-456480">
              <a:lnSpc>
                <a:spcPct val="90000"/>
              </a:lnSpc>
              <a:spcBef>
                <a:spcPts val="1001"/>
              </a:spcBef>
              <a:buClr>
                <a:srgbClr val="00B0F0"/>
              </a:buClr>
              <a:buFont typeface="Wingdings" charset="2"/>
              <a:buChar char=""/>
            </a:pPr>
            <a:r>
              <a:rPr lang="en-US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Co-financed by the Customs 2020 program</a:t>
            </a:r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Box 160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latin typeface="Arial"/>
              </a:rPr>
              <a:t>Joint </a:t>
            </a:r>
            <a:r>
              <a:rPr lang="en-US" sz="2600" b="0" strike="noStrike" spc="-1" dirty="0" err="1">
                <a:latin typeface="Arial"/>
              </a:rPr>
              <a:t>Celbet</a:t>
            </a:r>
            <a:r>
              <a:rPr lang="en-US" sz="2600" b="0" strike="noStrike" spc="-1" dirty="0">
                <a:latin typeface="Arial"/>
              </a:rPr>
              <a:t> Actions</a:t>
            </a: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Broader and more operational cooperation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Targeted, intensified controls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Cooperation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Objectives in three levels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Intensification of specific controls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Results of the JCA</a:t>
            </a:r>
            <a:endParaRPr lang="en-US" sz="2600" b="0" strike="noStrike" spc="-1" dirty="0">
              <a:latin typeface="Arial"/>
            </a:endParaRPr>
          </a:p>
        </p:txBody>
      </p:sp>
      <p:pic>
        <p:nvPicPr>
          <p:cNvPr id="163" name="Picture 162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64" name="Obraz 3"/>
          <p:cNvPicPr/>
          <p:nvPr/>
        </p:nvPicPr>
        <p:blipFill>
          <a:blip r:embed="rId3"/>
          <a:stretch/>
        </p:blipFill>
        <p:spPr>
          <a:xfrm>
            <a:off x="6649200" y="2286000"/>
            <a:ext cx="2952000" cy="17776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65" name="Obraz 10" descr="Wycinek ekranu"/>
          <p:cNvPicPr/>
          <p:nvPr/>
        </p:nvPicPr>
        <p:blipFill>
          <a:blip r:embed="rId4"/>
          <a:stretch/>
        </p:blipFill>
        <p:spPr>
          <a:xfrm>
            <a:off x="7168680" y="3886200"/>
            <a:ext cx="2371320" cy="178272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Box 165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006EB5"/>
                </a:solidFill>
                <a:latin typeface="Arial"/>
                <a:ea typeface="Roboto Cn"/>
              </a:rPr>
              <a:t>CELBET missions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Sharing resources where appropriate 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Deployment of customs officers 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at the hot spots 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Mission process</a:t>
            </a:r>
            <a:endParaRPr lang="en-US" sz="2600" b="0" strike="noStrike" spc="-1" dirty="0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 dirty="0">
                <a:solidFill>
                  <a:srgbClr val="595959"/>
                </a:solidFill>
                <a:latin typeface="Arial"/>
                <a:ea typeface="Roboto Condensed"/>
              </a:rPr>
              <a:t>Feedback of mission participants</a:t>
            </a:r>
            <a:endParaRPr lang="en-US" sz="2600" b="0" strike="noStrike" spc="-1" dirty="0">
              <a:latin typeface="Arial"/>
            </a:endParaRPr>
          </a:p>
        </p:txBody>
      </p:sp>
      <p:pic>
        <p:nvPicPr>
          <p:cNvPr id="168" name="Picture 167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69" name="Picture 5_2"/>
          <p:cNvPicPr/>
          <p:nvPr/>
        </p:nvPicPr>
        <p:blipFill>
          <a:blip r:embed="rId3"/>
          <a:stretch/>
        </p:blipFill>
        <p:spPr>
          <a:xfrm>
            <a:off x="6629400" y="1143000"/>
            <a:ext cx="3429000" cy="408492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Box 169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 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>
              <a:latin typeface="Arial"/>
            </a:endParaRPr>
          </a:p>
        </p:txBody>
      </p:sp>
      <p:pic>
        <p:nvPicPr>
          <p:cNvPr id="172" name="Picture 171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73" name="Picture 5_3"/>
          <p:cNvPicPr/>
          <p:nvPr/>
        </p:nvPicPr>
        <p:blipFill>
          <a:blip r:embed="rId3"/>
          <a:stretch/>
        </p:blipFill>
        <p:spPr>
          <a:xfrm>
            <a:off x="685800" y="1518120"/>
            <a:ext cx="5529240" cy="7678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sp>
        <p:nvSpPr>
          <p:cNvPr id="174" name="TextBox 173"/>
          <p:cNvSpPr txBox="1"/>
          <p:nvPr/>
        </p:nvSpPr>
        <p:spPr>
          <a:xfrm>
            <a:off x="764280" y="2374200"/>
            <a:ext cx="3121920" cy="597600"/>
          </a:xfrm>
          <a:prstGeom prst="rect">
            <a:avLst/>
          </a:prstGeom>
          <a:noFill/>
          <a:ln w="18000">
            <a:noFill/>
          </a:ln>
          <a:effectLst>
            <a:outerShdw dist="35638" dir="2700000">
              <a:srgbClr val="3465A4"/>
            </a:outerShdw>
          </a:effectLst>
        </p:spPr>
        <p:txBody>
          <a:bodyPr lIns="90000" tIns="45000" rIns="90000" bIns="45000">
            <a:noAutofit/>
          </a:bodyPr>
          <a:lstStyle/>
          <a:p>
            <a:pPr algn="ctr"/>
            <a:r>
              <a:rPr lang="et-EE" sz="4000" b="0" strike="noStrike" spc="-1">
                <a:solidFill>
                  <a:srgbClr val="006EB5"/>
                </a:solidFill>
                <a:latin typeface="Roboto Condensed"/>
                <a:ea typeface="Roboto Cn"/>
              </a:rPr>
              <a:t>Contact us: </a:t>
            </a:r>
            <a:endParaRPr lang="en-US" sz="4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540000" y="3110760"/>
            <a:ext cx="9000000" cy="1232640"/>
          </a:xfrm>
          <a:prstGeom prst="rect">
            <a:avLst/>
          </a:prstGeom>
          <a:noFill/>
          <a:ln w="18000">
            <a:noFill/>
          </a:ln>
          <a:effectLst>
            <a:outerShdw dist="35638" dir="2700000">
              <a:srgbClr val="3465A4"/>
            </a:outerShdw>
          </a:effectLst>
        </p:spPr>
        <p:txBody>
          <a:bodyPr lIns="90000" tIns="45000" rIns="90000" bIns="45000">
            <a:noAutofit/>
          </a:bodyPr>
          <a:lstStyle/>
          <a:p>
            <a:pPr algn="ctr"/>
            <a:r>
              <a:rPr lang="et-EE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Head of CELBET: bartha.andras@nav.gov.hu</a:t>
            </a:r>
            <a:endParaRPr lang="en-US" sz="30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et-EE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Cooperation team leader: </a:t>
            </a:r>
            <a:r>
              <a:rPr lang="pl-PL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aneta.lomanska-grzegorzak@mf.gov.p</a:t>
            </a:r>
            <a:r>
              <a:rPr lang="et-EE" sz="3000" b="0" strike="noStrike" spc="-1">
                <a:solidFill>
                  <a:srgbClr val="595959"/>
                </a:solidFill>
                <a:latin typeface="Roboto Condensed"/>
                <a:ea typeface="Roboto Condensed"/>
              </a:rPr>
              <a:t>l</a:t>
            </a:r>
            <a:endParaRPr lang="en-US" sz="3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Box 175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94000"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>
              <a:latin typeface="Arial"/>
            </a:endParaRP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600" b="1" strike="noStrike" spc="-1">
                <a:latin typeface="Arial"/>
              </a:rPr>
              <a:t>Thank you!</a:t>
            </a:r>
            <a:endParaRPr lang="en-US" sz="3600" b="0" strike="noStrike" spc="-1">
              <a:latin typeface="Arial"/>
            </a:endParaRP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600" b="0" strike="noStrike" spc="-1">
              <a:latin typeface="Arial"/>
            </a:endParaRP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Raluca Mihail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Head of International Relations Office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Romanian Customs Authority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raluca.mihail@customs.ro</a:t>
            </a:r>
          </a:p>
        </p:txBody>
      </p:sp>
      <p:pic>
        <p:nvPicPr>
          <p:cNvPr id="178" name="Picture 177"/>
          <p:cNvPicPr/>
          <p:nvPr/>
        </p:nvPicPr>
        <p:blipFill>
          <a:blip r:embed="rId2"/>
          <a:stretch/>
        </p:blipFill>
        <p:spPr>
          <a:xfrm>
            <a:off x="2401200" y="44928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006EB5"/>
                </a:solidFill>
                <a:latin typeface="Arial"/>
                <a:ea typeface="Roboto Cn"/>
              </a:rPr>
              <a:t>CELBET in numbers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9500 km of the external border of the European Union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172 border crossing points, 10 with third countries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7 teams and 37 experts from all participating MS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Duration:</a:t>
            </a: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 </a:t>
            </a: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CELBET 3: 36 months (€ 3,000,000)</a:t>
            </a:r>
            <a:endParaRPr lang="en-US" sz="2600" b="0" strike="noStrike" spc="-1">
              <a:latin typeface="Arial"/>
            </a:endParaRPr>
          </a:p>
        </p:txBody>
      </p:sp>
      <p:pic>
        <p:nvPicPr>
          <p:cNvPr id="52" name="Picture 51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006EB5"/>
                </a:solidFill>
                <a:latin typeface="Arial"/>
                <a:ea typeface="Roboto Cn"/>
              </a:rPr>
              <a:t>Goal of CELBET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The principle: EU's eastern border works as one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Enhancing operational cooperation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Harmonization of customs controls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Sharing best practices and skills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The beneficiaries are all </a:t>
            </a: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MSs</a:t>
            </a:r>
            <a:endParaRPr lang="en-US" sz="2600" b="0" strike="noStrike" spc="-1">
              <a:latin typeface="Arial"/>
            </a:endParaRPr>
          </a:p>
        </p:txBody>
      </p:sp>
      <p:pic>
        <p:nvPicPr>
          <p:cNvPr id="55" name="Picture 54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sp>
        <p:nvSpPr>
          <p:cNvPr id="56" name="Rounded Rectangular Callout 9"/>
          <p:cNvSpPr/>
          <p:nvPr/>
        </p:nvSpPr>
        <p:spPr>
          <a:xfrm>
            <a:off x="6194520" y="4056120"/>
            <a:ext cx="1806480" cy="1201680"/>
          </a:xfrm>
          <a:prstGeom prst="wedgeRoundRectCallout">
            <a:avLst>
              <a:gd name="adj1" fmla="val -78792"/>
              <a:gd name="adj2" fmla="val 7899"/>
              <a:gd name="adj3" fmla="val 16667"/>
            </a:avLst>
          </a:prstGeom>
          <a:gradFill rotWithShape="0">
            <a:gsLst>
              <a:gs pos="0">
                <a:srgbClr val="F9A900"/>
              </a:gs>
              <a:gs pos="100000">
                <a:srgbClr val="A4B9FF"/>
              </a:gs>
            </a:gsLst>
            <a:lin ang="5400000"/>
          </a:gradFill>
          <a:ln w="6480">
            <a:noFill/>
          </a:ln>
          <a:effectLst>
            <a:outerShdw dist="35638" dir="2700000">
              <a:srgbClr val="3465A4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The chain is as strong as its weakest link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66000"/>
          </a:bodyPr>
          <a:lstStyle/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006EB5"/>
                </a:solidFill>
                <a:latin typeface="Arial"/>
                <a:ea typeface="Roboto Cn"/>
              </a:rPr>
              <a:t>CELBET </a:t>
            </a:r>
            <a:r>
              <a:rPr lang="et-EE" sz="2600" b="0" strike="noStrike" spc="-1">
                <a:solidFill>
                  <a:srgbClr val="006EB5"/>
                </a:solidFill>
                <a:latin typeface="Arial"/>
                <a:ea typeface="Roboto Cn"/>
              </a:rPr>
              <a:t>- </a:t>
            </a:r>
            <a:r>
              <a:rPr lang="en-US" sz="2600" b="0" strike="noStrike" spc="-1">
                <a:solidFill>
                  <a:srgbClr val="006EB5"/>
                </a:solidFill>
                <a:latin typeface="Arial"/>
                <a:ea typeface="Roboto Cn"/>
              </a:rPr>
              <a:t>Customs Agency by 20</a:t>
            </a:r>
            <a:r>
              <a:rPr lang="et-EE" sz="2600" b="0" strike="noStrike" spc="-1">
                <a:solidFill>
                  <a:srgbClr val="006EB5"/>
                </a:solidFill>
                <a:latin typeface="Arial"/>
                <a:ea typeface="Roboto Cn"/>
              </a:rPr>
              <a:t>…</a:t>
            </a:r>
            <a:r>
              <a:rPr lang="en-US" sz="2600" b="0" strike="noStrike" spc="-1">
                <a:solidFill>
                  <a:srgbClr val="006EB5"/>
                </a:solidFill>
                <a:latin typeface="Arial"/>
                <a:ea typeface="Roboto Cn"/>
              </a:rPr>
              <a:t>?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Central risk assessment and analysis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ANPRS across the eastern border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A single platform for exchanging X-ray images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Common control standards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Resource sharing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Common competency models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CELBET training centers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Joint procurement of control equipment</a:t>
            </a:r>
            <a:endParaRPr lang="en-US" sz="26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600" b="0" strike="noStrike" spc="-1">
                <a:solidFill>
                  <a:srgbClr val="595959"/>
                </a:solidFill>
                <a:latin typeface="Arial"/>
                <a:ea typeface="Roboto Condensed"/>
              </a:rPr>
              <a:t>Consideration by reflection groups in the EU</a:t>
            </a:r>
            <a:endParaRPr lang="en-US" sz="2600" b="0" strike="noStrike" spc="-1">
              <a:latin typeface="Arial"/>
            </a:endParaRPr>
          </a:p>
        </p:txBody>
      </p:sp>
      <p:pic>
        <p:nvPicPr>
          <p:cNvPr id="59" name="Picture 58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t-EE" sz="2800" b="0" strike="noStrike" spc="-1">
                <a:solidFill>
                  <a:srgbClr val="006EB5"/>
                </a:solidFill>
                <a:latin typeface="Roboto Condensed"/>
                <a:ea typeface="Roboto Cn"/>
              </a:rPr>
              <a:t>Structure</a:t>
            </a:r>
            <a:endParaRPr lang="en-US" sz="28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strike="noStrike" spc="-1">
              <a:latin typeface="Arial"/>
            </a:endParaRPr>
          </a:p>
        </p:txBody>
      </p:sp>
      <p:pic>
        <p:nvPicPr>
          <p:cNvPr id="62" name="Picture 61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grpSp>
        <p:nvGrpSpPr>
          <p:cNvPr id="63" name="Diagram 7"/>
          <p:cNvGrpSpPr/>
          <p:nvPr/>
        </p:nvGrpSpPr>
        <p:grpSpPr>
          <a:xfrm>
            <a:off x="2923200" y="1440000"/>
            <a:ext cx="4849200" cy="4046400"/>
            <a:chOff x="2923200" y="1440000"/>
            <a:chExt cx="4849200" cy="4046400"/>
          </a:xfrm>
        </p:grpSpPr>
        <p:sp>
          <p:nvSpPr>
            <p:cNvPr id="64" name="Rectangle 63"/>
            <p:cNvSpPr/>
            <p:nvPr/>
          </p:nvSpPr>
          <p:spPr>
            <a:xfrm>
              <a:off x="2923200" y="1440000"/>
              <a:ext cx="4849200" cy="4046400"/>
            </a:xfrm>
            <a:prstGeom prst="rect">
              <a:avLst/>
            </a:prstGeom>
            <a:noFill/>
            <a:ln w="0">
              <a:noFill/>
            </a:ln>
            <a:effectLst>
              <a:outerShdw dist="35638" dir="2700000">
                <a:srgbClr val="3465A4"/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65" name="Group 64"/>
            <p:cNvGrpSpPr/>
            <p:nvPr/>
          </p:nvGrpSpPr>
          <p:grpSpPr>
            <a:xfrm>
              <a:off x="3408120" y="1440000"/>
              <a:ext cx="3879360" cy="3103920"/>
              <a:chOff x="3408120" y="1440000"/>
              <a:chExt cx="3879360" cy="3103920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3408120" y="1440000"/>
                <a:ext cx="3879360" cy="120240"/>
                <a:chOff x="3408120" y="1440000"/>
                <a:chExt cx="3879360" cy="120240"/>
              </a:xfrm>
            </p:grpSpPr>
            <p:sp>
              <p:nvSpPr>
                <p:cNvPr id="67" name="Rectangle 66"/>
                <p:cNvSpPr/>
                <p:nvPr/>
              </p:nvSpPr>
              <p:spPr>
                <a:xfrm>
                  <a:off x="3408120" y="1440000"/>
                  <a:ext cx="3879360" cy="120240"/>
                </a:xfrm>
                <a:prstGeom prst="rect">
                  <a:avLst/>
                </a:prstGeom>
                <a:gradFill rotWithShape="0">
                  <a:gsLst>
                    <a:gs pos="0">
                      <a:srgbClr val="B5D4A7"/>
                    </a:gs>
                    <a:gs pos="100000">
                      <a:srgbClr val="A9CD99"/>
                    </a:gs>
                  </a:gsLst>
                  <a:lin ang="5400000"/>
                </a:gradFill>
                <a:ln w="0">
                  <a:noFill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t-EE" sz="1600" b="1" strike="noStrike" spc="-1">
                      <a:solidFill>
                        <a:srgbClr val="000000"/>
                      </a:solidFill>
                      <a:latin typeface="Calibri"/>
                    </a:rPr>
                    <a:t>Head of CELBET</a:t>
                  </a:r>
                  <a:endParaRPr lang="en-US" sz="1600" b="0" strike="noStrike" spc="-1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3408120" y="1440000"/>
                  <a:ext cx="775800" cy="120240"/>
                </a:xfrm>
                <a:prstGeom prst="rect">
                  <a:avLst/>
                </a:prstGeom>
                <a:gradFill rotWithShape="0">
                  <a:gsLst>
                    <a:gs pos="0">
                      <a:srgbClr val="B5D4A7"/>
                    </a:gs>
                    <a:gs pos="100000">
                      <a:srgbClr val="A9CD99"/>
                    </a:gs>
                  </a:gsLst>
                  <a:lin ang="5400000"/>
                </a:gradFill>
                <a:ln w="0">
                  <a:noFill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3796200" y="1596960"/>
                <a:ext cx="3103200" cy="2946960"/>
                <a:chOff x="3796200" y="1596960"/>
                <a:chExt cx="3103200" cy="2946960"/>
              </a:xfrm>
            </p:grpSpPr>
            <p:sp>
              <p:nvSpPr>
                <p:cNvPr id="70" name="Rectangle 69"/>
                <p:cNvSpPr/>
                <p:nvPr/>
              </p:nvSpPr>
              <p:spPr>
                <a:xfrm>
                  <a:off x="3796200" y="1596960"/>
                  <a:ext cx="360" cy="120240"/>
                </a:xfrm>
                <a:prstGeom prst="rect">
                  <a:avLst/>
                </a:prstGeom>
                <a:noFill/>
                <a:ln w="12600">
                  <a:solidFill>
                    <a:srgbClr val="88B76E"/>
                  </a:solidFill>
                  <a:miter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71" name="Group 70"/>
                <p:cNvGrpSpPr/>
                <p:nvPr/>
              </p:nvGrpSpPr>
              <p:grpSpPr>
                <a:xfrm>
                  <a:off x="3796200" y="1596960"/>
                  <a:ext cx="3103200" cy="120240"/>
                  <a:chOff x="3796200" y="1596960"/>
                  <a:chExt cx="3103200" cy="120240"/>
                </a:xfrm>
              </p:grpSpPr>
              <p:grpSp>
                <p:nvGrpSpPr>
                  <p:cNvPr id="72" name="Group 71"/>
                  <p:cNvGrpSpPr/>
                  <p:nvPr/>
                </p:nvGrpSpPr>
                <p:grpSpPr>
                  <a:xfrm>
                    <a:off x="3796200" y="1596960"/>
                    <a:ext cx="3103200" cy="120240"/>
                    <a:chOff x="3796200" y="1596960"/>
                    <a:chExt cx="3103200" cy="120240"/>
                  </a:xfrm>
                </p:grpSpPr>
                <p:sp>
                  <p:nvSpPr>
                    <p:cNvPr id="73" name="Rectangle 72"/>
                    <p:cNvSpPr/>
                    <p:nvPr/>
                  </p:nvSpPr>
                  <p:spPr>
                    <a:xfrm>
                      <a:off x="3796200" y="1596960"/>
                      <a:ext cx="3103200" cy="120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t-EE" sz="16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BCP Evaluation</a:t>
                      </a:r>
                      <a:endParaRPr lang="en-US" sz="16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74" name="Rectangle 73"/>
                    <p:cNvSpPr/>
                    <p:nvPr/>
                  </p:nvSpPr>
                  <p:spPr>
                    <a:xfrm>
                      <a:off x="3796200" y="1596960"/>
                      <a:ext cx="620280" cy="120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75" name="Rectangle 74"/>
                <p:cNvSpPr/>
                <p:nvPr/>
              </p:nvSpPr>
              <p:spPr>
                <a:xfrm>
                  <a:off x="3796200" y="2068200"/>
                  <a:ext cx="360" cy="120240"/>
                </a:xfrm>
                <a:prstGeom prst="rect">
                  <a:avLst/>
                </a:prstGeom>
                <a:noFill/>
                <a:ln w="12600">
                  <a:solidFill>
                    <a:srgbClr val="88B76E"/>
                  </a:solidFill>
                  <a:miter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76" name="Group 75"/>
                <p:cNvGrpSpPr/>
                <p:nvPr/>
              </p:nvGrpSpPr>
              <p:grpSpPr>
                <a:xfrm>
                  <a:off x="3796200" y="2068200"/>
                  <a:ext cx="3103200" cy="120240"/>
                  <a:chOff x="3796200" y="2068200"/>
                  <a:chExt cx="3103200" cy="120240"/>
                </a:xfrm>
              </p:grpSpPr>
              <p:grpSp>
                <p:nvGrpSpPr>
                  <p:cNvPr id="77" name="Group 76"/>
                  <p:cNvGrpSpPr/>
                  <p:nvPr/>
                </p:nvGrpSpPr>
                <p:grpSpPr>
                  <a:xfrm>
                    <a:off x="3796200" y="2068200"/>
                    <a:ext cx="3103200" cy="120240"/>
                    <a:chOff x="3796200" y="2068200"/>
                    <a:chExt cx="3103200" cy="120240"/>
                  </a:xfrm>
                </p:grpSpPr>
                <p:sp>
                  <p:nvSpPr>
                    <p:cNvPr id="78" name="Rectangle 77"/>
                    <p:cNvSpPr/>
                    <p:nvPr/>
                  </p:nvSpPr>
                  <p:spPr>
                    <a:xfrm>
                      <a:off x="3796200" y="2068200"/>
                      <a:ext cx="3103200" cy="120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t-EE" sz="16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Risk management</a:t>
                      </a:r>
                      <a:endParaRPr lang="en-US" sz="16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79" name="Rectangle 78"/>
                    <p:cNvSpPr/>
                    <p:nvPr/>
                  </p:nvSpPr>
                  <p:spPr>
                    <a:xfrm>
                      <a:off x="3796200" y="2068200"/>
                      <a:ext cx="620280" cy="120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80" name="Rectangle 79"/>
                <p:cNvSpPr/>
                <p:nvPr/>
              </p:nvSpPr>
              <p:spPr>
                <a:xfrm>
                  <a:off x="3796200" y="2539080"/>
                  <a:ext cx="360" cy="120600"/>
                </a:xfrm>
                <a:prstGeom prst="rect">
                  <a:avLst/>
                </a:prstGeom>
                <a:noFill/>
                <a:ln w="12600">
                  <a:solidFill>
                    <a:srgbClr val="88B76E"/>
                  </a:solidFill>
                  <a:miter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81" name="Group 80"/>
                <p:cNvGrpSpPr/>
                <p:nvPr/>
              </p:nvGrpSpPr>
              <p:grpSpPr>
                <a:xfrm>
                  <a:off x="3796200" y="2539080"/>
                  <a:ext cx="3103200" cy="120600"/>
                  <a:chOff x="3796200" y="2539080"/>
                  <a:chExt cx="3103200" cy="120600"/>
                </a:xfrm>
              </p:grpSpPr>
              <p:grpSp>
                <p:nvGrpSpPr>
                  <p:cNvPr id="82" name="Group 81"/>
                  <p:cNvGrpSpPr/>
                  <p:nvPr/>
                </p:nvGrpSpPr>
                <p:grpSpPr>
                  <a:xfrm>
                    <a:off x="3796200" y="2539080"/>
                    <a:ext cx="3103200" cy="120600"/>
                    <a:chOff x="3796200" y="2539080"/>
                    <a:chExt cx="3103200" cy="120600"/>
                  </a:xfrm>
                </p:grpSpPr>
                <p:sp>
                  <p:nvSpPr>
                    <p:cNvPr id="83" name="Rectangle 82"/>
                    <p:cNvSpPr/>
                    <p:nvPr/>
                  </p:nvSpPr>
                  <p:spPr>
                    <a:xfrm>
                      <a:off x="3796200" y="2539080"/>
                      <a:ext cx="3103200" cy="12060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t-EE" sz="16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Customs controls</a:t>
                      </a:r>
                      <a:endParaRPr lang="en-US" sz="16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84" name="Rectangle 83"/>
                    <p:cNvSpPr/>
                    <p:nvPr/>
                  </p:nvSpPr>
                  <p:spPr>
                    <a:xfrm>
                      <a:off x="3796200" y="2539080"/>
                      <a:ext cx="620280" cy="12060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85" name="Rectangle 84"/>
                <p:cNvSpPr/>
                <p:nvPr/>
              </p:nvSpPr>
              <p:spPr>
                <a:xfrm>
                  <a:off x="3796200" y="3010320"/>
                  <a:ext cx="360" cy="120600"/>
                </a:xfrm>
                <a:prstGeom prst="rect">
                  <a:avLst/>
                </a:prstGeom>
                <a:noFill/>
                <a:ln w="12600">
                  <a:solidFill>
                    <a:srgbClr val="88B76E"/>
                  </a:solidFill>
                  <a:miter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86" name="Group 85"/>
                <p:cNvGrpSpPr/>
                <p:nvPr/>
              </p:nvGrpSpPr>
              <p:grpSpPr>
                <a:xfrm>
                  <a:off x="3796200" y="3010320"/>
                  <a:ext cx="3103200" cy="120600"/>
                  <a:chOff x="3796200" y="3010320"/>
                  <a:chExt cx="3103200" cy="120600"/>
                </a:xfrm>
              </p:grpSpPr>
              <p:grpSp>
                <p:nvGrpSpPr>
                  <p:cNvPr id="87" name="Group 86"/>
                  <p:cNvGrpSpPr/>
                  <p:nvPr/>
                </p:nvGrpSpPr>
                <p:grpSpPr>
                  <a:xfrm>
                    <a:off x="3796200" y="3010320"/>
                    <a:ext cx="3103200" cy="120600"/>
                    <a:chOff x="3796200" y="3010320"/>
                    <a:chExt cx="3103200" cy="120600"/>
                  </a:xfrm>
                </p:grpSpPr>
                <p:sp>
                  <p:nvSpPr>
                    <p:cNvPr id="88" name="Rectangle 87"/>
                    <p:cNvSpPr/>
                    <p:nvPr/>
                  </p:nvSpPr>
                  <p:spPr>
                    <a:xfrm>
                      <a:off x="3796200" y="3010320"/>
                      <a:ext cx="3103200" cy="12060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t-EE" sz="16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Equipment</a:t>
                      </a:r>
                      <a:endParaRPr lang="en-US" sz="16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89" name="Rectangle 88"/>
                    <p:cNvSpPr/>
                    <p:nvPr/>
                  </p:nvSpPr>
                  <p:spPr>
                    <a:xfrm>
                      <a:off x="3796200" y="3010320"/>
                      <a:ext cx="620280" cy="12060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90" name="Rectangle 89"/>
                <p:cNvSpPr/>
                <p:nvPr/>
              </p:nvSpPr>
              <p:spPr>
                <a:xfrm>
                  <a:off x="3796200" y="3481560"/>
                  <a:ext cx="360" cy="120240"/>
                </a:xfrm>
                <a:prstGeom prst="rect">
                  <a:avLst/>
                </a:prstGeom>
                <a:noFill/>
                <a:ln w="12600">
                  <a:solidFill>
                    <a:srgbClr val="88B76E"/>
                  </a:solidFill>
                  <a:miter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91" name="Group 90"/>
                <p:cNvGrpSpPr/>
                <p:nvPr/>
              </p:nvGrpSpPr>
              <p:grpSpPr>
                <a:xfrm>
                  <a:off x="3796200" y="3481560"/>
                  <a:ext cx="3103200" cy="120240"/>
                  <a:chOff x="3796200" y="3481560"/>
                  <a:chExt cx="3103200" cy="120240"/>
                </a:xfrm>
              </p:grpSpPr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3796200" y="3481560"/>
                    <a:ext cx="3103200" cy="120240"/>
                    <a:chOff x="3796200" y="3481560"/>
                    <a:chExt cx="3103200" cy="120240"/>
                  </a:xfrm>
                </p:grpSpPr>
                <p:sp>
                  <p:nvSpPr>
                    <p:cNvPr id="93" name="Rectangle 92"/>
                    <p:cNvSpPr/>
                    <p:nvPr/>
                  </p:nvSpPr>
                  <p:spPr>
                    <a:xfrm>
                      <a:off x="3796200" y="3481560"/>
                      <a:ext cx="3103200" cy="120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t-EE" sz="16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Training</a:t>
                      </a:r>
                      <a:endParaRPr lang="en-US" sz="16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4" name="Rectangle 93"/>
                    <p:cNvSpPr/>
                    <p:nvPr/>
                  </p:nvSpPr>
                  <p:spPr>
                    <a:xfrm>
                      <a:off x="3796200" y="3481560"/>
                      <a:ext cx="620280" cy="120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95" name="Rectangle 94"/>
                <p:cNvSpPr/>
                <p:nvPr/>
              </p:nvSpPr>
              <p:spPr>
                <a:xfrm>
                  <a:off x="3796200" y="3952440"/>
                  <a:ext cx="360" cy="120240"/>
                </a:xfrm>
                <a:prstGeom prst="rect">
                  <a:avLst/>
                </a:prstGeom>
                <a:noFill/>
                <a:ln w="12600">
                  <a:solidFill>
                    <a:srgbClr val="88B76E"/>
                  </a:solidFill>
                  <a:miter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96" name="Group 95"/>
                <p:cNvGrpSpPr/>
                <p:nvPr/>
              </p:nvGrpSpPr>
              <p:grpSpPr>
                <a:xfrm>
                  <a:off x="3796200" y="3952440"/>
                  <a:ext cx="3103200" cy="120240"/>
                  <a:chOff x="3796200" y="3952440"/>
                  <a:chExt cx="3103200" cy="120240"/>
                </a:xfrm>
              </p:grpSpPr>
              <p:grpSp>
                <p:nvGrpSpPr>
                  <p:cNvPr id="97" name="Group 96"/>
                  <p:cNvGrpSpPr/>
                  <p:nvPr/>
                </p:nvGrpSpPr>
                <p:grpSpPr>
                  <a:xfrm>
                    <a:off x="3796200" y="3952440"/>
                    <a:ext cx="3103200" cy="120240"/>
                    <a:chOff x="3796200" y="3952440"/>
                    <a:chExt cx="3103200" cy="120240"/>
                  </a:xfrm>
                </p:grpSpPr>
                <p:sp>
                  <p:nvSpPr>
                    <p:cNvPr id="98" name="Rectangle 97"/>
                    <p:cNvSpPr/>
                    <p:nvPr/>
                  </p:nvSpPr>
                  <p:spPr>
                    <a:xfrm>
                      <a:off x="3796200" y="3952440"/>
                      <a:ext cx="3103200" cy="120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t-EE" sz="16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Cooperation</a:t>
                      </a:r>
                      <a:endParaRPr lang="en-US" sz="16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9" name="Rectangle 98"/>
                    <p:cNvSpPr/>
                    <p:nvPr/>
                  </p:nvSpPr>
                  <p:spPr>
                    <a:xfrm>
                      <a:off x="3796200" y="3952440"/>
                      <a:ext cx="620280" cy="120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100" name="Rectangle 99"/>
                <p:cNvSpPr/>
                <p:nvPr/>
              </p:nvSpPr>
              <p:spPr>
                <a:xfrm>
                  <a:off x="3796200" y="4423680"/>
                  <a:ext cx="360" cy="120240"/>
                </a:xfrm>
                <a:prstGeom prst="rect">
                  <a:avLst/>
                </a:prstGeom>
                <a:noFill/>
                <a:ln w="12600">
                  <a:solidFill>
                    <a:srgbClr val="88B76E"/>
                  </a:solidFill>
                  <a:miter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101" name="Group 100"/>
                <p:cNvGrpSpPr/>
                <p:nvPr/>
              </p:nvGrpSpPr>
              <p:grpSpPr>
                <a:xfrm>
                  <a:off x="3796200" y="4423680"/>
                  <a:ext cx="3103200" cy="120240"/>
                  <a:chOff x="3796200" y="4423680"/>
                  <a:chExt cx="3103200" cy="120240"/>
                </a:xfrm>
              </p:grpSpPr>
              <p:grpSp>
                <p:nvGrpSpPr>
                  <p:cNvPr id="102" name="Group 101"/>
                  <p:cNvGrpSpPr/>
                  <p:nvPr/>
                </p:nvGrpSpPr>
                <p:grpSpPr>
                  <a:xfrm>
                    <a:off x="3796200" y="4423680"/>
                    <a:ext cx="3103200" cy="120240"/>
                    <a:chOff x="3796200" y="4423680"/>
                    <a:chExt cx="3103200" cy="120240"/>
                  </a:xfrm>
                </p:grpSpPr>
                <p:sp>
                  <p:nvSpPr>
                    <p:cNvPr id="103" name="Rectangle 102"/>
                    <p:cNvSpPr/>
                    <p:nvPr/>
                  </p:nvSpPr>
                  <p:spPr>
                    <a:xfrm>
                      <a:off x="3796200" y="4423680"/>
                      <a:ext cx="3103200" cy="120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t-EE" sz="16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Feasibility</a:t>
                      </a:r>
                      <a:endParaRPr lang="en-US" sz="16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4" name="Rectangle 103"/>
                    <p:cNvSpPr/>
                    <p:nvPr/>
                  </p:nvSpPr>
                  <p:spPr>
                    <a:xfrm>
                      <a:off x="3796200" y="4423680"/>
                      <a:ext cx="620280" cy="120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B5D4A7"/>
                        </a:gs>
                        <a:gs pos="100000">
                          <a:srgbClr val="A9CD99"/>
                        </a:gs>
                      </a:gsLst>
                      <a:lin ang="5400000"/>
                    </a:gradFill>
                    <a:ln w="0">
                      <a:noFill/>
                    </a:ln>
                    <a:effectLst>
                      <a:outerShdw dist="35638" dir="2700000">
                        <a:srgbClr val="3465A4"/>
                      </a:outerShdw>
                    </a:effectLst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</p:grpSp>
        </p:grpSp>
        <p:grpSp>
          <p:nvGrpSpPr>
            <p:cNvPr id="105" name="Group 104"/>
            <p:cNvGrpSpPr/>
            <p:nvPr/>
          </p:nvGrpSpPr>
          <p:grpSpPr>
            <a:xfrm>
              <a:off x="3408120" y="5051880"/>
              <a:ext cx="3879360" cy="120600"/>
              <a:chOff x="3408120" y="5051880"/>
              <a:chExt cx="3879360" cy="120600"/>
            </a:xfrm>
          </p:grpSpPr>
          <p:grpSp>
            <p:nvGrpSpPr>
              <p:cNvPr id="106" name="Group 105"/>
              <p:cNvGrpSpPr/>
              <p:nvPr/>
            </p:nvGrpSpPr>
            <p:grpSpPr>
              <a:xfrm>
                <a:off x="3408120" y="5051880"/>
                <a:ext cx="3879360" cy="120600"/>
                <a:chOff x="3408120" y="5051880"/>
                <a:chExt cx="3879360" cy="1206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3408120" y="5051880"/>
                  <a:ext cx="3879360" cy="120600"/>
                </a:xfrm>
                <a:prstGeom prst="rect">
                  <a:avLst/>
                </a:prstGeom>
                <a:gradFill rotWithShape="0">
                  <a:gsLst>
                    <a:gs pos="0">
                      <a:srgbClr val="B5D4A7"/>
                    </a:gs>
                    <a:gs pos="100000">
                      <a:srgbClr val="A9CD99"/>
                    </a:gs>
                  </a:gsLst>
                  <a:lin ang="5400000"/>
                </a:gradFill>
                <a:ln w="0">
                  <a:noFill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t-EE" sz="1600" b="1" strike="noStrike" spc="-1">
                      <a:solidFill>
                        <a:srgbClr val="000000"/>
                      </a:solidFill>
                      <a:latin typeface="Calibri"/>
                    </a:rPr>
                    <a:t>Grants Coordinator</a:t>
                  </a:r>
                  <a:endParaRPr lang="en-US" sz="1600" b="0" strike="noStrike" spc="-1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3408120" y="5051880"/>
                  <a:ext cx="775800" cy="120600"/>
                </a:xfrm>
                <a:prstGeom prst="rect">
                  <a:avLst/>
                </a:prstGeom>
                <a:gradFill rotWithShape="0">
                  <a:gsLst>
                    <a:gs pos="0">
                      <a:srgbClr val="B5D4A7"/>
                    </a:gs>
                    <a:gs pos="100000">
                      <a:srgbClr val="A9CD99"/>
                    </a:gs>
                  </a:gsLst>
                  <a:lin ang="5400000"/>
                </a:gradFill>
                <a:ln w="0">
                  <a:noFill/>
                </a:ln>
                <a:effectLst>
                  <a:outerShdw dist="35638" dir="2700000">
                    <a:srgbClr val="3465A4"/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</p:grpSp>
      <p:sp>
        <p:nvSpPr>
          <p:cNvPr id="109" name="Rectangle 5"/>
          <p:cNvSpPr/>
          <p:nvPr/>
        </p:nvSpPr>
        <p:spPr>
          <a:xfrm>
            <a:off x="685800" y="2514600"/>
            <a:ext cx="2056680" cy="1030320"/>
          </a:xfrm>
          <a:prstGeom prst="rect">
            <a:avLst/>
          </a:prstGeom>
          <a:gradFill rotWithShape="0">
            <a:gsLst>
              <a:gs pos="0">
                <a:srgbClr val="B5D4A7"/>
              </a:gs>
              <a:gs pos="100000">
                <a:srgbClr val="A9CD99"/>
              </a:gs>
            </a:gsLst>
            <a:lin ang="5400000"/>
          </a:gradFill>
          <a:ln w="6480">
            <a:solidFill>
              <a:srgbClr val="70AD47"/>
            </a:solidFill>
            <a:miter/>
          </a:ln>
          <a:effectLst>
            <a:outerShdw dist="35638" dir="2700000">
              <a:srgbClr val="3465A4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t-EE" sz="1800" b="1" strike="noStrike" spc="-1">
                <a:solidFill>
                  <a:srgbClr val="000000"/>
                </a:solidFill>
                <a:latin typeface="Calibri"/>
              </a:rPr>
              <a:t>Steering Commitee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0" name="Rectangle 21"/>
          <p:cNvSpPr/>
          <p:nvPr/>
        </p:nvSpPr>
        <p:spPr>
          <a:xfrm>
            <a:off x="1600200" y="4572000"/>
            <a:ext cx="1612440" cy="515160"/>
          </a:xfrm>
          <a:prstGeom prst="rect">
            <a:avLst/>
          </a:prstGeom>
          <a:gradFill rotWithShape="0">
            <a:gsLst>
              <a:gs pos="0">
                <a:srgbClr val="B5D4A7"/>
              </a:gs>
              <a:gs pos="100000">
                <a:srgbClr val="A9CD99"/>
              </a:gs>
            </a:gsLst>
            <a:lin ang="5400000"/>
          </a:gradFill>
          <a:ln w="6480">
            <a:solidFill>
              <a:srgbClr val="70AD47"/>
            </a:solidFill>
            <a:miter/>
          </a:ln>
          <a:effectLst>
            <a:outerShdw dist="35638" dir="2700000">
              <a:srgbClr val="3465A4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t-EE" sz="1600" b="1" strike="noStrike" spc="-1">
                <a:solidFill>
                  <a:srgbClr val="000000"/>
                </a:solidFill>
                <a:latin typeface="Calibri"/>
              </a:rPr>
              <a:t>Communication expert</a:t>
            </a:r>
            <a:endParaRPr lang="en-US" sz="1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1" name="Rectangle 9"/>
          <p:cNvSpPr/>
          <p:nvPr/>
        </p:nvSpPr>
        <p:spPr>
          <a:xfrm>
            <a:off x="7315200" y="2971800"/>
            <a:ext cx="2286000" cy="1371600"/>
          </a:xfrm>
          <a:prstGeom prst="rect">
            <a:avLst/>
          </a:prstGeom>
          <a:gradFill rotWithShape="0">
            <a:gsLst>
              <a:gs pos="0">
                <a:srgbClr val="B5D4A7"/>
              </a:gs>
              <a:gs pos="100000">
                <a:srgbClr val="A9CD99"/>
              </a:gs>
            </a:gsLst>
            <a:lin ang="5400000"/>
          </a:gradFill>
          <a:ln w="6480">
            <a:solidFill>
              <a:srgbClr val="70AD47"/>
            </a:solidFill>
            <a:miter/>
          </a:ln>
          <a:effectLst>
            <a:outerShdw dist="35638" dir="2700000">
              <a:srgbClr val="3465A4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t-EE" sz="1800" b="1" strike="noStrike" spc="-1">
                <a:solidFill>
                  <a:srgbClr val="000000"/>
                </a:solidFill>
                <a:latin typeface="Calibri"/>
              </a:rPr>
              <a:t>Networks (more than 100 experts engaged)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Box 111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3600" b="0" strike="noStrike" spc="-1">
                <a:solidFill>
                  <a:srgbClr val="595959"/>
                </a:solidFill>
                <a:latin typeface="Arial Black"/>
              </a:rPr>
              <a:t>Cooperation Team </a:t>
            </a:r>
            <a:endParaRPr lang="en-US" sz="3600" b="0" strike="noStrike" spc="-1">
              <a:latin typeface="Arial"/>
            </a:endParaRPr>
          </a:p>
        </p:txBody>
      </p:sp>
      <p:pic>
        <p:nvPicPr>
          <p:cNvPr id="114" name="Picture 113"/>
          <p:cNvPicPr/>
          <p:nvPr/>
        </p:nvPicPr>
        <p:blipFill>
          <a:blip r:embed="rId2"/>
          <a:stretch/>
        </p:blipFill>
        <p:spPr>
          <a:xfrm>
            <a:off x="2401200" y="44928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sp>
        <p:nvSpPr>
          <p:cNvPr id="115" name="Tartalom helye 2"/>
          <p:cNvSpPr txBox="1"/>
          <p:nvPr/>
        </p:nvSpPr>
        <p:spPr>
          <a:xfrm>
            <a:off x="685800" y="2057400"/>
            <a:ext cx="6920640" cy="2811240"/>
          </a:xfrm>
          <a:prstGeom prst="rect">
            <a:avLst/>
          </a:prstGeom>
          <a:noFill/>
          <a:ln w="0">
            <a:solidFill>
              <a:srgbClr val="002060"/>
            </a:solidFill>
          </a:ln>
          <a:effectLst>
            <a:outerShdw dist="35638" dir="2700000">
              <a:srgbClr val="3465A4"/>
            </a:outerShdw>
          </a:effectLst>
        </p:spPr>
        <p:txBody>
          <a:bodyPr>
            <a:normAutofit fontScale="43000"/>
          </a:bodyPr>
          <a:lstStyle/>
          <a:p>
            <a:pPr algn="ctr">
              <a:lnSpc>
                <a:spcPct val="100000"/>
              </a:lnSpc>
              <a:spcBef>
                <a:spcPts val="340"/>
              </a:spcBef>
              <a:tabLst>
                <a:tab pos="0" algn="l"/>
              </a:tabLst>
            </a:pPr>
            <a:r>
              <a:rPr lang="en-US" sz="2600" b="1" strike="noStrike" spc="-1">
                <a:solidFill>
                  <a:srgbClr val="4F81BD"/>
                </a:solidFill>
                <a:latin typeface="Arial"/>
              </a:rPr>
              <a:t>Initially</a:t>
            </a:r>
            <a:r>
              <a:rPr lang="pl-PL" sz="2600" b="1" strike="noStrike" spc="-1">
                <a:solidFill>
                  <a:srgbClr val="4F81BD"/>
                </a:solidFill>
                <a:latin typeface="Arial"/>
              </a:rPr>
              <a:t> (from 2016) , </a:t>
            </a:r>
            <a:r>
              <a:rPr lang="en-US" sz="2600" b="1" strike="noStrike" spc="-1">
                <a:solidFill>
                  <a:srgbClr val="4F81BD"/>
                </a:solidFill>
                <a:latin typeface="Arial"/>
              </a:rPr>
              <a:t>the name of the </a:t>
            </a:r>
            <a:r>
              <a:rPr lang="pl-PL" sz="2600" b="1" strike="noStrike" spc="-1">
                <a:solidFill>
                  <a:srgbClr val="4F81BD"/>
                </a:solidFill>
                <a:latin typeface="Arial"/>
              </a:rPr>
              <a:t> Team </a:t>
            </a:r>
            <a:r>
              <a:rPr lang="en-US" sz="2600" b="1" strike="noStrike" spc="-1">
                <a:solidFill>
                  <a:srgbClr val="4F81BD"/>
                </a:solidFill>
                <a:latin typeface="Arial"/>
              </a:rPr>
              <a:t>was</a:t>
            </a:r>
            <a:r>
              <a:rPr lang="pl-PL" sz="2600" b="1" strike="noStrike" spc="-1">
                <a:solidFill>
                  <a:srgbClr val="4F81BD"/>
                </a:solidFill>
                <a:latin typeface="Arial"/>
              </a:rPr>
              <a:t> </a:t>
            </a:r>
            <a:r>
              <a:rPr lang="en-GB" sz="2600" b="1" strike="noStrike" spc="-1">
                <a:solidFill>
                  <a:srgbClr val="4F81BD"/>
                </a:solidFill>
                <a:latin typeface="Arial"/>
              </a:rPr>
              <a:t>Inter-Agency and 3</a:t>
            </a:r>
            <a:r>
              <a:rPr lang="en-GB" sz="2600" b="1" strike="noStrike" spc="-1" baseline="30000">
                <a:solidFill>
                  <a:srgbClr val="4F81BD"/>
                </a:solidFill>
                <a:latin typeface="Arial"/>
              </a:rPr>
              <a:t>rd</a:t>
            </a:r>
            <a:r>
              <a:rPr lang="en-GB" sz="2600" b="1" strike="noStrike" spc="-1">
                <a:solidFill>
                  <a:srgbClr val="4F81BD"/>
                </a:solidFill>
                <a:latin typeface="Arial"/>
              </a:rPr>
              <a:t> Country Co-operation team </a:t>
            </a: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en-GB" sz="2600" b="0" u="sng" strike="noStrike" spc="-1">
                <a:solidFill>
                  <a:srgbClr val="4F81BD"/>
                </a:solidFill>
                <a:uFillTx/>
                <a:latin typeface="Arial"/>
              </a:rPr>
              <a:t>Role of the </a:t>
            </a:r>
            <a:r>
              <a:rPr lang="pl-PL" sz="2600" b="1" u="sng" strike="noStrike" spc="-1">
                <a:solidFill>
                  <a:srgbClr val="4F81BD"/>
                </a:solidFill>
                <a:uFillTx/>
                <a:latin typeface="Arial"/>
              </a:rPr>
              <a:t>Cooperation Team </a:t>
            </a:r>
            <a:r>
              <a:rPr lang="pl-PL" sz="2600" b="0" u="sng" strike="noStrike" spc="-1">
                <a:solidFill>
                  <a:srgbClr val="4F81BD"/>
                </a:solidFill>
                <a:uFillTx/>
                <a:latin typeface="Arial"/>
              </a:rPr>
              <a:t>is to provide:</a:t>
            </a: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pl-PL" sz="2600" b="1" strike="noStrike" spc="-1">
                <a:solidFill>
                  <a:srgbClr val="4F81BD"/>
                </a:solidFill>
                <a:latin typeface="Arial"/>
              </a:rPr>
              <a:t>- Effective cooperation and coordination between:</a:t>
            </a: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pl-PL" sz="2600" b="1" strike="noStrike" spc="-1">
                <a:solidFill>
                  <a:srgbClr val="4F81BD"/>
                </a:solidFill>
                <a:latin typeface="Arial"/>
              </a:rPr>
              <a:t>- Customs Administrations and Border Guard / </a:t>
            </a: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pl-PL" sz="2600" b="1" strike="noStrike" spc="-1">
                <a:solidFill>
                  <a:srgbClr val="4F81BD"/>
                </a:solidFill>
                <a:latin typeface="Arial"/>
              </a:rPr>
              <a:t>Border Police;</a:t>
            </a: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  <a:p>
            <a:pPr marL="343080" indent="-342720" algn="ctr">
              <a:lnSpc>
                <a:spcPct val="100000"/>
              </a:lnSpc>
              <a:spcBef>
                <a:spcPts val="400"/>
              </a:spcBef>
              <a:buClr>
                <a:srgbClr val="4F81BD"/>
              </a:buClr>
              <a:buFont typeface="Arial"/>
              <a:buChar char="-"/>
              <a:tabLst>
                <a:tab pos="0" algn="l"/>
              </a:tabLst>
            </a:pPr>
            <a:r>
              <a:rPr lang="pl-PL" sz="2600" b="1" strike="noStrike" spc="-1">
                <a:solidFill>
                  <a:srgbClr val="4F81BD"/>
                </a:solidFill>
                <a:latin typeface="Arial"/>
              </a:rPr>
              <a:t>- Neighbouring third countries services operating at the BCPs of the EU Eastern and South – Eastern land border</a:t>
            </a: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  <a:tabLst>
                <a:tab pos="0" algn="l"/>
              </a:tabLst>
            </a:pP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pos="0" algn="l"/>
              </a:tabLst>
            </a:pP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pos="0" algn="l"/>
              </a:tabLst>
            </a:pP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Box 115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36000"/>
          </a:bodyPr>
          <a:lstStyle/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1" strike="noStrike" spc="-1">
                <a:latin typeface="Arial"/>
              </a:rPr>
              <a:t>Cooperation Team</a:t>
            </a:r>
            <a:endParaRPr lang="en-US" sz="2800" b="0" strike="noStrike" spc="-1">
              <a:latin typeface="Arial"/>
            </a:endParaRP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Our aim is: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 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The EU’s Eastern border works as one;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 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Enhancing operational cooperation;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 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Harmonization of customs controls;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 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Sharing best practices and skills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(CELBET Missions)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 </a:t>
            </a:r>
          </a:p>
          <a:p>
            <a:pPr marL="432000" indent="-324000">
              <a:spcAft>
                <a:spcPts val="11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latin typeface="Arial"/>
              </a:rPr>
              <a:t>The beneficiaries are all MSs</a:t>
            </a:r>
          </a:p>
        </p:txBody>
      </p:sp>
      <p:pic>
        <p:nvPicPr>
          <p:cNvPr id="118" name="Picture 117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  <p:pic>
        <p:nvPicPr>
          <p:cNvPr id="119" name="Obraz 5"/>
          <p:cNvPicPr/>
          <p:nvPr/>
        </p:nvPicPr>
        <p:blipFill>
          <a:blip r:embed="rId3"/>
          <a:stretch/>
        </p:blipFill>
        <p:spPr>
          <a:xfrm>
            <a:off x="6629400" y="3200400"/>
            <a:ext cx="2549520" cy="183240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Box 119"/>
          <p:cNvSpPr txBox="1"/>
          <p:nvPr/>
        </p:nvSpPr>
        <p:spPr>
          <a:xfrm>
            <a:off x="504000" y="208080"/>
            <a:ext cx="7020000" cy="102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br/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40000" y="1440000"/>
            <a:ext cx="90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271080" indent="43920">
              <a:lnSpc>
                <a:spcPct val="100000"/>
              </a:lnSpc>
              <a:spcBef>
                <a:spcPts val="96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800" b="1" strike="noStrike" spc="-7">
                <a:solidFill>
                  <a:srgbClr val="000000"/>
                </a:solidFill>
                <a:latin typeface="Calibri"/>
              </a:rPr>
              <a:t>EU </a:t>
            </a:r>
            <a:r>
              <a:rPr lang="en-US" sz="2800" b="1" strike="noStrike" spc="-12">
                <a:solidFill>
                  <a:srgbClr val="000000"/>
                </a:solidFill>
                <a:latin typeface="Calibri"/>
              </a:rPr>
              <a:t>approach </a:t>
            </a:r>
            <a:r>
              <a:rPr lang="en-US" sz="2800" b="1" strike="noStrike" spc="-15">
                <a:solidFill>
                  <a:srgbClr val="000000"/>
                </a:solidFill>
                <a:latin typeface="Calibri"/>
              </a:rPr>
              <a:t>to </a:t>
            </a:r>
            <a:r>
              <a:rPr lang="en-US" sz="2800" b="1" strike="noStrike" spc="-12">
                <a:solidFill>
                  <a:srgbClr val="000000"/>
                </a:solidFill>
                <a:latin typeface="Calibri"/>
              </a:rPr>
              <a:t>enhance </a:t>
            </a:r>
            <a:r>
              <a:rPr lang="en-US" sz="2800" b="1" strike="noStrike" spc="-15">
                <a:solidFill>
                  <a:srgbClr val="000000"/>
                </a:solidFill>
                <a:latin typeface="Calibri"/>
              </a:rPr>
              <a:t>cooperation  </a:t>
            </a:r>
            <a:r>
              <a:rPr lang="en-US" sz="2800" b="1" strike="noStrike" spc="-12">
                <a:solidFill>
                  <a:srgbClr val="000000"/>
                </a:solidFill>
                <a:latin typeface="Calibri"/>
              </a:rPr>
              <a:t>Between Border </a:t>
            </a:r>
            <a:r>
              <a:rPr lang="en-US" sz="2800" b="1" strike="noStrike" spc="-15">
                <a:solidFill>
                  <a:srgbClr val="000000"/>
                </a:solidFill>
                <a:latin typeface="Calibri"/>
              </a:rPr>
              <a:t>Guards </a:t>
            </a:r>
            <a:r>
              <a:rPr lang="en-US" sz="2800" b="1" strike="noStrike" spc="-7">
                <a:solidFill>
                  <a:srgbClr val="000000"/>
                </a:solidFill>
                <a:latin typeface="Calibri"/>
              </a:rPr>
              <a:t>And</a:t>
            </a:r>
            <a:r>
              <a:rPr lang="en-US" sz="2800" b="1" strike="noStrike" spc="72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1" strike="noStrike" spc="-15">
                <a:solidFill>
                  <a:srgbClr val="000000"/>
                </a:solidFill>
                <a:latin typeface="Calibri"/>
              </a:rPr>
              <a:t>Customs</a:t>
            </a:r>
            <a:endParaRPr lang="en-US" sz="2800" b="0" strike="noStrike" spc="-1">
              <a:latin typeface="Arial"/>
            </a:endParaRPr>
          </a:p>
          <a:p>
            <a:pPr marL="271080" indent="43920">
              <a:lnSpc>
                <a:spcPct val="100000"/>
              </a:lnSpc>
              <a:spcBef>
                <a:spcPts val="96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endParaRPr lang="en-US" sz="2800" b="0" strike="noStrike" spc="-1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54960" algn="l"/>
                <a:tab pos="355680" algn="l"/>
              </a:tabLst>
            </a:pP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Schengen Catalogue </a:t>
            </a:r>
            <a:r>
              <a:rPr lang="sk-SK" sz="2400" b="0" strike="noStrike" spc="-21">
                <a:solidFill>
                  <a:srgbClr val="000000"/>
                </a:solidFill>
                <a:latin typeface="Calibri"/>
              </a:rPr>
              <a:t>for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recommendations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and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best practices</a:t>
            </a:r>
            <a:endParaRPr lang="en-US" sz="2400" b="0" strike="noStrike" spc="-1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575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54960" algn="l"/>
                <a:tab pos="355680" algn="l"/>
              </a:tabLst>
            </a:pP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Guidelines </a:t>
            </a:r>
            <a:r>
              <a:rPr lang="sk-SK" sz="2400" b="0" strike="noStrike" spc="-21">
                <a:solidFill>
                  <a:srgbClr val="000000"/>
                </a:solidFill>
                <a:latin typeface="Calibri"/>
              </a:rPr>
              <a:t>for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the </a:t>
            </a:r>
            <a:r>
              <a:rPr lang="sk-SK" sz="2400" b="0" strike="noStrike" spc="-15">
                <a:solidFill>
                  <a:srgbClr val="000000"/>
                </a:solidFill>
                <a:latin typeface="Calibri"/>
              </a:rPr>
              <a:t>co-operation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between</a:t>
            </a:r>
            <a:r>
              <a:rPr lang="sk-SK" sz="2400" b="0" strike="noStrike" spc="18">
                <a:solidFill>
                  <a:srgbClr val="000000"/>
                </a:solidFill>
                <a:latin typeface="Calibri"/>
              </a:rPr>
              <a:t> </a:t>
            </a:r>
            <a:r>
              <a:rPr lang="sk-SK" sz="2400" b="0" strike="noStrike" spc="-15">
                <a:solidFill>
                  <a:srgbClr val="000000"/>
                </a:solidFill>
                <a:latin typeface="Calibri"/>
              </a:rPr>
              <a:t>Customs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Administrations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and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Border Guards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issued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in</a:t>
            </a:r>
            <a:r>
              <a:rPr lang="sk-SK" sz="2400" b="0" strike="noStrike" spc="-32">
                <a:solidFill>
                  <a:srgbClr val="000000"/>
                </a:solidFill>
                <a:latin typeface="Calibri"/>
              </a:rPr>
              <a:t>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2013</a:t>
            </a:r>
            <a:endParaRPr lang="en-US" sz="2400" b="0" strike="noStrike" spc="-1">
              <a:latin typeface="Arial"/>
            </a:endParaRPr>
          </a:p>
          <a:p>
            <a:pPr marL="432000" indent="-324000" algn="just">
              <a:lnSpc>
                <a:spcPct val="100000"/>
              </a:lnSpc>
              <a:spcBef>
                <a:spcPts val="58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55680" algn="l"/>
              </a:tabLst>
            </a:pPr>
            <a:r>
              <a:rPr lang="sk-SK" sz="2400" b="0" strike="noStrike" spc="-15">
                <a:solidFill>
                  <a:srgbClr val="000000"/>
                </a:solidFill>
                <a:latin typeface="Calibri"/>
              </a:rPr>
              <a:t>Integrated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Border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management (IBM)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defined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in the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European Border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and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Coast Guard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(EBCG)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Regulation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(EU)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2016/1624 on </a:t>
            </a:r>
            <a:r>
              <a:rPr lang="sk-SK" sz="2400" b="0" strike="noStrike" spc="-1">
                <a:solidFill>
                  <a:srgbClr val="000000"/>
                </a:solidFill>
                <a:latin typeface="Calibri"/>
              </a:rPr>
              <a:t>6 </a:t>
            </a:r>
            <a:r>
              <a:rPr lang="sk-SK" sz="2400" b="0" strike="noStrike" spc="-12">
                <a:solidFill>
                  <a:srgbClr val="000000"/>
                </a:solidFill>
                <a:latin typeface="Calibri"/>
              </a:rPr>
              <a:t>October</a:t>
            </a:r>
            <a:r>
              <a:rPr lang="sk-SK" sz="2400" b="0" strike="noStrike" spc="-60">
                <a:solidFill>
                  <a:srgbClr val="000000"/>
                </a:solidFill>
                <a:latin typeface="Calibri"/>
              </a:rPr>
              <a:t> </a:t>
            </a:r>
            <a:r>
              <a:rPr lang="sk-SK" sz="2400" b="0" strike="noStrike" spc="-7">
                <a:solidFill>
                  <a:srgbClr val="000000"/>
                </a:solidFill>
                <a:latin typeface="Calibri"/>
              </a:rPr>
              <a:t>2016</a:t>
            </a:r>
            <a:endParaRPr lang="en-US" sz="2400" b="0" strike="noStrike" spc="-1">
              <a:latin typeface="Arial"/>
            </a:endParaRPr>
          </a:p>
        </p:txBody>
      </p:sp>
      <p:pic>
        <p:nvPicPr>
          <p:cNvPr id="122" name="Picture 121"/>
          <p:cNvPicPr/>
          <p:nvPr/>
        </p:nvPicPr>
        <p:blipFill>
          <a:blip r:embed="rId2"/>
          <a:stretch/>
        </p:blipFill>
        <p:spPr>
          <a:xfrm>
            <a:off x="2388600" y="436320"/>
            <a:ext cx="1967040" cy="685080"/>
          </a:xfrm>
          <a:prstGeom prst="rect">
            <a:avLst/>
          </a:prstGeom>
          <a:ln w="0">
            <a:noFill/>
          </a:ln>
          <a:effectLst>
            <a:outerShdw dist="35638" dir="2700000">
              <a:srgbClr val="3465A4"/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B0A15B8121DC419ECC8BB1F5968226" ma:contentTypeVersion="10" ma:contentTypeDescription="Create a new document." ma:contentTypeScope="" ma:versionID="6beec8751c3d94b73cd83fcf7f862cb3">
  <xsd:schema xmlns:xsd="http://www.w3.org/2001/XMLSchema" xmlns:xs="http://www.w3.org/2001/XMLSchema" xmlns:p="http://schemas.microsoft.com/office/2006/metadata/properties" xmlns:ns2="34289bb0-3488-49e3-91a2-280baf4a05eb" targetNamespace="http://schemas.microsoft.com/office/2006/metadata/properties" ma:root="true" ma:fieldsID="dee2359a288a8975a63cb2b4756ea053" ns2:_="">
    <xsd:import namespace="34289bb0-3488-49e3-91a2-280baf4a05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289bb0-3488-49e3-91a2-280baf4a0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C634B21-65F3-4FA3-8ADB-6A458F842908}"/>
</file>

<file path=customXml/itemProps2.xml><?xml version="1.0" encoding="utf-8"?>
<ds:datastoreItem xmlns:ds="http://schemas.openxmlformats.org/officeDocument/2006/customXml" ds:itemID="{5C1331F8-DA62-417E-B2CC-EB94DDA9E2F2}"/>
</file>

<file path=customXml/itemProps3.xml><?xml version="1.0" encoding="utf-8"?>
<ds:datastoreItem xmlns:ds="http://schemas.openxmlformats.org/officeDocument/2006/customXml" ds:itemID="{184757BB-AA7A-4A7B-BE84-4A29752A5A5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965</Words>
  <Application>Microsoft Office PowerPoint</Application>
  <PresentationFormat>Custom</PresentationFormat>
  <Paragraphs>181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Arial Black</vt:lpstr>
      <vt:lpstr>Calibri</vt:lpstr>
      <vt:lpstr>Roboto Condensed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Bright Blue</dc:title>
  <dc:subject/>
  <dc:creator>Mate Gjorgijevski</dc:creator>
  <dc:description/>
  <cp:lastModifiedBy>Mate  Gjorgjievski</cp:lastModifiedBy>
  <cp:revision>31</cp:revision>
  <dcterms:created xsi:type="dcterms:W3CDTF">2022-12-02T23:02:08Z</dcterms:created>
  <dcterms:modified xsi:type="dcterms:W3CDTF">2022-12-27T14:35:55Z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0x0101008BB0A15B8121DC419ECC8BB1F5968226</vt:lpwstr>
  </property>
</Properties>
</file>