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5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6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notesSlides/notesSlide7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notesSlides/notesSlide8.xml" ContentType="application/vnd.openxmlformats-officedocument.presentationml.notesSl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notesSlides/notesSlide9.xml" ContentType="application/vnd.openxmlformats-officedocument.presentationml.notesSlid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1" r:id="rId5"/>
  </p:sldMasterIdLst>
  <p:notesMasterIdLst>
    <p:notesMasterId r:id="rId16"/>
  </p:notesMasterIdLst>
  <p:sldIdLst>
    <p:sldId id="256" r:id="rId6"/>
    <p:sldId id="257" r:id="rId7"/>
    <p:sldId id="268" r:id="rId8"/>
    <p:sldId id="258" r:id="rId9"/>
    <p:sldId id="269" r:id="rId10"/>
    <p:sldId id="270" r:id="rId11"/>
    <p:sldId id="271" r:id="rId12"/>
    <p:sldId id="272" r:id="rId13"/>
    <p:sldId id="273" r:id="rId14"/>
    <p:sldId id="274" r:id="rId15"/>
  </p:sldIdLst>
  <p:sldSz cx="10080625" cy="5670550"/>
  <p:notesSz cx="7772400" cy="10058400"/>
  <p:defaultTextStyle>
    <a:defPPr>
      <a:defRPr lang="en-M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C84D"/>
    <a:srgbClr val="004490"/>
    <a:srgbClr val="A43D3A"/>
    <a:srgbClr val="C18C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6DAEF7-19F8-C567-3577-B5A199F9BC1A}" v="3" dt="2023-12-08T10:05:23.110"/>
    <p1510:client id="{A9CC70B2-E65B-431E-B27C-A7A306FB05E2}" v="1" dt="2023-12-12T13:43:46.606"/>
    <p1510:client id="{CA9D3D1D-90FB-9CC8-1127-1D7EDABABFEB}" v="4" dt="2023-12-08T08:57:56.506"/>
    <p1510:client id="{CDF04676-E004-4D04-8431-179A8D2F1931}" v="28" dt="2023-12-08T10:00:14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34314" autoAdjust="0"/>
  </p:normalViewPr>
  <p:slideViewPr>
    <p:cSldViewPr snapToGrid="0">
      <p:cViewPr varScale="1">
        <p:scale>
          <a:sx n="25" d="100"/>
          <a:sy n="25" d="100"/>
        </p:scale>
        <p:origin x="2384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8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9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0.xlsx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1.xlsx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2.xlsx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3.xlsx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4.xlsx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5.xlsx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6.xlsx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7.xlsx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8.xlsx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Up to 2022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00449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Rail</c:v>
                </c:pt>
                <c:pt idx="1">
                  <c:v>Road </c:v>
                </c:pt>
                <c:pt idx="2">
                  <c:v>Road Safety </c:v>
                </c:pt>
                <c:pt idx="3">
                  <c:v>Waterborne and Multimodality</c:v>
                </c:pt>
                <c:pt idx="4">
                  <c:v>Transport Facilitation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0.56000000000000005</c:v>
                </c:pt>
                <c:pt idx="1">
                  <c:v>0.5</c:v>
                </c:pt>
                <c:pt idx="2">
                  <c:v>0.36</c:v>
                </c:pt>
                <c:pt idx="3">
                  <c:v>0.19</c:v>
                </c:pt>
                <c:pt idx="4">
                  <c:v>0.51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5E-4CE2-B1B8-7CD7B08CA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6.2025937054866701E-4"/>
                  <c:y val="-4.829067844204817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en-US" sz="900" b="1" i="0" u="none" strike="noStrike" kern="1200" baseline="0">
                        <a:solidFill>
                          <a:srgbClr val="004490"/>
                        </a:solidFill>
                        <a:highlight>
                          <a:srgbClr val="F9C84D"/>
                        </a:highlight>
                        <a:latin typeface="+mn-lt"/>
                        <a:ea typeface="+mn-ea"/>
                        <a:cs typeface="+mn-cs"/>
                      </a:defRPr>
                    </a:pPr>
                    <a:fld id="{7E3C3114-6D56-4820-90AD-AE27F72B46B4}" type="VALUE">
                      <a:rPr lang="en-US" sz="900" b="1" i="0" u="none" strike="noStrike" kern="1200" baseline="0">
                        <a:solidFill>
                          <a:srgbClr val="004490"/>
                        </a:solidFill>
                        <a:highlight>
                          <a:srgbClr val="F9C84D"/>
                        </a:highlight>
                        <a:latin typeface="+mn-lt"/>
                        <a:ea typeface="+mn-ea"/>
                        <a:cs typeface="+mn-cs"/>
                      </a:rPr>
                      <a:pPr>
                        <a:defRPr lang="en-US" b="1">
                          <a:solidFill>
                            <a:srgbClr val="004490"/>
                          </a:solidFill>
                          <a:highlight>
                            <a:srgbClr val="F9C84D"/>
                          </a:highlight>
                        </a:defRPr>
                      </a:pPr>
                      <a:t>[VALUE]</a:t>
                    </a:fld>
                    <a:endParaRPr 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900" b="1" i="0" u="none" strike="noStrike" kern="1200" baseline="0">
                      <a:solidFill>
                        <a:srgbClr val="004490"/>
                      </a:solidFill>
                      <a:highlight>
                        <a:srgbClr val="F9C84D"/>
                      </a:highlight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D5E-4CE2-B1B8-7CD7B08CAC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004490"/>
                    </a:solidFill>
                    <a:highlight>
                      <a:srgbClr val="F9C84D"/>
                    </a:highligh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Rail</c:v>
                </c:pt>
                <c:pt idx="1">
                  <c:v>Road </c:v>
                </c:pt>
                <c:pt idx="2">
                  <c:v>Road Safety </c:v>
                </c:pt>
                <c:pt idx="3">
                  <c:v>Waterborne and Multimodality</c:v>
                </c:pt>
                <c:pt idx="4">
                  <c:v>Transport Facilitation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3.9999999999999925E-2</c:v>
                </c:pt>
                <c:pt idx="1">
                  <c:v>6.0000000000000053E-2</c:v>
                </c:pt>
                <c:pt idx="2">
                  <c:v>0.10999999999999999</c:v>
                </c:pt>
                <c:pt idx="3">
                  <c:v>1.999999999999999E-2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D5E-4CE2-B1B8-7CD7B08CACB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109260688"/>
        <c:axId val="1015192928"/>
      </c:barChart>
      <c:catAx>
        <c:axId val="1109260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5192928"/>
        <c:crosses val="autoZero"/>
        <c:auto val="1"/>
        <c:lblAlgn val="ctr"/>
        <c:lblOffset val="100"/>
        <c:noMultiLvlLbl val="0"/>
      </c:catAx>
      <c:valAx>
        <c:axId val="1015192928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926068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3995676528170547"/>
          <c:y val="0.91044404127510803"/>
          <c:w val="0.20086454848096064"/>
          <c:h val="6.08935163296479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0-4054-88B6-901A69472F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9583963187432323E-2"/>
                  <c:y val="-1.498454350237159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080110873088036E-2"/>
                      <c:h val="0.332743229742939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740-4054-88B6-901A69472F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40-4054-88B6-901A69472F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5-4853-9AC6-5CA9BDFE90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75-4853-9AC6-5CA9BDFE90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75-4853-9AC6-5CA9BDFE90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66E-2"/>
          <c:y val="0.15852015769515851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C0-45E6-AFD4-7760227C60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C0-45E6-AFD4-7760227C60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C0-45E6-AFD4-7760227C6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DB-4955-B8DC-70D4CD6164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7503779124594E-2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DB-4955-B8DC-70D4CD6164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DB-4955-B8DC-70D4CD6164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7C-4E83-A277-D3E40A38BD7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9791981593716736E-3"/>
                  <c:y val="1.229979267598368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7C-4E83-A277-D3E40A38B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7C-4E83-A277-D3E40A38BD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A43D3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05-4159-8CB3-FF18D432A44A}"/>
              </c:ext>
            </c:extLst>
          </c:dPt>
          <c:dPt>
            <c:idx val="1"/>
            <c:bubble3D val="0"/>
            <c:spPr>
              <a:solidFill>
                <a:srgbClr val="F9C84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905-4159-8CB3-FF18D432A44A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05-4159-8CB3-FF18D432A44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905-4159-8CB3-FF18D432A44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00449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D905-4159-8CB3-FF18D432A44A}"/>
                </c:ext>
              </c:extLst>
            </c:dLbl>
            <c:dLbl>
              <c:idx val="2"/>
              <c:layout>
                <c:manualLayout>
                  <c:x val="4.4468244109335482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1157396180285761E-2"/>
                      <c:h val="4.75487551131197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905-4159-8CB3-FF18D432A4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Not transposed</c:v>
                </c:pt>
                <c:pt idx="1">
                  <c:v>Partially transposed</c:v>
                </c:pt>
                <c:pt idx="2">
                  <c:v>Fully transposed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0.95</c:v>
                </c:pt>
                <c:pt idx="1">
                  <c:v>0.04</c:v>
                </c:pt>
                <c:pt idx="2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05-4159-8CB3-FF18D432A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449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0-4054-88B6-901A69472F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9583963187432323E-2"/>
                  <c:y val="-1.498454350237159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080110873088036E-2"/>
                      <c:h val="0.332743229742939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740-4054-88B6-901A69472F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40-4054-88B6-901A69472F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5-4853-9AC6-5CA9BDFE90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75-4853-9AC6-5CA9BDFE90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75-4853-9AC6-5CA9BDFE90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66E-2"/>
          <c:y val="0.15852015769515851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C0-45E6-AFD4-7760227C60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C0-45E6-AFD4-7760227C60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C0-45E6-AFD4-7760227C6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DB-4955-B8DC-70D4CD6164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203E-2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DB-4955-B8DC-70D4CD6164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DB-4955-B8DC-70D4CD6164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Not transposed</c:v>
                </c:pt>
              </c:strCache>
            </c:strRef>
          </c:tx>
          <c:spPr>
            <a:solidFill>
              <a:srgbClr val="A43D3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Albania</c:v>
                </c:pt>
                <c:pt idx="1">
                  <c:v>Bosnia and Herzegovina</c:v>
                </c:pt>
                <c:pt idx="2">
                  <c:v>Kosovo*</c:v>
                </c:pt>
                <c:pt idx="3">
                  <c:v>North Macedonia</c:v>
                </c:pt>
                <c:pt idx="4">
                  <c:v>Montenegro</c:v>
                </c:pt>
                <c:pt idx="5">
                  <c:v>Serbia</c:v>
                </c:pt>
                <c:pt idx="6">
                  <c:v>All Regional Partners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0.79</c:v>
                </c:pt>
                <c:pt idx="1">
                  <c:v>0.95</c:v>
                </c:pt>
                <c:pt idx="2">
                  <c:v>0.9</c:v>
                </c:pt>
                <c:pt idx="3">
                  <c:v>0.75</c:v>
                </c:pt>
                <c:pt idx="4">
                  <c:v>0.66</c:v>
                </c:pt>
                <c:pt idx="5">
                  <c:v>0.36</c:v>
                </c:pt>
                <c:pt idx="6" formatCode="0.0%">
                  <c:v>0.73699999999999999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E0-4DBB-950E-6F316309FB8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Partially transposed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Albania</c:v>
                </c:pt>
                <c:pt idx="1">
                  <c:v>Bosnia and Herzegovina</c:v>
                </c:pt>
                <c:pt idx="2">
                  <c:v>Kosovo*</c:v>
                </c:pt>
                <c:pt idx="3">
                  <c:v>North Macedonia</c:v>
                </c:pt>
                <c:pt idx="4">
                  <c:v>Montenegro</c:v>
                </c:pt>
                <c:pt idx="5">
                  <c:v>Serbia</c:v>
                </c:pt>
                <c:pt idx="6">
                  <c:v>All Regional Partners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>
                  <c:v>0.14000000000000001</c:v>
                </c:pt>
                <c:pt idx="1">
                  <c:v>0.04</c:v>
                </c:pt>
                <c:pt idx="2">
                  <c:v>7.0000000000000007E-2</c:v>
                </c:pt>
                <c:pt idx="3">
                  <c:v>0.12</c:v>
                </c:pt>
                <c:pt idx="4">
                  <c:v>0.09</c:v>
                </c:pt>
                <c:pt idx="5">
                  <c:v>0.37</c:v>
                </c:pt>
                <c:pt idx="6" formatCode="0.0%">
                  <c:v>0.17699999999999999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E0-4DBB-950E-6F316309FB8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Fully Transposed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5.3794370738112648E-17"/>
                  <c:y val="-3.10818186045487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EE0-4DBB-950E-6F316309FB84}"/>
                </c:ext>
              </c:extLst>
            </c:dLbl>
            <c:dLbl>
              <c:idx val="2"/>
              <c:layout>
                <c:manualLayout>
                  <c:x val="0"/>
                  <c:y val="-3.62621217053068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EE0-4DBB-950E-6F316309FB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Albania</c:v>
                </c:pt>
                <c:pt idx="1">
                  <c:v>Bosnia and Herzegovina</c:v>
                </c:pt>
                <c:pt idx="2">
                  <c:v>Kosovo*</c:v>
                </c:pt>
                <c:pt idx="3">
                  <c:v>North Macedonia</c:v>
                </c:pt>
                <c:pt idx="4">
                  <c:v>Montenegro</c:v>
                </c:pt>
                <c:pt idx="5">
                  <c:v>Serbia</c:v>
                </c:pt>
                <c:pt idx="6">
                  <c:v>All Regional Partners</c:v>
                </c:pt>
              </c:strCache>
            </c:strRef>
          </c:cat>
          <c:val>
            <c:numRef>
              <c:f>Sheet1!$D$2:$D$8</c:f>
              <c:numCache>
                <c:formatCode>0%</c:formatCode>
                <c:ptCount val="7"/>
                <c:pt idx="0">
                  <c:v>7.0000000000000007E-2</c:v>
                </c:pt>
                <c:pt idx="1">
                  <c:v>0.01</c:v>
                </c:pt>
                <c:pt idx="2">
                  <c:v>0.03</c:v>
                </c:pt>
                <c:pt idx="3">
                  <c:v>0.14000000000000001</c:v>
                </c:pt>
                <c:pt idx="4">
                  <c:v>0.25</c:v>
                </c:pt>
                <c:pt idx="5">
                  <c:v>0.27</c:v>
                </c:pt>
                <c:pt idx="6" formatCode="0.0%">
                  <c:v>0.127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E0-4DBB-950E-6F316309F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8192944"/>
        <c:axId val="1857588976"/>
      </c:barChart>
      <c:catAx>
        <c:axId val="1918192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588976"/>
        <c:crosses val="autoZero"/>
        <c:auto val="1"/>
        <c:lblAlgn val="ctr"/>
        <c:lblOffset val="100"/>
        <c:noMultiLvlLbl val="0"/>
      </c:catAx>
      <c:valAx>
        <c:axId val="185758897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8192944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7C-4E83-A277-D3E40A38BD7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9791981593716736E-3"/>
                  <c:y val="1.229979267598368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7C-4E83-A277-D3E40A38B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7C-4E83-A277-D3E40A38BD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A43D3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05-4159-8CB3-FF18D432A44A}"/>
              </c:ext>
            </c:extLst>
          </c:dPt>
          <c:dPt>
            <c:idx val="1"/>
            <c:bubble3D val="0"/>
            <c:spPr>
              <a:solidFill>
                <a:srgbClr val="F9C84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905-4159-8CB3-FF18D432A44A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05-4159-8CB3-FF18D432A44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905-4159-8CB3-FF18D432A44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00449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D905-4159-8CB3-FF18D432A44A}"/>
                </c:ext>
              </c:extLst>
            </c:dLbl>
            <c:dLbl>
              <c:idx val="2"/>
              <c:layout>
                <c:manualLayout>
                  <c:x val="4.4468244109335482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00B05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1157396180285761E-2"/>
                      <c:h val="4.75487551131197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905-4159-8CB3-FF18D432A4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Not transposed</c:v>
                </c:pt>
                <c:pt idx="1">
                  <c:v>Partially transposed</c:v>
                </c:pt>
                <c:pt idx="2">
                  <c:v>Fully transposed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0.9</c:v>
                </c:pt>
                <c:pt idx="1">
                  <c:v>7.0000000000000007E-2</c:v>
                </c:pt>
                <c:pt idx="2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05-4159-8CB3-FF18D432A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449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0-4054-88B6-901A69472F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9583963187432323E-2"/>
                  <c:y val="-1.498454350237159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080110873088036E-2"/>
                      <c:h val="0.332743229742939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740-4054-88B6-901A69472F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40-4054-88B6-901A69472F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5-4853-9AC6-5CA9BDFE90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75-4853-9AC6-5CA9BDFE90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75-4853-9AC6-5CA9BDFE90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66E-2"/>
          <c:y val="0.15852015769515851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C0-45E6-AFD4-7760227C60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C0-45E6-AFD4-7760227C60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C0-45E6-AFD4-7760227C6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DB-4955-B8DC-70D4CD6164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9791981593716736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DB-4955-B8DC-70D4CD6164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DB-4955-B8DC-70D4CD6164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7C-4E83-A277-D3E40A38BD7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9791981593716736E-3"/>
                  <c:y val="1.229979267598368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7C-4E83-A277-D3E40A38B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7C-4E83-A277-D3E40A38BD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A43D3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05-4159-8CB3-FF18D432A44A}"/>
              </c:ext>
            </c:extLst>
          </c:dPt>
          <c:dPt>
            <c:idx val="1"/>
            <c:bubble3D val="0"/>
            <c:spPr>
              <a:solidFill>
                <a:srgbClr val="F9C84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905-4159-8CB3-FF18D432A44A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05-4159-8CB3-FF18D432A44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905-4159-8CB3-FF18D432A44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00449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D905-4159-8CB3-FF18D432A44A}"/>
                </c:ext>
              </c:extLst>
            </c:dLbl>
            <c:dLbl>
              <c:idx val="2"/>
              <c:layout>
                <c:manualLayout>
                  <c:x val="1.7278292758974413E-3"/>
                  <c:y val="-3.8418425819768966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1157396180285761E-2"/>
                      <c:h val="4.75487551131197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905-4159-8CB3-FF18D432A4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Not transposed</c:v>
                </c:pt>
                <c:pt idx="1">
                  <c:v>Partially transposed</c:v>
                </c:pt>
                <c:pt idx="2">
                  <c:v>Fully transposed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0.66</c:v>
                </c:pt>
                <c:pt idx="1">
                  <c:v>0.09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05-4159-8CB3-FF18D432A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449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0-4054-88B6-901A69472F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8.1927949382719467E-2"/>
                  <c:y val="-1.498454350237159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276808326366232"/>
                      <c:h val="0.332743229742939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740-4054-88B6-901A69472F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40-4054-88B6-901A69472F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5-4853-9AC6-5CA9BDFE90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75-4853-9AC6-5CA9BDFE90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75-4853-9AC6-5CA9BDFE90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Not tranposed</c:v>
                </c:pt>
              </c:strCache>
            </c:strRef>
          </c:tx>
          <c:spPr>
            <a:solidFill>
              <a:srgbClr val="A43D3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Annex I.2 Rail</c:v>
                </c:pt>
                <c:pt idx="1">
                  <c:v>Annex I.3 Road</c:v>
                </c:pt>
                <c:pt idx="2">
                  <c:v>Annex I.4 Maritime</c:v>
                </c:pt>
                <c:pt idx="3">
                  <c:v>Annex I.5 IWW</c:v>
                </c:pt>
                <c:pt idx="4">
                  <c:v>Annex I.6 Environment</c:v>
                </c:pt>
                <c:pt idx="5">
                  <c:v>Annex I.7 Procurement</c:v>
                </c:pt>
                <c:pt idx="6">
                  <c:v>Total Annex I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0.71</c:v>
                </c:pt>
                <c:pt idx="1">
                  <c:v>0.69</c:v>
                </c:pt>
                <c:pt idx="2">
                  <c:v>0.72</c:v>
                </c:pt>
                <c:pt idx="3">
                  <c:v>0.79</c:v>
                </c:pt>
                <c:pt idx="4">
                  <c:v>0.79</c:v>
                </c:pt>
                <c:pt idx="5">
                  <c:v>0.73</c:v>
                </c:pt>
                <c:pt idx="6">
                  <c:v>0.74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55-4946-BC53-0089183834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Partially transposed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rgbClr val="00449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Annex I.2 Rail</c:v>
                </c:pt>
                <c:pt idx="1">
                  <c:v>Annex I.3 Road</c:v>
                </c:pt>
                <c:pt idx="2">
                  <c:v>Annex I.4 Maritime</c:v>
                </c:pt>
                <c:pt idx="3">
                  <c:v>Annex I.5 IWW</c:v>
                </c:pt>
                <c:pt idx="4">
                  <c:v>Annex I.6 Environment</c:v>
                </c:pt>
                <c:pt idx="5">
                  <c:v>Annex I.7 Procurement</c:v>
                </c:pt>
                <c:pt idx="6">
                  <c:v>Total Annex I</c:v>
                </c:pt>
              </c:strCache>
            </c:strRef>
          </c:cat>
          <c:val>
            <c:numRef>
              <c:f>Sheet1!$C$2:$C$8</c:f>
              <c:numCache>
                <c:formatCode>0%</c:formatCode>
                <c:ptCount val="7"/>
                <c:pt idx="0">
                  <c:v>0.19</c:v>
                </c:pt>
                <c:pt idx="1">
                  <c:v>0.14000000000000001</c:v>
                </c:pt>
                <c:pt idx="2">
                  <c:v>0.22</c:v>
                </c:pt>
                <c:pt idx="3">
                  <c:v>0.01</c:v>
                </c:pt>
                <c:pt idx="4">
                  <c:v>0.13</c:v>
                </c:pt>
                <c:pt idx="5">
                  <c:v>0.13</c:v>
                </c:pt>
                <c:pt idx="6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55-4946-BC53-0089183834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Fully transposed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Annex I.2 Rail</c:v>
                </c:pt>
                <c:pt idx="1">
                  <c:v>Annex I.3 Road</c:v>
                </c:pt>
                <c:pt idx="2">
                  <c:v>Annex I.4 Maritime</c:v>
                </c:pt>
                <c:pt idx="3">
                  <c:v>Annex I.5 IWW</c:v>
                </c:pt>
                <c:pt idx="4">
                  <c:v>Annex I.6 Environment</c:v>
                </c:pt>
                <c:pt idx="5">
                  <c:v>Annex I.7 Procurement</c:v>
                </c:pt>
                <c:pt idx="6">
                  <c:v>Total Annex I</c:v>
                </c:pt>
              </c:strCache>
            </c:strRef>
          </c:cat>
          <c:val>
            <c:numRef>
              <c:f>Sheet1!$D$2:$D$8</c:f>
              <c:numCache>
                <c:formatCode>0%</c:formatCode>
                <c:ptCount val="7"/>
                <c:pt idx="0">
                  <c:v>0.11</c:v>
                </c:pt>
                <c:pt idx="1">
                  <c:v>0.17</c:v>
                </c:pt>
                <c:pt idx="2">
                  <c:v>0.06</c:v>
                </c:pt>
                <c:pt idx="3">
                  <c:v>0.2</c:v>
                </c:pt>
                <c:pt idx="4">
                  <c:v>0.08</c:v>
                </c:pt>
                <c:pt idx="5">
                  <c:v>0.15</c:v>
                </c:pt>
                <c:pt idx="6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55-4946-BC53-0089183834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29814832"/>
        <c:axId val="1911318576"/>
      </c:barChart>
      <c:catAx>
        <c:axId val="172981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00449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1318576"/>
        <c:crosses val="autoZero"/>
        <c:auto val="1"/>
        <c:lblAlgn val="ctr"/>
        <c:lblOffset val="100"/>
        <c:noMultiLvlLbl val="0"/>
      </c:catAx>
      <c:valAx>
        <c:axId val="191131857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449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981483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rgbClr val="00449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66E-2"/>
          <c:y val="0.15852015769515851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C0-45E6-AFD4-7760227C60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C0-45E6-AFD4-7760227C60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C0-45E6-AFD4-7760227C6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DB-4955-B8DC-70D4CD6164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681278343434457E-2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DB-4955-B8DC-70D4CD6164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DB-4955-B8DC-70D4CD6164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7C-4E83-A277-D3E40A38BD7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750377912459427E-2"/>
                  <c:y val="1.229979267598368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7C-4E83-A277-D3E40A38B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7C-4E83-A277-D3E40A38BD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A43D3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05-4159-8CB3-FF18D432A44A}"/>
              </c:ext>
            </c:extLst>
          </c:dPt>
          <c:dPt>
            <c:idx val="1"/>
            <c:bubble3D val="0"/>
            <c:spPr>
              <a:solidFill>
                <a:srgbClr val="F9C84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905-4159-8CB3-FF18D432A44A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05-4159-8CB3-FF18D432A44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905-4159-8CB3-FF18D432A44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00449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D905-4159-8CB3-FF18D432A44A}"/>
                </c:ext>
              </c:extLst>
            </c:dLbl>
            <c:dLbl>
              <c:idx val="2"/>
              <c:layout>
                <c:manualLayout>
                  <c:x val="1.7278292758974413E-3"/>
                  <c:y val="-8.382298828953251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1157396180285761E-2"/>
                      <c:h val="4.75487551131197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905-4159-8CB3-FF18D432A4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Not transposed</c:v>
                </c:pt>
                <c:pt idx="1">
                  <c:v>Partially transposed</c:v>
                </c:pt>
                <c:pt idx="2">
                  <c:v>Fully transposed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0.75</c:v>
                </c:pt>
                <c:pt idx="1">
                  <c:v>0.12</c:v>
                </c:pt>
                <c:pt idx="2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05-4159-8CB3-FF18D432A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449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0-4054-88B6-901A69472F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4479953984289381E-3"/>
                  <c:y val="-1.498426271068094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064327221989204"/>
                      <c:h val="0.332743229742939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740-4054-88B6-901A69472F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40-4054-88B6-901A69472F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5-4853-9AC6-5CA9BDFE90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75-4853-9AC6-5CA9BDFE90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75-4853-9AC6-5CA9BDFE90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66E-2"/>
          <c:y val="0.15852015769515851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C0-45E6-AFD4-7760227C60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C0-45E6-AFD4-7760227C60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C0-45E6-AFD4-7760227C6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DB-4955-B8DC-70D4CD6164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2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DB-4955-B8DC-70D4CD6164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DB-4955-B8DC-70D4CD6164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7C-4E83-A277-D3E40A38BD7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1708774231202665E-2"/>
                  <c:y val="-1.34384634390008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2329732960628608E-2"/>
                      <c:h val="0.3054581001385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C47C-4E83-A277-D3E40A38B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7C-4E83-A277-D3E40A38BD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A43D3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05-4159-8CB3-FF18D432A44A}"/>
              </c:ext>
            </c:extLst>
          </c:dPt>
          <c:dPt>
            <c:idx val="1"/>
            <c:bubble3D val="0"/>
            <c:spPr>
              <a:solidFill>
                <a:srgbClr val="F9C84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905-4159-8CB3-FF18D432A44A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05-4159-8CB3-FF18D432A44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905-4159-8CB3-FF18D432A44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00449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D905-4159-8CB3-FF18D432A44A}"/>
                </c:ext>
              </c:extLst>
            </c:dLbl>
            <c:dLbl>
              <c:idx val="2"/>
              <c:layout>
                <c:manualLayout>
                  <c:x val="-7.8631277312842072E-4"/>
                  <c:y val="1.676459765790650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1157396180285761E-2"/>
                      <c:h val="4.754875511311978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905-4159-8CB3-FF18D432A4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Not transposed</c:v>
                </c:pt>
                <c:pt idx="1">
                  <c:v>Partially transposed</c:v>
                </c:pt>
                <c:pt idx="2">
                  <c:v>Fully transposed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0.37</c:v>
                </c:pt>
                <c:pt idx="1">
                  <c:v>0.36</c:v>
                </c:pt>
                <c:pt idx="2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05-4159-8CB3-FF18D432A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449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40-4054-88B6-901A69472F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170877423120261E-2"/>
                  <c:y val="-1.498454350237156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740-4054-88B6-901A69472F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40-4054-88B6-901A69472F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5-4853-9AC6-5CA9BDFE90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75-4853-9AC6-5CA9BDFE90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75-4853-9AC6-5CA9BDFE90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66E-2"/>
          <c:y val="0.15852015769515851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C0-45E6-AFD4-7760227C60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9791981593716189E-3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C0-45E6-AFD4-7760227C60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7C0-45E6-AFD4-7760227C6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DB-4955-B8DC-70D4CD6164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5750377912459427E-2"/>
                  <c:y val="-1.498533692838190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DB-4955-B8DC-70D4CD6164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DB-4955-B8DC-70D4CD6164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40676611089373E-2"/>
          <c:y val="0.25473723954031668"/>
          <c:w val="0.89814356075640667"/>
          <c:h val="0.518970196096939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9C8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7C-4E83-A277-D3E40A38BD7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18C07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9791981593716736E-3"/>
                  <c:y val="1.229979267598368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7C-4E83-A277-D3E40A38BD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Sheet1!$C$2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7C-4E83-A277-D3E40A38BD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49992624"/>
        <c:axId val="1857605344"/>
      </c:barChart>
      <c:catAx>
        <c:axId val="749992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7605344"/>
        <c:crosses val="autoZero"/>
        <c:auto val="1"/>
        <c:lblAlgn val="ctr"/>
        <c:lblOffset val="100"/>
        <c:noMultiLvlLbl val="0"/>
      </c:catAx>
      <c:valAx>
        <c:axId val="1857605344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9926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rgbClr val="A43D3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905-4159-8CB3-FF18D432A44A}"/>
              </c:ext>
            </c:extLst>
          </c:dPt>
          <c:dPt>
            <c:idx val="1"/>
            <c:bubble3D val="0"/>
            <c:spPr>
              <a:solidFill>
                <a:srgbClr val="F9C84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D905-4159-8CB3-FF18D432A44A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905-4159-8CB3-FF18D432A44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905-4159-8CB3-FF18D432A44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rgbClr val="00449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D905-4159-8CB3-FF18D432A44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>
                          <a:lumMod val="9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905-4159-8CB3-FF18D432A44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Not transposed</c:v>
                </c:pt>
                <c:pt idx="1">
                  <c:v>Partially transposed</c:v>
                </c:pt>
                <c:pt idx="2">
                  <c:v>Fully transposed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0.79</c:v>
                </c:pt>
                <c:pt idx="1">
                  <c:v>0.14000000000000001</c:v>
                </c:pt>
                <c:pt idx="2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05-4159-8CB3-FF18D432A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449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CE45-6421-459F-A235-A427E27FF03E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A86E0-2860-4652-B4EC-7AC040DBE4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968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  <a:p>
            <a:pPr marL="171450" indent="-171450">
              <a:buFont typeface="Arial"/>
              <a:buChar char="•"/>
            </a:pPr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23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ea typeface="Calibri"/>
                <a:cs typeface="Calibri"/>
              </a:rPr>
              <a:t>Overall recommendations:</a:t>
            </a:r>
          </a:p>
          <a:p>
            <a:endParaRPr lang="en-US" b="1" dirty="0">
              <a:ea typeface="Calibri"/>
              <a:cs typeface="Calibri"/>
            </a:endParaRPr>
          </a:p>
          <a:p>
            <a:r>
              <a:rPr lang="en-US" b="1" dirty="0">
                <a:ea typeface="Calibri"/>
                <a:cs typeface="Calibri"/>
              </a:rPr>
              <a:t>Rail:</a:t>
            </a:r>
          </a:p>
          <a:p>
            <a:pPr marL="171450" indent="-171450" algn="just">
              <a:buFont typeface="Arial,Sans-Serif"/>
              <a:buChar char="•"/>
            </a:pPr>
            <a:r>
              <a:rPr lang="en-GB" dirty="0"/>
              <a:t>Continuation of the market opening</a:t>
            </a:r>
            <a:r>
              <a:rPr lang="en-US" dirty="0"/>
              <a:t> at the regional level</a:t>
            </a:r>
            <a:endParaRPr lang="en-US" dirty="0">
              <a:cs typeface="Calibri"/>
            </a:endParaRPr>
          </a:p>
          <a:p>
            <a:pPr marL="171450" indent="-171450" algn="just">
              <a:buFont typeface="Arial,Sans-Serif"/>
              <a:buChar char="•"/>
            </a:pPr>
            <a:r>
              <a:rPr lang="en-GB" dirty="0"/>
              <a:t>Establishing multi annual maintenance contracts with sufficient funds for proper maintenance</a:t>
            </a:r>
            <a:endParaRPr lang="en-US" dirty="0"/>
          </a:p>
          <a:p>
            <a:pPr algn="just"/>
            <a:r>
              <a:rPr lang="en-GB" b="1" dirty="0">
                <a:ea typeface="Calibri"/>
                <a:cs typeface="Calibri"/>
              </a:rPr>
              <a:t>Road:</a:t>
            </a:r>
            <a:r>
              <a:rPr lang="en-GB" dirty="0">
                <a:ea typeface="Calibri"/>
                <a:cs typeface="Calibri"/>
              </a:rPr>
              <a:t> </a:t>
            </a:r>
          </a:p>
          <a:p>
            <a:pPr marL="171450" indent="-171450" algn="just">
              <a:buFont typeface="Arial,Sans-Serif"/>
              <a:buChar char="•"/>
            </a:pPr>
            <a:r>
              <a:rPr lang="en-US" dirty="0"/>
              <a:t>Multiannual maintenance contracts and Road Asset Management System needs to progress faster</a:t>
            </a:r>
            <a:endParaRPr lang="en-US" dirty="0">
              <a:ea typeface="Calibri"/>
              <a:cs typeface="Calibri"/>
            </a:endParaRPr>
          </a:p>
          <a:p>
            <a:pPr marL="171450" indent="-171450" algn="just">
              <a:buFont typeface="Arial,Sans-Serif"/>
              <a:buChar char="•"/>
            </a:pPr>
            <a:r>
              <a:rPr lang="en-US" dirty="0"/>
              <a:t>Adoption of ITS strategies </a:t>
            </a:r>
          </a:p>
          <a:p>
            <a:pPr marL="0" indent="0" algn="just">
              <a:buFont typeface="Arial,Sans-Serif"/>
              <a:buNone/>
            </a:pPr>
            <a:r>
              <a:rPr lang="en-GB" b="1" dirty="0">
                <a:ea typeface="Calibri"/>
                <a:cs typeface="Calibri"/>
              </a:rPr>
              <a:t>Road Safety:</a:t>
            </a:r>
          </a:p>
          <a:p>
            <a:pPr marL="171450" indent="-171450">
              <a:buFont typeface="Arial,Sans-Serif"/>
              <a:buChar char="•"/>
            </a:pPr>
            <a:r>
              <a:rPr lang="en-GB" dirty="0"/>
              <a:t>Strengthening institutional structures by establishing road safety agencies. </a:t>
            </a:r>
            <a:endParaRPr lang="en-US" dirty="0"/>
          </a:p>
          <a:p>
            <a:pPr algn="just"/>
            <a:r>
              <a:rPr lang="en-US" b="1" dirty="0">
                <a:cs typeface="Calibri"/>
              </a:rPr>
              <a:t>Waterborne: </a:t>
            </a:r>
          </a:p>
          <a:p>
            <a:pPr marL="171450" indent="-171450">
              <a:buFont typeface="Arial,Sans-Serif"/>
              <a:buChar char="•"/>
            </a:pPr>
            <a:r>
              <a:rPr lang="en-GB" dirty="0"/>
              <a:t>Continue with the implementation of telematic applications (VTMIS, MNSW, RIS) </a:t>
            </a:r>
            <a:endParaRPr lang="en-US" dirty="0"/>
          </a:p>
          <a:p>
            <a:r>
              <a:rPr lang="en-GB" b="1" dirty="0">
                <a:ea typeface="Calibri"/>
                <a:cs typeface="Calibri"/>
              </a:rPr>
              <a:t>Transport Facilitation:</a:t>
            </a:r>
          </a:p>
          <a:p>
            <a:pPr marL="171450" indent="-171450" algn="just">
              <a:buFont typeface="Arial,Sans-Serif"/>
              <a:buChar char="•"/>
            </a:pPr>
            <a:r>
              <a:rPr lang="en-GB" dirty="0"/>
              <a:t>Finalise ongoing negotiations and initiate remaining ones. Prioritise investments in road and rail BCPs</a:t>
            </a:r>
          </a:p>
          <a:p>
            <a:endParaRPr lang="en-GB" dirty="0">
              <a:ea typeface="Calibri"/>
              <a:cs typeface="Calibri"/>
            </a:endParaRPr>
          </a:p>
          <a:p>
            <a:pPr algn="just"/>
            <a:endParaRPr lang="en-US" dirty="0">
              <a:ea typeface="Calibri"/>
              <a:cs typeface="Calibri"/>
            </a:endParaRPr>
          </a:p>
          <a:p>
            <a:pPr algn="just"/>
            <a:endParaRPr lang="en-GB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68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Progress:</a:t>
            </a:r>
          </a:p>
          <a:p>
            <a:pPr algn="just" fontAlgn="base"/>
            <a:endParaRPr lang="en-US" sz="1200" b="1" i="0" u="none" strike="noStrike" dirty="0">
              <a:solidFill>
                <a:srgbClr val="000000"/>
              </a:solidFill>
              <a:effectLst/>
              <a:latin typeface="Arial"/>
              <a:cs typeface="Arial"/>
            </a:endParaRPr>
          </a:p>
          <a:p>
            <a:pPr algn="just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Rail: Slow to Moderate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This years highlighted with the adoption of the new railway law by North Macedonia, that enables the opening of the rail market</a:t>
            </a:r>
            <a:endParaRPr lang="en-US" sz="1200" b="0" i="0" dirty="0">
              <a:solidFill>
                <a:srgbClr val="000000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Progress on improving the level crossings, as well as of Railway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Law and the Interoperability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Law </a:t>
            </a:r>
            <a:endParaRPr lang="en-US" dirty="0">
              <a:solidFill>
                <a:srgbClr val="444444"/>
              </a:solidFill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Road: Slow to Moderate: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Identified progress derived from the support of technical assistances (TCT and CONNECTA) 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Safety: Moderate </a:t>
            </a:r>
            <a:endParaRPr lang="en-GB" sz="1200" kern="1200" dirty="0">
              <a:solidFill>
                <a:srgbClr val="000000"/>
              </a:solidFill>
              <a:latin typeface="Arial"/>
              <a:ea typeface="+mn-ea"/>
              <a:cs typeface="Arial"/>
            </a:endParaRPr>
          </a:p>
          <a:p>
            <a:pPr marL="0" indent="-171450" algn="just" defTabSz="914400" rtl="0" eaLnBrk="1" fontAlgn="base" latinLnBrk="0" hangingPunct="1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Serbia joining the EU CARE database and expert group meetings. </a:t>
            </a:r>
          </a:p>
          <a:p>
            <a:pPr marL="0" indent="-171450" algn="just" defTabSz="914400" rtl="0" eaLnBrk="1" fontAlgn="base" latinLnBrk="0" hangingPunct="1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Significant progress on adoption of the Road Safety Strategies by Serbia and Kosovo</a:t>
            </a:r>
            <a:endParaRPr lang="en-US" sz="1200" kern="1200" dirty="0">
              <a:solidFill>
                <a:srgbClr val="000000"/>
              </a:solidFill>
              <a:latin typeface="Arial"/>
              <a:ea typeface="+mn-ea"/>
              <a:cs typeface="Arial"/>
            </a:endParaRPr>
          </a:p>
          <a:p>
            <a:pPr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Waterborne: Slow to Moderate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</a:p>
          <a:p>
            <a:pPr fontAlgn="base"/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Progress on implementation of projects in port infrastructure, and membership to Paris MoU on Port Sate Control.​</a:t>
            </a:r>
            <a:endParaRPr lang="en-GB" dirty="0">
              <a:solidFill>
                <a:srgbClr val="444444"/>
              </a:solidFill>
              <a:latin typeface="Arial"/>
              <a:cs typeface="Arial"/>
            </a:endParaRPr>
          </a:p>
          <a:p>
            <a:pPr algn="just" fontAlgn="base"/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Facilitation: Moderate</a:t>
            </a:r>
            <a:endParaRPr lang="en-US" dirty="0">
              <a:solidFill>
                <a:srgbClr val="444444"/>
              </a:solidFill>
              <a:latin typeface="Arial"/>
              <a:cs typeface="Arial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Good progress on establishing one stop controls on the road BCPs across the region and the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EU-Western Balkans Green Lanes;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311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At the regional level current transposition of ANNEX I legal acts is: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close to13% fully transposed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close to18% partially transposed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74% not transposed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Most advanced </a:t>
            </a:r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Mode of Transport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(combining fully and partially transposed) are: rail and road sectors, and the least advanced are: IWW and Environment.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581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 fontAlgn="base"/>
            <a:r>
              <a:rPr lang="en-US" sz="1200" b="1" i="0" u="sng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Progress/Highlight: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Progressing on establishing of the National Safety Authority, the National Investigating Body, the Regulatory Body, and the segmentation of the National Rail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Company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;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Visible progress on </a:t>
            </a:r>
            <a:r>
              <a:rPr lang="en-GB" sz="1200" b="0" i="0" u="none" strike="noStrike" noProof="0" dirty="0">
                <a:solidFill>
                  <a:srgbClr val="000000"/>
                </a:solidFill>
                <a:effectLst/>
                <a:latin typeface="Arial"/>
                <a:cs typeface="Arial"/>
              </a:rPr>
              <a:t>modernisation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of the railway network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(Tirana-Durres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completed 50%)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Signed four-year road maintenance contracts until 2026;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Traffic Control and Monitoring Center is progressing well, to be completed by 2024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;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Road Safety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Initiation of the Road Safety Strategy and Action Plan and restructuring of the Road Authority.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Waterborne Transport and Multimodality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Completed the transposition of 4 EU Acquis on maritime.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Establishment of the VTMIS is in the last phase.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Kick off the joint operations on the BCP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Qafe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Thane-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Kjafasan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with North Macedonia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Recommendations: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Publish the Network Statement for the public railway infrastructure for 2024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 and for the Port of Durres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.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Establish contractual relationships between new rail operators and the relevant public institutions - signing Multi Annual Infrastructure Contract.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Resolve the setbacks related to the Road Asset Management System to ensure its successful implementation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Road Safety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Strengthen the coordination mechanism – establish a road safety agency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Improve road safety dataset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Waterborne Action Plan Progress Slow/Moderate: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Complete the establishment of telematic applications (VTMIS and MNSW)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Implementation of the Road Map for improving the performance of the fleet and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take measures in regard to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the blacklist of the Paris MoU on Port State Control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Fully implement the ongoing project with World Bank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– establish one-stop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control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959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Progress/Highlight: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Progress on restructuring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of the railway company “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Zeljeznice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Republike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Srpske”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–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to be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completed by 2024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Adopted a new Rulebook on passenger rights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As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of 19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June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e-tolling interoperability achieved across the network.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Increased capacities in transposing and implementing the Tunnel Safety expertise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Progressing on reconstruction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and </a:t>
            </a:r>
            <a:r>
              <a:rPr lang="en-GB" sz="1200" b="0" i="0" u="none" strike="noStrike" noProof="0" dirty="0">
                <a:solidFill>
                  <a:srgbClr val="000000"/>
                </a:solidFill>
                <a:effectLst/>
                <a:latin typeface="Arial"/>
                <a:cs typeface="Arial"/>
              </a:rPr>
              <a:t>modernisation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of the River Port of Brčko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Secured finances for the reconstruction projects of the BCPs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Ilino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Brdo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and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Zupci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(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BCPs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Bosnia and Herzegovina and Montenegro)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Recommendations: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Finalise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and adopt the new railway law – enabling the opening of the Rail market.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Define the competencies of the regulatory agency (ROZ),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ITS Strategy and the operational concept for the Traffic Control Center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Work toward reaching e-tolling interoperability with Serbia and North Macedonia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the Road Safety Strategy and Action Plan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Enhance the coordination mechanism by creating a road safety agency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Completing the legislation on navigation.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Initiate the implementation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for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demining of right bank of Sava River.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Conclude the negotiations for facilitation of rail border crossing procedures between with Serbia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136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Progress/Highlight: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Progress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on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modernisation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of infrastructure </a:t>
            </a:r>
            <a:r>
              <a:rPr lang="sr-Latn-R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Fushë</a:t>
            </a:r>
            <a:r>
              <a:rPr lang="sr-Latn-R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Kosov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o</a:t>
            </a:r>
            <a:r>
              <a:rPr lang="sr-Latn-R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/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Kosovo Polje – Hani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Elezit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 (to be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completed by 2024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Draft Law on roads is being finalised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/drafted</a:t>
            </a:r>
            <a:endParaRPr lang="en-US" sz="1200" b="0" i="0" dirty="0">
              <a:solidFill>
                <a:srgbClr val="000000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 Strategy is adopted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Strategy for Multimodal Transport 2023-2030 is approved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Signed bilateral agreement on establishing joint road BCPs with North Macedonia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None/>
            </a:pP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Recommendations: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Approve the Railway Safety and Interoperability Law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​. </a:t>
            </a: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Sign the Multi Annual Contract between Infrakos and the relevant authority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the new Law on Roads and ITS Administrative Instructions.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ITS Strategy for all modes of transport and the Operational Concept of Traffic Control Centre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Strengthen the institutional structures – leading towards the establishing of the road safety agency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Improve road safety dataset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Increase the human resource capacities </a:t>
            </a:r>
          </a:p>
          <a:p>
            <a:pPr algn="just" rtl="0" fontAlgn="base">
              <a:buFont typeface="Arial" panose="020B0604020202020204" pitchFamily="34" charset="0"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Proceed with the institutional arrangements with North Macedonia at the shared BCPs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59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Progress/Highlight: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 made on rehabilitation of infrastructure - 13 concrete bridges and 4 tunnels are completed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New private railway undertaking is in operation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Drafted medium-term plan for the construction, reconstruction, and maintenance of the road network </a:t>
            </a:r>
          </a:p>
          <a:p>
            <a:pPr algn="just" rtl="0" fontAlgn="base">
              <a:buFont typeface="Arial" panose="020B0604020202020204" pitchFamily="34" charset="0"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Carried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collection of Key Performance Indicators and transposed the EU Directive on Road Safety Infrastructure Management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Full member of Paris MoU for Port State Control (1 July)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noProof="0" dirty="0">
                <a:solidFill>
                  <a:srgbClr val="000000"/>
                </a:solidFill>
                <a:effectLst/>
                <a:latin typeface="Arial"/>
                <a:cs typeface="Arial"/>
              </a:rPr>
              <a:t>Finalised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the upgrade of Port Community System in Port of Bar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Construction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of the rail station in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Bijelo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Polje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 is </a:t>
            </a:r>
            <a:r>
              <a:rPr lang="en-US" dirty="0" err="1">
                <a:solidFill>
                  <a:srgbClr val="000000"/>
                </a:solidFill>
                <a:latin typeface="Arial"/>
                <a:cs typeface="Arial"/>
              </a:rPr>
              <a:t>finalised</a:t>
            </a:r>
            <a:endParaRPr lang="en-US" dirty="0">
              <a:solidFill>
                <a:srgbClr val="444444"/>
              </a:solidFill>
              <a:latin typeface="Arial"/>
              <a:cs typeface="Arial"/>
            </a:endParaRPr>
          </a:p>
          <a:p>
            <a:pPr algn="just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Recommendations: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the Railway Law and Railway Safety Law.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Transposition of Technical Specifications of Interoperability and further publishing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Medium-term Plan for the construction, reconstruction, and maintenance of the road network </a:t>
            </a: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Finalise the agreement to set up Road Asset Management System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Enhance the coordination mechanism by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 establishing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a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Road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Safety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Agency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Complete the establishment of Maritime National Single Window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Finalise talks with the Serbian rail authorities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for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 start of operations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at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joint rail controls </a:t>
            </a:r>
            <a:endParaRPr lang="en-GB" sz="1200" b="0" i="0" dirty="0">
              <a:solidFill>
                <a:srgbClr val="000000"/>
              </a:solidFill>
              <a:effectLst/>
              <a:latin typeface="Arial"/>
              <a:cs typeface="Arial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85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Progress/Highlight: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Amended railway law (November) - enabling the rail market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opening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 on the improvement of the Level Crossings</a:t>
            </a:r>
          </a:p>
          <a:p>
            <a:pPr algn="just" fontAlgn="base">
              <a:buFont typeface="Arial" panose="020B0604020202020204" pitchFamily="34" charset="0"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ITS strategy at its final adoption stage </a:t>
            </a: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Interoperability of electronic toll collection with Serbia is in place </a:t>
            </a:r>
          </a:p>
          <a:p>
            <a:pPr algn="just" rtl="0" fontAlgn="base">
              <a:buFont typeface="Arial" panose="020B0604020202020204" pitchFamily="34" charset="0"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 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 made on establishing the road safety agency </a:t>
            </a: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N/A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Signed bilateral agreement for joint road BCPs with Kosovo, and started the operations at the JBCP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Qafe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Thane/K</a:t>
            </a:r>
            <a:r>
              <a:rPr lang="sr-Latn-R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j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afasan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with Albania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None/>
            </a:pP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Recommendations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the Railway Safety and Interoperability Law and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publishing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of the TSIs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Finalise the multiannual contract between the infrastructure manager and the relevant authority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and establish the National Investigation Body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ITS Strategy and start deployment on Corridor X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the Law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amendments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for establishing the Road Safety Agency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N/A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Proceed with the institutional arrangements with Kosovo at the shared BCPs. 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u="none" strike="noStrike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Implement the World Bank project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 on infrastructure improvements on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the BCPs 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Kjafasan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(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ALB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) and Deve Bair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(BG)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549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Progress/Highlight: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Adoption of Railway Interoperability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Law, and amendments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of Railway Law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Transposed the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 Regulation on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the rights and obligations of rail passengers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Modernisation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of the railway infrastructure Belgrade – Novi Sad and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Subotica – Segedin (completed). Novi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Sad – Subotica – HU border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 (ongoing)</a:t>
            </a:r>
            <a:endParaRPr lang="en-US" sz="1200" b="0" i="0" dirty="0">
              <a:solidFill>
                <a:srgbClr val="000000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Service Level Agreement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ready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to be piloted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Interoperability of electronic toll collection between Serbia and North Macedonia is in place</a:t>
            </a:r>
          </a:p>
          <a:p>
            <a:pPr algn="just" rtl="0" fontAlgn="base">
              <a:buFont typeface="Arial" panose="020B0604020202020204" pitchFamily="34" charset="0"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Adopted the Road Safety Strategy for 2023-2030 and its 2-year Action Plan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Joined the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EU CARE database and received the observer status in CARE Expert Group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Completed the transposition of legislation on inland waterway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Progressing on project for the “Removal of the WWII German sunken vessels from the Danube 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Prahovo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Sector” 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Modernisation of BCP </a:t>
            </a:r>
            <a:r>
              <a:rPr lang="en-GB" sz="1200" b="0" i="0" u="none" strike="noStrike" dirty="0" err="1">
                <a:solidFill>
                  <a:srgbClr val="000000"/>
                </a:solidFill>
                <a:effectLst/>
                <a:latin typeface="Arial"/>
                <a:cs typeface="Arial"/>
              </a:rPr>
              <a:t>Gostun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 with Montenegro has been completed in March 2023. 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Ongoing works on BCP Horgos continue with good pace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Recommendations: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Rail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the Railway Safety Law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Piloting of Service Level Agreement in 2024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Adopt ITS Strategy and EU ITS Framework.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sr-Latn-RS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Road Safety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Enhance policy measures by conducting in-depth data analysis to prevent the rise in fatalities.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l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Waterborne Transport and Multimodality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Continue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progressing on removal of bottlenecks in Danube, Sava and Tisa rivers.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GB" sz="1200" b="0" i="0" dirty="0">
              <a:solidFill>
                <a:srgbClr val="444444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 fontAlgn="base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Transport Facilitation</a:t>
            </a:r>
            <a:r>
              <a:rPr lang="en-US" sz="1200" b="0" i="0" dirty="0">
                <a:solidFill>
                  <a:srgbClr val="000000"/>
                </a:solidFill>
                <a:effectLst/>
                <a:latin typeface="Arial"/>
                <a:cs typeface="Arial"/>
              </a:rPr>
              <a:t>​</a:t>
            </a:r>
            <a:endParaRPr lang="en-US" sz="1200" b="0" i="0" dirty="0">
              <a:solidFill>
                <a:srgbClr val="444444"/>
              </a:solidFill>
              <a:effectLst/>
              <a:latin typeface="Arial"/>
              <a:cs typeface="Arial"/>
            </a:endParaRPr>
          </a:p>
          <a:p>
            <a:pPr fontAlgn="base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Finalise talks with the Montenegrin rail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authorities for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/>
                <a:cs typeface="Arial"/>
              </a:rPr>
              <a:t>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the </a:t>
            </a:r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start of operations </a:t>
            </a: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at</a:t>
            </a:r>
            <a:r>
              <a:rPr lang="en-GB" b="1" dirty="0">
                <a:solidFill>
                  <a:srgbClr val="000000"/>
                </a:solidFill>
                <a:latin typeface="Arial"/>
                <a:cs typeface="Arial"/>
              </a:rPr>
              <a:t> </a:t>
            </a:r>
            <a:r>
              <a:rPr lang="en-GB">
                <a:solidFill>
                  <a:srgbClr val="000000"/>
                </a:solidFill>
                <a:latin typeface="Arial"/>
                <a:cs typeface="Arial"/>
              </a:rPr>
              <a:t>the</a:t>
            </a:r>
            <a:r>
              <a:rPr lang="en-GB" sz="1200" b="0" i="0" u="none" strike="noStrike">
                <a:solidFill>
                  <a:srgbClr val="000000"/>
                </a:solidFill>
                <a:effectLst/>
                <a:latin typeface="Arial"/>
                <a:cs typeface="Arial"/>
              </a:rPr>
              <a:t> joint rail controls</a:t>
            </a:r>
            <a:endParaRPr lang="en-GB" sz="1200" b="0" i="0">
              <a:solidFill>
                <a:srgbClr val="000000"/>
              </a:solidFill>
              <a:effectLst/>
              <a:latin typeface="Arial"/>
              <a:cs typeface="Arial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86E0-2860-4652-B4EC-7AC040DBE4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57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0" y="0"/>
            <a:ext cx="10149840" cy="5669280"/>
          </a:xfrm>
          <a:prstGeom prst="rect">
            <a:avLst/>
          </a:prstGeom>
          <a:solidFill>
            <a:srgbClr val="004490"/>
          </a:solidFill>
          <a:ln>
            <a:solidFill>
              <a:srgbClr val="00449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06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84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63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42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1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00" b="0" strike="noStrike" spc="-1">
                <a:latin typeface="Arial"/>
              </a:rPr>
              <a:t>Seventh Outline Level</a:t>
            </a:r>
          </a:p>
        </p:txBody>
      </p:sp>
      <p:sp>
        <p:nvSpPr>
          <p:cNvPr id="4" name="PlaceHolder 4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96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6" name="PlaceHolder 6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9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999AEC6-F556-45C8-A50D-29C2047FEE9B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DC716F-D71A-9A44-BB39-D34FBB5958B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661633" y="272160"/>
            <a:ext cx="1978862" cy="7791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45" name="PlaceHolder 3"/>
          <p:cNvSpPr>
            <a:spLocks noGrp="1"/>
          </p:cNvSpPr>
          <p:nvPr>
            <p:ph type="dt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ftr"/>
          </p:nvPr>
        </p:nvSpPr>
        <p:spPr>
          <a:xfrm>
            <a:off x="7227360" y="5165280"/>
            <a:ext cx="3195000" cy="39060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7" name="PlaceHolder 5"/>
          <p:cNvSpPr>
            <a:spLocks noGrp="1"/>
          </p:cNvSpPr>
          <p:nvPr>
            <p:ph type="sldNum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F96E1345-9771-43B6-AAD0-A2014B76DA8D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48" name="CustomShape 6"/>
          <p:cNvSpPr/>
          <p:nvPr/>
        </p:nvSpPr>
        <p:spPr>
          <a:xfrm>
            <a:off x="0" y="0"/>
            <a:ext cx="5029200" cy="567000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AF921E-F861-3C41-9348-58A1066334A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51408" y="276464"/>
            <a:ext cx="1117600" cy="457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13" Type="http://schemas.openxmlformats.org/officeDocument/2006/relationships/chart" Target="../charts/chart9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chart" Target="../charts/chart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chart" Target="../charts/chart7.xml"/><Relationship Id="rId5" Type="http://schemas.openxmlformats.org/officeDocument/2006/relationships/image" Target="../media/image6.png"/><Relationship Id="rId10" Type="http://schemas.openxmlformats.org/officeDocument/2006/relationships/chart" Target="../charts/chart6.xml"/><Relationship Id="rId4" Type="http://schemas.openxmlformats.org/officeDocument/2006/relationships/image" Target="../media/image5.png"/><Relationship Id="rId9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13" Type="http://schemas.openxmlformats.org/officeDocument/2006/relationships/chart" Target="../charts/chart15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chart" Target="../charts/chart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chart" Target="../charts/chart13.xml"/><Relationship Id="rId5" Type="http://schemas.openxmlformats.org/officeDocument/2006/relationships/image" Target="../media/image6.png"/><Relationship Id="rId10" Type="http://schemas.openxmlformats.org/officeDocument/2006/relationships/chart" Target="../charts/chart12.xml"/><Relationship Id="rId4" Type="http://schemas.openxmlformats.org/officeDocument/2006/relationships/image" Target="../media/image5.png"/><Relationship Id="rId9" Type="http://schemas.openxmlformats.org/officeDocument/2006/relationships/chart" Target="../charts/char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6.xml"/><Relationship Id="rId13" Type="http://schemas.openxmlformats.org/officeDocument/2006/relationships/chart" Target="../charts/chart21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chart" Target="../charts/chart2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chart" Target="../charts/chart19.xml"/><Relationship Id="rId5" Type="http://schemas.openxmlformats.org/officeDocument/2006/relationships/image" Target="../media/image6.png"/><Relationship Id="rId10" Type="http://schemas.openxmlformats.org/officeDocument/2006/relationships/chart" Target="../charts/chart18.xml"/><Relationship Id="rId4" Type="http://schemas.openxmlformats.org/officeDocument/2006/relationships/image" Target="../media/image5.png"/><Relationship Id="rId9" Type="http://schemas.openxmlformats.org/officeDocument/2006/relationships/chart" Target="../charts/chart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2.xml"/><Relationship Id="rId13" Type="http://schemas.openxmlformats.org/officeDocument/2006/relationships/chart" Target="../charts/chart27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chart" Target="../charts/chart2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chart" Target="../charts/chart25.xml"/><Relationship Id="rId5" Type="http://schemas.openxmlformats.org/officeDocument/2006/relationships/image" Target="../media/image6.png"/><Relationship Id="rId10" Type="http://schemas.openxmlformats.org/officeDocument/2006/relationships/chart" Target="../charts/chart24.xml"/><Relationship Id="rId4" Type="http://schemas.openxmlformats.org/officeDocument/2006/relationships/image" Target="../media/image5.png"/><Relationship Id="rId9" Type="http://schemas.openxmlformats.org/officeDocument/2006/relationships/chart" Target="../charts/chart2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8.xml"/><Relationship Id="rId13" Type="http://schemas.openxmlformats.org/officeDocument/2006/relationships/chart" Target="../charts/chart33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chart" Target="../charts/chart3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chart" Target="../charts/chart31.xml"/><Relationship Id="rId5" Type="http://schemas.openxmlformats.org/officeDocument/2006/relationships/image" Target="../media/image6.png"/><Relationship Id="rId10" Type="http://schemas.openxmlformats.org/officeDocument/2006/relationships/chart" Target="../charts/chart30.xml"/><Relationship Id="rId4" Type="http://schemas.openxmlformats.org/officeDocument/2006/relationships/image" Target="../media/image5.png"/><Relationship Id="rId9" Type="http://schemas.openxmlformats.org/officeDocument/2006/relationships/chart" Target="../charts/chart2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4.xml"/><Relationship Id="rId13" Type="http://schemas.openxmlformats.org/officeDocument/2006/relationships/chart" Target="../charts/chart39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chart" Target="../charts/chart3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chart" Target="../charts/chart37.xml"/><Relationship Id="rId5" Type="http://schemas.openxmlformats.org/officeDocument/2006/relationships/image" Target="../media/image6.png"/><Relationship Id="rId10" Type="http://schemas.openxmlformats.org/officeDocument/2006/relationships/chart" Target="../charts/chart36.xml"/><Relationship Id="rId4" Type="http://schemas.openxmlformats.org/officeDocument/2006/relationships/image" Target="../media/image5.png"/><Relationship Id="rId9" Type="http://schemas.openxmlformats.org/officeDocument/2006/relationships/chart" Target="../charts/char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5237016" y="4204080"/>
            <a:ext cx="4527414" cy="752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/>
          <a:lstStyle/>
          <a:p>
            <a:pPr algn="ctr"/>
            <a:r>
              <a:rPr lang="en-US" sz="2400" spc="-1" dirty="0">
                <a:solidFill>
                  <a:srgbClr val="FFFFFF"/>
                </a:solidFill>
                <a:latin typeface="Arial"/>
                <a:cs typeface="Arial"/>
              </a:rPr>
              <a:t>Ministerial Council Meeting Skopje</a:t>
            </a:r>
            <a:endParaRPr lang="en-US" sz="2400" spc="-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8" name="TextShape 2"/>
          <p:cNvSpPr txBox="1"/>
          <p:nvPr/>
        </p:nvSpPr>
        <p:spPr>
          <a:xfrm>
            <a:off x="4859165" y="1995053"/>
            <a:ext cx="4905265" cy="174567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en-US" sz="3600" b="1" strike="noStrike" spc="-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Plans Progress Report and EU Acquis Monitoring Report​</a:t>
            </a:r>
            <a:endParaRPr lang="en-US" sz="3600" b="1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Line 3"/>
          <p:cNvSpPr/>
          <p:nvPr/>
        </p:nvSpPr>
        <p:spPr>
          <a:xfrm>
            <a:off x="7342731" y="3970800"/>
            <a:ext cx="2368800" cy="0"/>
          </a:xfrm>
          <a:prstGeom prst="line">
            <a:avLst/>
          </a:prstGeom>
          <a:ln w="291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20" name="CustomShape 4"/>
          <p:cNvSpPr/>
          <p:nvPr/>
        </p:nvSpPr>
        <p:spPr>
          <a:xfrm>
            <a:off x="0" y="4186800"/>
            <a:ext cx="2216160" cy="457200"/>
          </a:xfrm>
          <a:prstGeom prst="rect">
            <a:avLst/>
          </a:prstGeom>
          <a:solidFill>
            <a:srgbClr val="F9C84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sr-Cyrl-RS" sz="1800" b="1" strike="noStrike" spc="-1" dirty="0">
                <a:solidFill>
                  <a:srgbClr val="004490"/>
                </a:solidFill>
                <a:latin typeface="Arial"/>
                <a:cs typeface="Arial"/>
              </a:rPr>
              <a:t>1</a:t>
            </a:r>
            <a:r>
              <a:rPr lang="en-US" sz="1800" b="1" strike="noStrike" spc="-1" dirty="0">
                <a:solidFill>
                  <a:srgbClr val="004490"/>
                </a:solidFill>
                <a:latin typeface="Arial"/>
                <a:cs typeface="Arial"/>
              </a:rPr>
              <a:t>2/</a:t>
            </a:r>
            <a:r>
              <a:rPr lang="sr-Cyrl-RS" b="1" spc="-1" dirty="0">
                <a:solidFill>
                  <a:srgbClr val="004490"/>
                </a:solidFill>
                <a:latin typeface="Arial"/>
                <a:cs typeface="Arial"/>
              </a:rPr>
              <a:t>12</a:t>
            </a:r>
            <a:r>
              <a:rPr lang="en-US" b="1" spc="-1" dirty="0">
                <a:solidFill>
                  <a:srgbClr val="004490"/>
                </a:solidFill>
                <a:latin typeface="Arial"/>
                <a:cs typeface="Arial"/>
              </a:rPr>
              <a:t>/2023</a:t>
            </a:r>
            <a:endParaRPr lang="en-US" sz="18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688C3D-C50D-3E48-BB33-6D53F482F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806" y="962247"/>
            <a:ext cx="4302275" cy="2620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Shape 2">
            <a:extLst>
              <a:ext uri="{FF2B5EF4-FFF2-40B4-BE49-F238E27FC236}">
                <a16:creationId xmlns:a16="http://schemas.microsoft.com/office/drawing/2014/main" id="{39914D36-148D-71B9-AE76-D6ACBBBF9944}"/>
              </a:ext>
            </a:extLst>
          </p:cNvPr>
          <p:cNvSpPr txBox="1"/>
          <p:nvPr/>
        </p:nvSpPr>
        <p:spPr>
          <a:xfrm>
            <a:off x="0" y="266729"/>
            <a:ext cx="5029200" cy="94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sr-Latn-RS" sz="3200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3200" b="0" strike="noStrike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Recommendations</a:t>
            </a:r>
            <a:endParaRPr lang="en-US" sz="3200" b="0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A61DBBE-E248-7CF5-4B2E-000A37CB8167}"/>
              </a:ext>
            </a:extLst>
          </p:cNvPr>
          <p:cNvGrpSpPr/>
          <p:nvPr/>
        </p:nvGrpSpPr>
        <p:grpSpPr>
          <a:xfrm>
            <a:off x="783791" y="2557628"/>
            <a:ext cx="8490818" cy="1196225"/>
            <a:chOff x="112565" y="2064333"/>
            <a:chExt cx="9843457" cy="1386791"/>
          </a:xfrm>
        </p:grpSpPr>
        <p:pic>
          <p:nvPicPr>
            <p:cNvPr id="4" name="Picture 3" descr="A white outline of a person holding a book&#10;&#10;Description automatically generated">
              <a:extLst>
                <a:ext uri="{FF2B5EF4-FFF2-40B4-BE49-F238E27FC236}">
                  <a16:creationId xmlns:a16="http://schemas.microsoft.com/office/drawing/2014/main" id="{9FE3AD93-9475-76B8-C4E6-6E7B2DE1F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5200" y="2064333"/>
              <a:ext cx="1130822" cy="1260058"/>
            </a:xfrm>
            <a:prstGeom prst="rect">
              <a:avLst/>
            </a:prstGeom>
          </p:spPr>
        </p:pic>
        <p:pic>
          <p:nvPicPr>
            <p:cNvPr id="5" name="Picture 4" descr="A white line drawing of a boat&#10;&#10;Description automatically generated">
              <a:extLst>
                <a:ext uri="{FF2B5EF4-FFF2-40B4-BE49-F238E27FC236}">
                  <a16:creationId xmlns:a16="http://schemas.microsoft.com/office/drawing/2014/main" id="{A3BC3532-2A57-E284-6C21-6BF5CEAA2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6238" y="2106848"/>
              <a:ext cx="1292903" cy="1260060"/>
            </a:xfrm>
            <a:prstGeom prst="rect">
              <a:avLst/>
            </a:prstGeom>
          </p:spPr>
        </p:pic>
        <p:pic>
          <p:nvPicPr>
            <p:cNvPr id="6" name="Picture 5" descr="A white line drawing of a traffic light&#10;&#10;Description automatically generated">
              <a:extLst>
                <a:ext uri="{FF2B5EF4-FFF2-40B4-BE49-F238E27FC236}">
                  <a16:creationId xmlns:a16="http://schemas.microsoft.com/office/drawing/2014/main" id="{4FF98746-3B6A-A5F3-E4EC-8A2058B76B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9823" y="2066576"/>
              <a:ext cx="1130356" cy="1384548"/>
            </a:xfrm>
            <a:prstGeom prst="rect">
              <a:avLst/>
            </a:prstGeom>
          </p:spPr>
        </p:pic>
        <p:pic>
          <p:nvPicPr>
            <p:cNvPr id="7" name="Picture 6" descr="A white line on a black road&#10;&#10;Description automatically generated">
              <a:extLst>
                <a:ext uri="{FF2B5EF4-FFF2-40B4-BE49-F238E27FC236}">
                  <a16:creationId xmlns:a16="http://schemas.microsoft.com/office/drawing/2014/main" id="{8955E294-0596-351C-E722-7BECA2C40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9025" y="2231825"/>
              <a:ext cx="922701" cy="1218663"/>
            </a:xfrm>
            <a:prstGeom prst="rect">
              <a:avLst/>
            </a:prstGeom>
          </p:spPr>
        </p:pic>
        <p:pic>
          <p:nvPicPr>
            <p:cNvPr id="8" name="Picture 7" descr="A black and white logo&#10;&#10;Description automatically generated">
              <a:extLst>
                <a:ext uri="{FF2B5EF4-FFF2-40B4-BE49-F238E27FC236}">
                  <a16:creationId xmlns:a16="http://schemas.microsoft.com/office/drawing/2014/main" id="{33012883-4755-81E3-8E9B-D784873C9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565" y="2427178"/>
              <a:ext cx="1518363" cy="816194"/>
            </a:xfrm>
            <a:prstGeom prst="rect">
              <a:avLst/>
            </a:prstGeom>
          </p:spPr>
        </p:pic>
      </p:grpSp>
      <p:sp>
        <p:nvSpPr>
          <p:cNvPr id="11" name="TextShape 2">
            <a:extLst>
              <a:ext uri="{FF2B5EF4-FFF2-40B4-BE49-F238E27FC236}">
                <a16:creationId xmlns:a16="http://schemas.microsoft.com/office/drawing/2014/main" id="{8BBD4580-F237-ABAC-B038-F94DA5AC91AB}"/>
              </a:ext>
            </a:extLst>
          </p:cNvPr>
          <p:cNvSpPr txBox="1"/>
          <p:nvPr/>
        </p:nvSpPr>
        <p:spPr>
          <a:xfrm>
            <a:off x="994613" y="4083531"/>
            <a:ext cx="653716" cy="4274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2000" b="1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Rail</a:t>
            </a:r>
            <a:endParaRPr lang="en-US" sz="2000" b="1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Shape 2">
            <a:extLst>
              <a:ext uri="{FF2B5EF4-FFF2-40B4-BE49-F238E27FC236}">
                <a16:creationId xmlns:a16="http://schemas.microsoft.com/office/drawing/2014/main" id="{F5EB352E-5C9D-4AB1-FFB6-FC513A0F08C3}"/>
              </a:ext>
            </a:extLst>
          </p:cNvPr>
          <p:cNvSpPr txBox="1"/>
          <p:nvPr/>
        </p:nvSpPr>
        <p:spPr>
          <a:xfrm>
            <a:off x="2999670" y="4083531"/>
            <a:ext cx="653716" cy="4274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2000" b="1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Road</a:t>
            </a:r>
            <a:endParaRPr lang="en-US" sz="2000" b="1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Shape 2">
            <a:extLst>
              <a:ext uri="{FF2B5EF4-FFF2-40B4-BE49-F238E27FC236}">
                <a16:creationId xmlns:a16="http://schemas.microsoft.com/office/drawing/2014/main" id="{ADD0D99A-2CEF-7474-37E5-B4D96E250257}"/>
              </a:ext>
            </a:extLst>
          </p:cNvPr>
          <p:cNvSpPr txBox="1"/>
          <p:nvPr/>
        </p:nvSpPr>
        <p:spPr>
          <a:xfrm>
            <a:off x="4639876" y="4142694"/>
            <a:ext cx="814372" cy="4274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2000" b="1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Road Safety</a:t>
            </a:r>
            <a:endParaRPr lang="en-US" sz="2000" b="1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Shape 2">
            <a:extLst>
              <a:ext uri="{FF2B5EF4-FFF2-40B4-BE49-F238E27FC236}">
                <a16:creationId xmlns:a16="http://schemas.microsoft.com/office/drawing/2014/main" id="{1BCFFB48-A040-2B68-65BC-91A0656D6761}"/>
              </a:ext>
            </a:extLst>
          </p:cNvPr>
          <p:cNvSpPr txBox="1"/>
          <p:nvPr/>
        </p:nvSpPr>
        <p:spPr>
          <a:xfrm>
            <a:off x="6163260" y="4083531"/>
            <a:ext cx="1507234" cy="4274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2000" b="1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Waterborne</a:t>
            </a:r>
            <a:endParaRPr lang="en-US" sz="2000" b="1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Shape 2">
            <a:extLst>
              <a:ext uri="{FF2B5EF4-FFF2-40B4-BE49-F238E27FC236}">
                <a16:creationId xmlns:a16="http://schemas.microsoft.com/office/drawing/2014/main" id="{3B7BD2B2-CCC6-1AEA-0F86-6769DBA4C544}"/>
              </a:ext>
            </a:extLst>
          </p:cNvPr>
          <p:cNvSpPr txBox="1"/>
          <p:nvPr/>
        </p:nvSpPr>
        <p:spPr>
          <a:xfrm>
            <a:off x="8033277" y="4142694"/>
            <a:ext cx="1507234" cy="42746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2000" b="1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Facilitation</a:t>
            </a:r>
            <a:endParaRPr lang="en-US" sz="2000" b="1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0596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4"/>
          <p:cNvSpPr txBox="1"/>
          <p:nvPr/>
        </p:nvSpPr>
        <p:spPr>
          <a:xfrm>
            <a:off x="5463999" y="2472132"/>
            <a:ext cx="4530693" cy="199890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rmAutofit fontScale="77500" lnSpcReduction="20000"/>
          </a:bodyPr>
          <a:lstStyle/>
          <a:p>
            <a:pPr algn="just">
              <a:lnSpc>
                <a:spcPct val="150000"/>
              </a:lnSpc>
              <a:spcBef>
                <a:spcPts val="1001"/>
              </a:spcBef>
            </a:pPr>
            <a:r>
              <a:rPr lang="sr-Latn-RS" sz="1900" b="0" strike="noStrike" spc="-1">
                <a:solidFill>
                  <a:srgbClr val="004490"/>
                </a:solidFill>
                <a:latin typeface="Arial"/>
                <a:cs typeface="Arial"/>
              </a:rPr>
              <a:t>R</a:t>
            </a:r>
            <a:r>
              <a:rPr lang="en-US" sz="1900" b="0" strike="noStrike" spc="-1">
                <a:solidFill>
                  <a:srgbClr val="004490"/>
                </a:solidFill>
                <a:latin typeface="Arial"/>
                <a:cs typeface="Arial"/>
              </a:rPr>
              <a:t>ail</a:t>
            </a:r>
            <a:r>
              <a:rPr lang="en-US" sz="1900" u="sng" spc="-1">
                <a:solidFill>
                  <a:srgbClr val="004490"/>
                </a:solidFill>
                <a:latin typeface="Arial"/>
                <a:cs typeface="Arial"/>
              </a:rPr>
              <a:t>                                       </a:t>
            </a:r>
            <a:r>
              <a:rPr lang="en-US" sz="1400" spc="-1">
                <a:solidFill>
                  <a:srgbClr val="004490"/>
                </a:solidFill>
                <a:latin typeface="Arial"/>
                <a:cs typeface="Arial"/>
              </a:rPr>
              <a:t> </a:t>
            </a:r>
            <a:r>
              <a:rPr lang="en-US" sz="1900" b="0" strike="noStrike" spc="-1">
                <a:solidFill>
                  <a:srgbClr val="A43D3A"/>
                </a:solidFill>
                <a:latin typeface="Arial"/>
                <a:cs typeface="Arial"/>
              </a:rPr>
              <a:t>Slow/Moderate</a:t>
            </a:r>
            <a:r>
              <a:rPr lang="en-US" sz="1900" b="0" strike="noStrike" spc="-1">
                <a:solidFill>
                  <a:srgbClr val="004490"/>
                </a:solidFill>
                <a:latin typeface="Arial"/>
                <a:cs typeface="Arial"/>
              </a:rPr>
              <a:t>​</a:t>
            </a:r>
          </a:p>
          <a:p>
            <a:pPr algn="just">
              <a:lnSpc>
                <a:spcPct val="150000"/>
              </a:lnSpc>
              <a:spcBef>
                <a:spcPts val="1001"/>
              </a:spcBef>
            </a:pPr>
            <a:r>
              <a:rPr lang="en-US" sz="1900" b="0" strike="noStrike" spc="-1">
                <a:solidFill>
                  <a:srgbClr val="004490"/>
                </a:solidFill>
                <a:latin typeface="Arial"/>
                <a:cs typeface="Arial"/>
              </a:rPr>
              <a:t>Road</a:t>
            </a:r>
            <a:r>
              <a:rPr lang="en-US" sz="1900" u="sng" spc="-1">
                <a:solidFill>
                  <a:srgbClr val="004490"/>
                </a:solidFill>
                <a:latin typeface="Arial"/>
                <a:cs typeface="Arial"/>
              </a:rPr>
              <a:t>                                     </a:t>
            </a:r>
            <a:r>
              <a:rPr lang="en-US" sz="1900" b="0" strike="noStrike" spc="-1">
                <a:solidFill>
                  <a:srgbClr val="A43D3A"/>
                </a:solidFill>
                <a:latin typeface="Arial"/>
                <a:cs typeface="Arial"/>
              </a:rPr>
              <a:t>Slow/Moderate ​</a:t>
            </a:r>
          </a:p>
          <a:p>
            <a:pPr algn="just">
              <a:lnSpc>
                <a:spcPct val="150000"/>
              </a:lnSpc>
              <a:spcBef>
                <a:spcPts val="1001"/>
              </a:spcBef>
            </a:pPr>
            <a:r>
              <a:rPr lang="en-US" sz="1900" b="0" strike="noStrike" spc="-1">
                <a:solidFill>
                  <a:srgbClr val="004490"/>
                </a:solidFill>
                <a:latin typeface="Arial"/>
                <a:cs typeface="Arial"/>
              </a:rPr>
              <a:t>Road Safety</a:t>
            </a:r>
            <a:r>
              <a:rPr lang="en-US" sz="1900" u="sng" spc="-1">
                <a:solidFill>
                  <a:srgbClr val="004490"/>
                </a:solidFill>
                <a:latin typeface="Arial"/>
                <a:cs typeface="Arial"/>
              </a:rPr>
              <a:t>                          </a:t>
            </a:r>
            <a:r>
              <a:rPr lang="en-US" sz="1900" b="0" strike="noStrike" spc="-1">
                <a:solidFill>
                  <a:srgbClr val="F9C84D"/>
                </a:solidFill>
                <a:latin typeface="Arial"/>
                <a:cs typeface="Arial"/>
              </a:rPr>
              <a:t>Moderate​</a:t>
            </a:r>
          </a:p>
          <a:p>
            <a:pPr algn="just">
              <a:lnSpc>
                <a:spcPct val="150000"/>
              </a:lnSpc>
              <a:spcBef>
                <a:spcPts val="1001"/>
              </a:spcBef>
            </a:pPr>
            <a:r>
              <a:rPr lang="en-US" sz="1900" spc="-1">
                <a:solidFill>
                  <a:srgbClr val="004490"/>
                </a:solidFill>
                <a:latin typeface="Arial"/>
                <a:cs typeface="Arial"/>
              </a:rPr>
              <a:t>Waterborne</a:t>
            </a:r>
            <a:r>
              <a:rPr lang="en-US" sz="1900" u="sng" spc="-1">
                <a:solidFill>
                  <a:srgbClr val="004490"/>
                </a:solidFill>
                <a:latin typeface="Arial"/>
                <a:cs typeface="Arial"/>
              </a:rPr>
              <a:t>                           </a:t>
            </a:r>
            <a:r>
              <a:rPr lang="en-US" sz="1900" spc="-1">
                <a:solidFill>
                  <a:srgbClr val="A43D3A"/>
                </a:solidFill>
                <a:latin typeface="Arial"/>
                <a:cs typeface="Arial"/>
              </a:rPr>
              <a:t>Slow</a:t>
            </a:r>
            <a:r>
              <a:rPr lang="en-US" sz="1900" b="0" strike="noStrike" spc="-1">
                <a:solidFill>
                  <a:srgbClr val="A43D3A"/>
                </a:solidFill>
                <a:latin typeface="Arial"/>
                <a:cs typeface="Arial"/>
              </a:rPr>
              <a:t>/Moderate​</a:t>
            </a:r>
          </a:p>
          <a:p>
            <a:pPr algn="just">
              <a:lnSpc>
                <a:spcPct val="150000"/>
              </a:lnSpc>
              <a:spcBef>
                <a:spcPts val="1001"/>
              </a:spcBef>
            </a:pPr>
            <a:r>
              <a:rPr lang="en-US" sz="1900" b="0" strike="noStrike" spc="-1">
                <a:solidFill>
                  <a:srgbClr val="004490"/>
                </a:solidFill>
                <a:latin typeface="Arial"/>
                <a:cs typeface="Arial"/>
              </a:rPr>
              <a:t>Transport Facilitation</a:t>
            </a:r>
            <a:r>
              <a:rPr lang="en-US" sz="1900" u="sng" spc="-1">
                <a:solidFill>
                  <a:srgbClr val="004490"/>
                </a:solidFill>
                <a:latin typeface="Arial"/>
                <a:cs typeface="Arial"/>
              </a:rPr>
              <a:t>            </a:t>
            </a:r>
            <a:r>
              <a:rPr lang="en-US" sz="700" spc="-1">
                <a:solidFill>
                  <a:srgbClr val="004490"/>
                </a:solidFill>
                <a:latin typeface="Arial"/>
                <a:cs typeface="Arial"/>
              </a:rPr>
              <a:t> </a:t>
            </a:r>
            <a:r>
              <a:rPr lang="en-US" sz="1900" b="0" strike="noStrike" spc="-1">
                <a:solidFill>
                  <a:srgbClr val="F9C84D"/>
                </a:solidFill>
                <a:latin typeface="Arial"/>
                <a:cs typeface="Arial"/>
              </a:rPr>
              <a:t>Moderate</a:t>
            </a:r>
            <a:endParaRPr lang="en-US" sz="1900" spc="-1">
              <a:solidFill>
                <a:srgbClr val="F9C84D"/>
              </a:solidFill>
              <a:latin typeface="Arial"/>
              <a:cs typeface="Arial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A5BA527-5ABB-7C0E-6326-5403FA7B2E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4787414"/>
              </p:ext>
            </p:extLst>
          </p:nvPr>
        </p:nvGraphicFramePr>
        <p:xfrm>
          <a:off x="85933" y="1494310"/>
          <a:ext cx="4954379" cy="3822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Shape 2">
            <a:extLst>
              <a:ext uri="{FF2B5EF4-FFF2-40B4-BE49-F238E27FC236}">
                <a16:creationId xmlns:a16="http://schemas.microsoft.com/office/drawing/2014/main" id="{3F8DC470-0A91-ED66-AE01-98BA8FAD7194}"/>
              </a:ext>
            </a:extLst>
          </p:cNvPr>
          <p:cNvSpPr txBox="1"/>
          <p:nvPr/>
        </p:nvSpPr>
        <p:spPr>
          <a:xfrm>
            <a:off x="-173176" y="161900"/>
            <a:ext cx="5213486" cy="113824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3200" spc="-1" dirty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  </a:t>
            </a:r>
            <a:r>
              <a:rPr lang="sr-Latn-RS" sz="3200" b="0" strike="noStrike" spc="-1" dirty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Regional Outlook</a:t>
            </a:r>
            <a:r>
              <a:rPr lang="sr-Latn-RS" sz="3200" spc="-1" dirty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 </a:t>
            </a:r>
            <a:endParaRPr lang="sr-Latn-RS" sz="3200" spc="-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r-Latn-RS" sz="3200" spc="-1" dirty="0">
                <a:solidFill>
                  <a:schemeClr val="bg1">
                    <a:lumMod val="95000"/>
                  </a:schemeClr>
                </a:solidFill>
                <a:latin typeface="Arial"/>
                <a:cs typeface="Arial"/>
              </a:rPr>
              <a:t>  Action Plans </a:t>
            </a:r>
            <a:endParaRPr lang="sr-Latn-RS" sz="3200" b="0" strike="noStrike" spc="-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b="0" strike="noStrike" spc="-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3C0B95FD-264C-693E-1EA2-B092903388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0031997"/>
              </p:ext>
            </p:extLst>
          </p:nvPr>
        </p:nvGraphicFramePr>
        <p:xfrm>
          <a:off x="137160" y="2296434"/>
          <a:ext cx="4668520" cy="3083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D748EC2-B27D-BCBB-0982-8D1891C0CC17}"/>
              </a:ext>
            </a:extLst>
          </p:cNvPr>
          <p:cNvSpPr txBox="1"/>
          <p:nvPr/>
        </p:nvSpPr>
        <p:spPr>
          <a:xfrm>
            <a:off x="0" y="5476776"/>
            <a:ext cx="504444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00" baseline="30000">
                <a:solidFill>
                  <a:schemeClr val="bg1">
                    <a:lumMod val="9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500">
                <a:solidFill>
                  <a:schemeClr val="bg1">
                    <a:lumMod val="9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This designation is without prejudice to positions on status</a:t>
            </a:r>
            <a:r>
              <a:rPr lang="sr-Latn-RS" sz="500">
                <a:solidFill>
                  <a:schemeClr val="bg1">
                    <a:lumMod val="9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00">
                <a:solidFill>
                  <a:schemeClr val="bg1">
                    <a:lumMod val="95000"/>
                  </a:schemeClr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and is in line with UNSCR 1244 and the ICJ Opinion on the Kosovo Declaration of Independence.</a:t>
            </a:r>
            <a:endParaRPr lang="en-GB" sz="50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5" name="TextShape 2">
            <a:extLst>
              <a:ext uri="{FF2B5EF4-FFF2-40B4-BE49-F238E27FC236}">
                <a16:creationId xmlns:a16="http://schemas.microsoft.com/office/drawing/2014/main" id="{DE260136-4D19-3DE6-7BC5-57832F47B146}"/>
              </a:ext>
            </a:extLst>
          </p:cNvPr>
          <p:cNvSpPr txBox="1"/>
          <p:nvPr/>
        </p:nvSpPr>
        <p:spPr>
          <a:xfrm>
            <a:off x="-1" y="353349"/>
            <a:ext cx="5040311" cy="94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sr-Latn-RS" sz="32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32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Overall Progress – </a:t>
            </a:r>
            <a:endParaRPr lang="sr-Latn-RS" sz="3200" b="0" strike="noStrike" spc="-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RS" sz="3200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32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RS" sz="32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nnex</a:t>
            </a:r>
            <a:r>
              <a:rPr lang="en-US" sz="32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of </a:t>
            </a:r>
            <a:r>
              <a:rPr lang="sr-Latn-RS" sz="32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TCT</a:t>
            </a:r>
          </a:p>
        </p:txBody>
      </p:sp>
      <p:sp>
        <p:nvSpPr>
          <p:cNvPr id="16" name="TextShape 2">
            <a:extLst>
              <a:ext uri="{FF2B5EF4-FFF2-40B4-BE49-F238E27FC236}">
                <a16:creationId xmlns:a16="http://schemas.microsoft.com/office/drawing/2014/main" id="{DB6C4280-7EBE-68FE-2367-E506278ADCA0}"/>
              </a:ext>
            </a:extLst>
          </p:cNvPr>
          <p:cNvSpPr txBox="1"/>
          <p:nvPr/>
        </p:nvSpPr>
        <p:spPr>
          <a:xfrm>
            <a:off x="0" y="1790700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 Partners</a:t>
            </a:r>
            <a:endParaRPr lang="en-US" sz="1600" b="0" strike="noStrike" spc="-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8DF389D6-6955-6161-BC27-C8D7467701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5381816"/>
              </p:ext>
            </p:extLst>
          </p:nvPr>
        </p:nvGraphicFramePr>
        <p:xfrm>
          <a:off x="5274946" y="2387600"/>
          <a:ext cx="4668519" cy="2992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Shape 2">
            <a:extLst>
              <a:ext uri="{FF2B5EF4-FFF2-40B4-BE49-F238E27FC236}">
                <a16:creationId xmlns:a16="http://schemas.microsoft.com/office/drawing/2014/main" id="{477ECB67-B614-1C5B-EF95-F8AB0124C6A3}"/>
              </a:ext>
            </a:extLst>
          </p:cNvPr>
          <p:cNvSpPr txBox="1"/>
          <p:nvPr/>
        </p:nvSpPr>
        <p:spPr>
          <a:xfrm>
            <a:off x="5040312" y="1790700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rgbClr val="0044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Modes of Transport (Treaty Annexes)</a:t>
            </a:r>
            <a:endParaRPr lang="en-US" sz="1600" b="0" strike="noStrike" spc="-1">
              <a:solidFill>
                <a:srgbClr val="0044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153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5029200" cy="567000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30" name="TextShape 2"/>
          <p:cNvSpPr txBox="1"/>
          <p:nvPr/>
        </p:nvSpPr>
        <p:spPr>
          <a:xfrm>
            <a:off x="0" y="266729"/>
            <a:ext cx="5029200" cy="94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sr-Latn-RS" sz="3200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3200" b="0" strike="noStrike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Albania</a:t>
            </a:r>
            <a:endParaRPr lang="en-US" sz="3200" b="0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white outline of a person holding a book&#10;&#10;Description automatically generated">
            <a:extLst>
              <a:ext uri="{FF2B5EF4-FFF2-40B4-BE49-F238E27FC236}">
                <a16:creationId xmlns:a16="http://schemas.microsoft.com/office/drawing/2014/main" id="{92F010A5-73F8-AAD6-9FF7-433137A6C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33" y="4779750"/>
            <a:ext cx="344109" cy="383436"/>
          </a:xfrm>
          <a:prstGeom prst="rect">
            <a:avLst/>
          </a:prstGeom>
        </p:spPr>
      </p:pic>
      <p:pic>
        <p:nvPicPr>
          <p:cNvPr id="5" name="Picture 4" descr="A white line drawing of a boat&#10;&#10;Description automatically generated">
            <a:extLst>
              <a:ext uri="{FF2B5EF4-FFF2-40B4-BE49-F238E27FC236}">
                <a16:creationId xmlns:a16="http://schemas.microsoft.com/office/drawing/2014/main" id="{E390DFB8-C8A1-A92F-8AF4-DA1EDD90B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1" y="4089018"/>
            <a:ext cx="393430" cy="383436"/>
          </a:xfrm>
          <a:prstGeom prst="rect">
            <a:avLst/>
          </a:prstGeom>
        </p:spPr>
      </p:pic>
      <p:pic>
        <p:nvPicPr>
          <p:cNvPr id="7" name="Picture 6" descr="A white line drawing of a traffic light&#10;&#10;Description automatically generated">
            <a:extLst>
              <a:ext uri="{FF2B5EF4-FFF2-40B4-BE49-F238E27FC236}">
                <a16:creationId xmlns:a16="http://schemas.microsoft.com/office/drawing/2014/main" id="{E3E4A774-81A4-2A0A-E994-A6FFB7DF8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4" y="3360404"/>
            <a:ext cx="343967" cy="421318"/>
          </a:xfrm>
          <a:prstGeom prst="rect">
            <a:avLst/>
          </a:prstGeom>
        </p:spPr>
      </p:pic>
      <p:pic>
        <p:nvPicPr>
          <p:cNvPr id="9" name="Picture 8" descr="A white line on a black road&#10;&#10;Description automatically generated">
            <a:extLst>
              <a:ext uri="{FF2B5EF4-FFF2-40B4-BE49-F238E27FC236}">
                <a16:creationId xmlns:a16="http://schemas.microsoft.com/office/drawing/2014/main" id="{50FE5A1C-2D47-9766-5D95-EA4C5ABA22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32" y="2682269"/>
            <a:ext cx="280778" cy="370839"/>
          </a:xfrm>
          <a:prstGeom prst="rect">
            <a:avLst/>
          </a:prstGeom>
        </p:spPr>
      </p:pic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D17DCAF5-37AB-123C-110D-23893EB1BA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04" y="2129138"/>
            <a:ext cx="462038" cy="248368"/>
          </a:xfrm>
          <a:prstGeom prst="rect">
            <a:avLst/>
          </a:prstGeom>
        </p:spPr>
      </p:pic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9932829B-0AA4-42C0-3FCF-F56BDB5C4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8087702"/>
              </p:ext>
            </p:extLst>
          </p:nvPr>
        </p:nvGraphicFramePr>
        <p:xfrm>
          <a:off x="653617" y="2034540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1E892663-FD99-31AA-07DE-411D615FCC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2567470"/>
              </p:ext>
            </p:extLst>
          </p:nvPr>
        </p:nvGraphicFramePr>
        <p:xfrm>
          <a:off x="644388" y="270210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7D34747F-A7F3-9E0B-11B5-DF38913E46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5679056"/>
              </p:ext>
            </p:extLst>
          </p:nvPr>
        </p:nvGraphicFramePr>
        <p:xfrm>
          <a:off x="653617" y="3348488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C6D547C-87FC-0AF1-796A-D2B49956F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2695727"/>
              </p:ext>
            </p:extLst>
          </p:nvPr>
        </p:nvGraphicFramePr>
        <p:xfrm>
          <a:off x="644388" y="4051981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CCC57445-EC96-895A-8DFD-34D6AE744C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3817344"/>
              </p:ext>
            </p:extLst>
          </p:nvPr>
        </p:nvGraphicFramePr>
        <p:xfrm>
          <a:off x="658994" y="471815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4" name="TextShape 2">
            <a:extLst>
              <a:ext uri="{FF2B5EF4-FFF2-40B4-BE49-F238E27FC236}">
                <a16:creationId xmlns:a16="http://schemas.microsoft.com/office/drawing/2014/main" id="{8494D380-35AD-6C2D-A170-4D3D78F8F15C}"/>
              </a:ext>
            </a:extLst>
          </p:cNvPr>
          <p:cNvSpPr txBox="1"/>
          <p:nvPr/>
        </p:nvSpPr>
        <p:spPr>
          <a:xfrm>
            <a:off x="-11112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Plans Progress</a:t>
            </a:r>
            <a:endParaRPr lang="en-US" sz="1600" b="0" strike="noStrike" spc="-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5C8821E6-9575-24E1-E892-3D8D3C0D1B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2430483"/>
              </p:ext>
            </p:extLst>
          </p:nvPr>
        </p:nvGraphicFramePr>
        <p:xfrm>
          <a:off x="5040312" y="1842719"/>
          <a:ext cx="5040313" cy="3513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8" name="TextShape 2">
            <a:extLst>
              <a:ext uri="{FF2B5EF4-FFF2-40B4-BE49-F238E27FC236}">
                <a16:creationId xmlns:a16="http://schemas.microsoft.com/office/drawing/2014/main" id="{995B3A2F-3616-DDDB-6A8B-E6AF680914BE}"/>
              </a:ext>
            </a:extLst>
          </p:cNvPr>
          <p:cNvSpPr txBox="1"/>
          <p:nvPr/>
        </p:nvSpPr>
        <p:spPr>
          <a:xfrm>
            <a:off x="5051426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rgbClr val="0044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I of the Transport Community Treaty</a:t>
            </a:r>
            <a:endParaRPr lang="en-US" sz="1600" b="0" strike="noStrike" spc="-1">
              <a:solidFill>
                <a:srgbClr val="0044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11E5FA6-DF06-0EF9-0293-CCA588563F71}"/>
              </a:ext>
            </a:extLst>
          </p:cNvPr>
          <p:cNvGrpSpPr/>
          <p:nvPr/>
        </p:nvGrpSpPr>
        <p:grpSpPr>
          <a:xfrm>
            <a:off x="1894284" y="5356382"/>
            <a:ext cx="1229519" cy="215444"/>
            <a:chOff x="1924050" y="5360262"/>
            <a:chExt cx="1229519" cy="21544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6BF7A6-D45D-9F35-97F4-8320B8147107}"/>
                </a:ext>
              </a:extLst>
            </p:cNvPr>
            <p:cNvSpPr/>
            <p:nvPr/>
          </p:nvSpPr>
          <p:spPr>
            <a:xfrm>
              <a:off x="1924050" y="5450522"/>
              <a:ext cx="51684" cy="52458"/>
            </a:xfrm>
            <a:prstGeom prst="rect">
              <a:avLst/>
            </a:prstGeom>
            <a:solidFill>
              <a:srgbClr val="F9C8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A937EAE-B000-BE02-8F3B-F59B1EDB823C}"/>
                </a:ext>
              </a:extLst>
            </p:cNvPr>
            <p:cNvSpPr/>
            <p:nvPr/>
          </p:nvSpPr>
          <p:spPr>
            <a:xfrm>
              <a:off x="2702084" y="5450522"/>
              <a:ext cx="51684" cy="52458"/>
            </a:xfrm>
            <a:prstGeom prst="rect">
              <a:avLst/>
            </a:prstGeom>
            <a:solidFill>
              <a:srgbClr val="C18C0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1B57D7C-E601-5AF2-5BC7-43D3C77F2FF7}"/>
                </a:ext>
              </a:extLst>
            </p:cNvPr>
            <p:cNvSpPr txBox="1"/>
            <p:nvPr/>
          </p:nvSpPr>
          <p:spPr>
            <a:xfrm>
              <a:off x="1924050" y="5360262"/>
              <a:ext cx="12295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800">
                  <a:solidFill>
                    <a:schemeClr val="bg1">
                      <a:lumMod val="95000"/>
                    </a:schemeClr>
                  </a:solidFill>
                </a:rPr>
                <a:t>Up to 2022          2023</a:t>
              </a:r>
              <a:endParaRPr lang="en-US" sz="8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5029200" cy="567000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30" name="TextShape 2"/>
          <p:cNvSpPr txBox="1"/>
          <p:nvPr/>
        </p:nvSpPr>
        <p:spPr>
          <a:xfrm>
            <a:off x="0" y="266729"/>
            <a:ext cx="5029200" cy="94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sr-Latn-RS" sz="3200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3200" b="0" strike="noStrike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Bosnia and Herzegovina</a:t>
            </a:r>
            <a:endParaRPr lang="en-US" sz="3200" b="0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white outline of a person holding a book&#10;&#10;Description automatically generated">
            <a:extLst>
              <a:ext uri="{FF2B5EF4-FFF2-40B4-BE49-F238E27FC236}">
                <a16:creationId xmlns:a16="http://schemas.microsoft.com/office/drawing/2014/main" id="{92F010A5-73F8-AAD6-9FF7-433137A6C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33" y="4779750"/>
            <a:ext cx="344109" cy="383436"/>
          </a:xfrm>
          <a:prstGeom prst="rect">
            <a:avLst/>
          </a:prstGeom>
        </p:spPr>
      </p:pic>
      <p:pic>
        <p:nvPicPr>
          <p:cNvPr id="5" name="Picture 4" descr="A white line drawing of a boat&#10;&#10;Description automatically generated">
            <a:extLst>
              <a:ext uri="{FF2B5EF4-FFF2-40B4-BE49-F238E27FC236}">
                <a16:creationId xmlns:a16="http://schemas.microsoft.com/office/drawing/2014/main" id="{E390DFB8-C8A1-A92F-8AF4-DA1EDD90B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1" y="4089018"/>
            <a:ext cx="393430" cy="383436"/>
          </a:xfrm>
          <a:prstGeom prst="rect">
            <a:avLst/>
          </a:prstGeom>
        </p:spPr>
      </p:pic>
      <p:pic>
        <p:nvPicPr>
          <p:cNvPr id="7" name="Picture 6" descr="A white line drawing of a traffic light&#10;&#10;Description automatically generated">
            <a:extLst>
              <a:ext uri="{FF2B5EF4-FFF2-40B4-BE49-F238E27FC236}">
                <a16:creationId xmlns:a16="http://schemas.microsoft.com/office/drawing/2014/main" id="{E3E4A774-81A4-2A0A-E994-A6FFB7DF8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4" y="3360404"/>
            <a:ext cx="343967" cy="421318"/>
          </a:xfrm>
          <a:prstGeom prst="rect">
            <a:avLst/>
          </a:prstGeom>
        </p:spPr>
      </p:pic>
      <p:pic>
        <p:nvPicPr>
          <p:cNvPr id="9" name="Picture 8" descr="A white line on a black road&#10;&#10;Description automatically generated">
            <a:extLst>
              <a:ext uri="{FF2B5EF4-FFF2-40B4-BE49-F238E27FC236}">
                <a16:creationId xmlns:a16="http://schemas.microsoft.com/office/drawing/2014/main" id="{50FE5A1C-2D47-9766-5D95-EA4C5ABA22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32" y="2682269"/>
            <a:ext cx="280778" cy="370839"/>
          </a:xfrm>
          <a:prstGeom prst="rect">
            <a:avLst/>
          </a:prstGeom>
        </p:spPr>
      </p:pic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D17DCAF5-37AB-123C-110D-23893EB1BA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04" y="2129138"/>
            <a:ext cx="462038" cy="248368"/>
          </a:xfrm>
          <a:prstGeom prst="rect">
            <a:avLst/>
          </a:prstGeom>
        </p:spPr>
      </p:pic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9932829B-0AA4-42C0-3FCF-F56BDB5C4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7324416"/>
              </p:ext>
            </p:extLst>
          </p:nvPr>
        </p:nvGraphicFramePr>
        <p:xfrm>
          <a:off x="653617" y="2034540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1E892663-FD99-31AA-07DE-411D615FCC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7838261"/>
              </p:ext>
            </p:extLst>
          </p:nvPr>
        </p:nvGraphicFramePr>
        <p:xfrm>
          <a:off x="644388" y="270210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7D34747F-A7F3-9E0B-11B5-DF38913E46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3965929"/>
              </p:ext>
            </p:extLst>
          </p:nvPr>
        </p:nvGraphicFramePr>
        <p:xfrm>
          <a:off x="653617" y="3348488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C6D547C-87FC-0AF1-796A-D2B49956F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7055445"/>
              </p:ext>
            </p:extLst>
          </p:nvPr>
        </p:nvGraphicFramePr>
        <p:xfrm>
          <a:off x="644388" y="4051981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CCC57445-EC96-895A-8DFD-34D6AE744C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5140505"/>
              </p:ext>
            </p:extLst>
          </p:nvPr>
        </p:nvGraphicFramePr>
        <p:xfrm>
          <a:off x="658994" y="471815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4" name="TextShape 2">
            <a:extLst>
              <a:ext uri="{FF2B5EF4-FFF2-40B4-BE49-F238E27FC236}">
                <a16:creationId xmlns:a16="http://schemas.microsoft.com/office/drawing/2014/main" id="{8494D380-35AD-6C2D-A170-4D3D78F8F15C}"/>
              </a:ext>
            </a:extLst>
          </p:cNvPr>
          <p:cNvSpPr txBox="1"/>
          <p:nvPr/>
        </p:nvSpPr>
        <p:spPr>
          <a:xfrm>
            <a:off x="-11112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Plans Progress</a:t>
            </a:r>
            <a:endParaRPr lang="en-US" sz="1600" b="0" strike="noStrike" spc="-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5C8821E6-9575-24E1-E892-3D8D3C0D1B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5261304"/>
              </p:ext>
            </p:extLst>
          </p:nvPr>
        </p:nvGraphicFramePr>
        <p:xfrm>
          <a:off x="5029200" y="1842719"/>
          <a:ext cx="5051425" cy="3486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8" name="TextShape 2">
            <a:extLst>
              <a:ext uri="{FF2B5EF4-FFF2-40B4-BE49-F238E27FC236}">
                <a16:creationId xmlns:a16="http://schemas.microsoft.com/office/drawing/2014/main" id="{995B3A2F-3616-DDDB-6A8B-E6AF680914BE}"/>
              </a:ext>
            </a:extLst>
          </p:cNvPr>
          <p:cNvSpPr txBox="1"/>
          <p:nvPr/>
        </p:nvSpPr>
        <p:spPr>
          <a:xfrm>
            <a:off x="5051426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rgbClr val="0044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I of the Transport Community Treaty</a:t>
            </a:r>
            <a:endParaRPr lang="en-US" sz="1600" b="0" strike="noStrike" spc="-1">
              <a:solidFill>
                <a:srgbClr val="0044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507C9C-78F6-A391-57FD-36175B324E5D}"/>
              </a:ext>
            </a:extLst>
          </p:cNvPr>
          <p:cNvGrpSpPr/>
          <p:nvPr/>
        </p:nvGrpSpPr>
        <p:grpSpPr>
          <a:xfrm>
            <a:off x="1894284" y="5329040"/>
            <a:ext cx="1229519" cy="215444"/>
            <a:chOff x="1924050" y="5360262"/>
            <a:chExt cx="1229519" cy="21544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2F8B940-4956-5B29-5005-9ADCD96C5422}"/>
                </a:ext>
              </a:extLst>
            </p:cNvPr>
            <p:cNvSpPr/>
            <p:nvPr/>
          </p:nvSpPr>
          <p:spPr>
            <a:xfrm>
              <a:off x="1924050" y="5450522"/>
              <a:ext cx="51684" cy="52458"/>
            </a:xfrm>
            <a:prstGeom prst="rect">
              <a:avLst/>
            </a:prstGeom>
            <a:solidFill>
              <a:srgbClr val="F9C8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8EA1117-EA82-8FF5-2675-326C057F273F}"/>
                </a:ext>
              </a:extLst>
            </p:cNvPr>
            <p:cNvSpPr/>
            <p:nvPr/>
          </p:nvSpPr>
          <p:spPr>
            <a:xfrm>
              <a:off x="2702084" y="5450522"/>
              <a:ext cx="51684" cy="52458"/>
            </a:xfrm>
            <a:prstGeom prst="rect">
              <a:avLst/>
            </a:prstGeom>
            <a:solidFill>
              <a:srgbClr val="C18C0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7D70380-6F84-7200-E4E9-3EE480310673}"/>
                </a:ext>
              </a:extLst>
            </p:cNvPr>
            <p:cNvSpPr txBox="1"/>
            <p:nvPr/>
          </p:nvSpPr>
          <p:spPr>
            <a:xfrm>
              <a:off x="1924050" y="5360262"/>
              <a:ext cx="12295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800">
                  <a:solidFill>
                    <a:schemeClr val="bg1">
                      <a:lumMod val="95000"/>
                    </a:schemeClr>
                  </a:solidFill>
                </a:rPr>
                <a:t>Up to 2022          2023</a:t>
              </a:r>
              <a:endParaRPr lang="en-US" sz="8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89000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5029200" cy="567000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30" name="TextShape 2"/>
          <p:cNvSpPr txBox="1"/>
          <p:nvPr/>
        </p:nvSpPr>
        <p:spPr>
          <a:xfrm>
            <a:off x="0" y="266729"/>
            <a:ext cx="5029200" cy="94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sr-Latn-RS" sz="3200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3200" b="0" strike="noStrike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Kosovo</a:t>
            </a:r>
            <a:endParaRPr lang="en-US" sz="3200" b="0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white outline of a person holding a book&#10;&#10;Description automatically generated">
            <a:extLst>
              <a:ext uri="{FF2B5EF4-FFF2-40B4-BE49-F238E27FC236}">
                <a16:creationId xmlns:a16="http://schemas.microsoft.com/office/drawing/2014/main" id="{92F010A5-73F8-AAD6-9FF7-433137A6C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33" y="4779750"/>
            <a:ext cx="344109" cy="383436"/>
          </a:xfrm>
          <a:prstGeom prst="rect">
            <a:avLst/>
          </a:prstGeom>
        </p:spPr>
      </p:pic>
      <p:pic>
        <p:nvPicPr>
          <p:cNvPr id="5" name="Picture 4" descr="A white line drawing of a boat&#10;&#10;Description automatically generated">
            <a:extLst>
              <a:ext uri="{FF2B5EF4-FFF2-40B4-BE49-F238E27FC236}">
                <a16:creationId xmlns:a16="http://schemas.microsoft.com/office/drawing/2014/main" id="{E390DFB8-C8A1-A92F-8AF4-DA1EDD90B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1" y="4089018"/>
            <a:ext cx="393430" cy="383436"/>
          </a:xfrm>
          <a:prstGeom prst="rect">
            <a:avLst/>
          </a:prstGeom>
        </p:spPr>
      </p:pic>
      <p:pic>
        <p:nvPicPr>
          <p:cNvPr id="7" name="Picture 6" descr="A white line drawing of a traffic light&#10;&#10;Description automatically generated">
            <a:extLst>
              <a:ext uri="{FF2B5EF4-FFF2-40B4-BE49-F238E27FC236}">
                <a16:creationId xmlns:a16="http://schemas.microsoft.com/office/drawing/2014/main" id="{E3E4A774-81A4-2A0A-E994-A6FFB7DF8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4" y="3360404"/>
            <a:ext cx="343967" cy="421318"/>
          </a:xfrm>
          <a:prstGeom prst="rect">
            <a:avLst/>
          </a:prstGeom>
        </p:spPr>
      </p:pic>
      <p:pic>
        <p:nvPicPr>
          <p:cNvPr id="9" name="Picture 8" descr="A white line on a black road&#10;&#10;Description automatically generated">
            <a:extLst>
              <a:ext uri="{FF2B5EF4-FFF2-40B4-BE49-F238E27FC236}">
                <a16:creationId xmlns:a16="http://schemas.microsoft.com/office/drawing/2014/main" id="{50FE5A1C-2D47-9766-5D95-EA4C5ABA22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32" y="2682269"/>
            <a:ext cx="280778" cy="370839"/>
          </a:xfrm>
          <a:prstGeom prst="rect">
            <a:avLst/>
          </a:prstGeom>
        </p:spPr>
      </p:pic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D17DCAF5-37AB-123C-110D-23893EB1BA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04" y="2129138"/>
            <a:ext cx="462038" cy="248368"/>
          </a:xfrm>
          <a:prstGeom prst="rect">
            <a:avLst/>
          </a:prstGeom>
        </p:spPr>
      </p:pic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9932829B-0AA4-42C0-3FCF-F56BDB5C4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2388903"/>
              </p:ext>
            </p:extLst>
          </p:nvPr>
        </p:nvGraphicFramePr>
        <p:xfrm>
          <a:off x="653617" y="2034540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1E892663-FD99-31AA-07DE-411D615FCC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4947524"/>
              </p:ext>
            </p:extLst>
          </p:nvPr>
        </p:nvGraphicFramePr>
        <p:xfrm>
          <a:off x="644388" y="270210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7D34747F-A7F3-9E0B-11B5-DF38913E46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78837029"/>
              </p:ext>
            </p:extLst>
          </p:nvPr>
        </p:nvGraphicFramePr>
        <p:xfrm>
          <a:off x="653617" y="3348488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C6D547C-87FC-0AF1-796A-D2B49956F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5617019"/>
              </p:ext>
            </p:extLst>
          </p:nvPr>
        </p:nvGraphicFramePr>
        <p:xfrm>
          <a:off x="644388" y="4051981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CCC57445-EC96-895A-8DFD-34D6AE744C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6382272"/>
              </p:ext>
            </p:extLst>
          </p:nvPr>
        </p:nvGraphicFramePr>
        <p:xfrm>
          <a:off x="658994" y="471815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4" name="TextShape 2">
            <a:extLst>
              <a:ext uri="{FF2B5EF4-FFF2-40B4-BE49-F238E27FC236}">
                <a16:creationId xmlns:a16="http://schemas.microsoft.com/office/drawing/2014/main" id="{8494D380-35AD-6C2D-A170-4D3D78F8F15C}"/>
              </a:ext>
            </a:extLst>
          </p:cNvPr>
          <p:cNvSpPr txBox="1"/>
          <p:nvPr/>
        </p:nvSpPr>
        <p:spPr>
          <a:xfrm>
            <a:off x="-11112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Plans Progress</a:t>
            </a:r>
            <a:endParaRPr lang="en-US" sz="1600" b="0" strike="noStrike" spc="-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5C8821E6-9575-24E1-E892-3D8D3C0D1B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683886"/>
              </p:ext>
            </p:extLst>
          </p:nvPr>
        </p:nvGraphicFramePr>
        <p:xfrm>
          <a:off x="5040987" y="1206181"/>
          <a:ext cx="5051425" cy="3486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8" name="TextShape 2">
            <a:extLst>
              <a:ext uri="{FF2B5EF4-FFF2-40B4-BE49-F238E27FC236}">
                <a16:creationId xmlns:a16="http://schemas.microsoft.com/office/drawing/2014/main" id="{995B3A2F-3616-DDDB-6A8B-E6AF680914BE}"/>
              </a:ext>
            </a:extLst>
          </p:cNvPr>
          <p:cNvSpPr txBox="1"/>
          <p:nvPr/>
        </p:nvSpPr>
        <p:spPr>
          <a:xfrm>
            <a:off x="5051426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rgbClr val="0044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I of the Transport Community Treaty</a:t>
            </a:r>
            <a:endParaRPr lang="en-US" sz="1600" b="0" strike="noStrike" spc="-1">
              <a:solidFill>
                <a:srgbClr val="0044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7864CA7-0778-0E36-453F-414FA2A898D7}"/>
              </a:ext>
            </a:extLst>
          </p:cNvPr>
          <p:cNvGrpSpPr/>
          <p:nvPr/>
        </p:nvGrpSpPr>
        <p:grpSpPr>
          <a:xfrm>
            <a:off x="1894284" y="5249600"/>
            <a:ext cx="1229519" cy="215444"/>
            <a:chOff x="1924050" y="5360262"/>
            <a:chExt cx="1229519" cy="21544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CC26021-9BAB-5A97-7CC5-A0CB520F32EB}"/>
                </a:ext>
              </a:extLst>
            </p:cNvPr>
            <p:cNvSpPr/>
            <p:nvPr/>
          </p:nvSpPr>
          <p:spPr>
            <a:xfrm>
              <a:off x="1924050" y="5450522"/>
              <a:ext cx="51684" cy="52458"/>
            </a:xfrm>
            <a:prstGeom prst="rect">
              <a:avLst/>
            </a:prstGeom>
            <a:solidFill>
              <a:srgbClr val="F9C8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7BCEB10-5897-1A8B-530B-C3B0D7FE18E5}"/>
                </a:ext>
              </a:extLst>
            </p:cNvPr>
            <p:cNvSpPr/>
            <p:nvPr/>
          </p:nvSpPr>
          <p:spPr>
            <a:xfrm>
              <a:off x="2702084" y="5450522"/>
              <a:ext cx="51684" cy="52458"/>
            </a:xfrm>
            <a:prstGeom prst="rect">
              <a:avLst/>
            </a:prstGeom>
            <a:solidFill>
              <a:srgbClr val="C18C0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CC6D0C-D2E6-3BC8-53DC-E017B4D43216}"/>
                </a:ext>
              </a:extLst>
            </p:cNvPr>
            <p:cNvSpPr txBox="1"/>
            <p:nvPr/>
          </p:nvSpPr>
          <p:spPr>
            <a:xfrm>
              <a:off x="1924050" y="5360262"/>
              <a:ext cx="12295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800">
                  <a:solidFill>
                    <a:schemeClr val="bg1">
                      <a:lumMod val="95000"/>
                    </a:schemeClr>
                  </a:solidFill>
                </a:rPr>
                <a:t>Up to 2022          2023</a:t>
              </a:r>
              <a:endParaRPr lang="en-US" sz="8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085758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5029200" cy="567000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30" name="TextShape 2"/>
          <p:cNvSpPr txBox="1"/>
          <p:nvPr/>
        </p:nvSpPr>
        <p:spPr>
          <a:xfrm>
            <a:off x="0" y="266729"/>
            <a:ext cx="5029200" cy="94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sr-Latn-RS" sz="3200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3200" b="0" strike="noStrike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Montenegro</a:t>
            </a:r>
            <a:endParaRPr lang="en-US" sz="3200" b="0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white outline of a person holding a book&#10;&#10;Description automatically generated">
            <a:extLst>
              <a:ext uri="{FF2B5EF4-FFF2-40B4-BE49-F238E27FC236}">
                <a16:creationId xmlns:a16="http://schemas.microsoft.com/office/drawing/2014/main" id="{92F010A5-73F8-AAD6-9FF7-433137A6C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33" y="4779750"/>
            <a:ext cx="344109" cy="383436"/>
          </a:xfrm>
          <a:prstGeom prst="rect">
            <a:avLst/>
          </a:prstGeom>
        </p:spPr>
      </p:pic>
      <p:pic>
        <p:nvPicPr>
          <p:cNvPr id="5" name="Picture 4" descr="A white line drawing of a boat&#10;&#10;Description automatically generated">
            <a:extLst>
              <a:ext uri="{FF2B5EF4-FFF2-40B4-BE49-F238E27FC236}">
                <a16:creationId xmlns:a16="http://schemas.microsoft.com/office/drawing/2014/main" id="{E390DFB8-C8A1-A92F-8AF4-DA1EDD90B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1" y="4089018"/>
            <a:ext cx="393430" cy="383436"/>
          </a:xfrm>
          <a:prstGeom prst="rect">
            <a:avLst/>
          </a:prstGeom>
        </p:spPr>
      </p:pic>
      <p:pic>
        <p:nvPicPr>
          <p:cNvPr id="7" name="Picture 6" descr="A white line drawing of a traffic light&#10;&#10;Description automatically generated">
            <a:extLst>
              <a:ext uri="{FF2B5EF4-FFF2-40B4-BE49-F238E27FC236}">
                <a16:creationId xmlns:a16="http://schemas.microsoft.com/office/drawing/2014/main" id="{E3E4A774-81A4-2A0A-E994-A6FFB7DF8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4" y="3360404"/>
            <a:ext cx="343967" cy="421318"/>
          </a:xfrm>
          <a:prstGeom prst="rect">
            <a:avLst/>
          </a:prstGeom>
        </p:spPr>
      </p:pic>
      <p:pic>
        <p:nvPicPr>
          <p:cNvPr id="9" name="Picture 8" descr="A white line on a black road&#10;&#10;Description automatically generated">
            <a:extLst>
              <a:ext uri="{FF2B5EF4-FFF2-40B4-BE49-F238E27FC236}">
                <a16:creationId xmlns:a16="http://schemas.microsoft.com/office/drawing/2014/main" id="{50FE5A1C-2D47-9766-5D95-EA4C5ABA22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32" y="2682269"/>
            <a:ext cx="280778" cy="370839"/>
          </a:xfrm>
          <a:prstGeom prst="rect">
            <a:avLst/>
          </a:prstGeom>
        </p:spPr>
      </p:pic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D17DCAF5-37AB-123C-110D-23893EB1BA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04" y="2129138"/>
            <a:ext cx="462038" cy="248368"/>
          </a:xfrm>
          <a:prstGeom prst="rect">
            <a:avLst/>
          </a:prstGeom>
        </p:spPr>
      </p:pic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9932829B-0AA4-42C0-3FCF-F56BDB5C4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5217299"/>
              </p:ext>
            </p:extLst>
          </p:nvPr>
        </p:nvGraphicFramePr>
        <p:xfrm>
          <a:off x="653617" y="2034540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1E892663-FD99-31AA-07DE-411D615FCC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9337413"/>
              </p:ext>
            </p:extLst>
          </p:nvPr>
        </p:nvGraphicFramePr>
        <p:xfrm>
          <a:off x="644388" y="270210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7D34747F-A7F3-9E0B-11B5-DF38913E46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3152873"/>
              </p:ext>
            </p:extLst>
          </p:nvPr>
        </p:nvGraphicFramePr>
        <p:xfrm>
          <a:off x="653617" y="3348488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C6D547C-87FC-0AF1-796A-D2B49956F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7304269"/>
              </p:ext>
            </p:extLst>
          </p:nvPr>
        </p:nvGraphicFramePr>
        <p:xfrm>
          <a:off x="644388" y="4051981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CCC57445-EC96-895A-8DFD-34D6AE744C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4127876"/>
              </p:ext>
            </p:extLst>
          </p:nvPr>
        </p:nvGraphicFramePr>
        <p:xfrm>
          <a:off x="658994" y="471815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4" name="TextShape 2">
            <a:extLst>
              <a:ext uri="{FF2B5EF4-FFF2-40B4-BE49-F238E27FC236}">
                <a16:creationId xmlns:a16="http://schemas.microsoft.com/office/drawing/2014/main" id="{8494D380-35AD-6C2D-A170-4D3D78F8F15C}"/>
              </a:ext>
            </a:extLst>
          </p:cNvPr>
          <p:cNvSpPr txBox="1"/>
          <p:nvPr/>
        </p:nvSpPr>
        <p:spPr>
          <a:xfrm>
            <a:off x="-11112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Plans Progress</a:t>
            </a:r>
            <a:endParaRPr lang="en-US" sz="1600" b="0" strike="noStrike" spc="-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5C8821E6-9575-24E1-E892-3D8D3C0D1B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8194528"/>
              </p:ext>
            </p:extLst>
          </p:nvPr>
        </p:nvGraphicFramePr>
        <p:xfrm>
          <a:off x="5029200" y="1842720"/>
          <a:ext cx="5051425" cy="3471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8" name="TextShape 2">
            <a:extLst>
              <a:ext uri="{FF2B5EF4-FFF2-40B4-BE49-F238E27FC236}">
                <a16:creationId xmlns:a16="http://schemas.microsoft.com/office/drawing/2014/main" id="{995B3A2F-3616-DDDB-6A8B-E6AF680914BE}"/>
              </a:ext>
            </a:extLst>
          </p:cNvPr>
          <p:cNvSpPr txBox="1"/>
          <p:nvPr/>
        </p:nvSpPr>
        <p:spPr>
          <a:xfrm>
            <a:off x="5051426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rgbClr val="0044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I of the Transport Community Treaty</a:t>
            </a:r>
            <a:endParaRPr lang="en-US" sz="1600" b="0" strike="noStrike" spc="-1">
              <a:solidFill>
                <a:srgbClr val="0044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26591F-120E-2219-0441-EBEF19EDFAAB}"/>
              </a:ext>
            </a:extLst>
          </p:cNvPr>
          <p:cNvGrpSpPr/>
          <p:nvPr/>
        </p:nvGrpSpPr>
        <p:grpSpPr>
          <a:xfrm>
            <a:off x="1894284" y="5314290"/>
            <a:ext cx="1229519" cy="215444"/>
            <a:chOff x="1924050" y="5360262"/>
            <a:chExt cx="1229519" cy="21544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EF7CFB4-C190-A744-675F-0F5A33F98AFE}"/>
                </a:ext>
              </a:extLst>
            </p:cNvPr>
            <p:cNvSpPr/>
            <p:nvPr/>
          </p:nvSpPr>
          <p:spPr>
            <a:xfrm>
              <a:off x="1924050" y="5450522"/>
              <a:ext cx="51684" cy="52458"/>
            </a:xfrm>
            <a:prstGeom prst="rect">
              <a:avLst/>
            </a:prstGeom>
            <a:solidFill>
              <a:srgbClr val="F9C8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C11796F-3F2C-418D-9D3C-F88C0032E72C}"/>
                </a:ext>
              </a:extLst>
            </p:cNvPr>
            <p:cNvSpPr/>
            <p:nvPr/>
          </p:nvSpPr>
          <p:spPr>
            <a:xfrm>
              <a:off x="2702084" y="5450522"/>
              <a:ext cx="51684" cy="52458"/>
            </a:xfrm>
            <a:prstGeom prst="rect">
              <a:avLst/>
            </a:prstGeom>
            <a:solidFill>
              <a:srgbClr val="C18C0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C74BEB2-26DD-50B7-90D5-18400A007174}"/>
                </a:ext>
              </a:extLst>
            </p:cNvPr>
            <p:cNvSpPr txBox="1"/>
            <p:nvPr/>
          </p:nvSpPr>
          <p:spPr>
            <a:xfrm>
              <a:off x="1924050" y="5360262"/>
              <a:ext cx="12295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800">
                  <a:solidFill>
                    <a:schemeClr val="bg1">
                      <a:lumMod val="95000"/>
                    </a:schemeClr>
                  </a:solidFill>
                </a:rPr>
                <a:t>Up to 2022          2023</a:t>
              </a:r>
              <a:endParaRPr lang="en-US" sz="8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44170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5029200" cy="567000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30" name="TextShape 2"/>
          <p:cNvSpPr txBox="1"/>
          <p:nvPr/>
        </p:nvSpPr>
        <p:spPr>
          <a:xfrm>
            <a:off x="0" y="266729"/>
            <a:ext cx="5029200" cy="94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sr-Latn-RS" sz="3200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3200" b="0" strike="noStrike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 Macedonia</a:t>
            </a:r>
            <a:endParaRPr lang="en-US" sz="3200" b="0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white outline of a person holding a book&#10;&#10;Description automatically generated">
            <a:extLst>
              <a:ext uri="{FF2B5EF4-FFF2-40B4-BE49-F238E27FC236}">
                <a16:creationId xmlns:a16="http://schemas.microsoft.com/office/drawing/2014/main" id="{92F010A5-73F8-AAD6-9FF7-433137A6C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33" y="4779750"/>
            <a:ext cx="344109" cy="383436"/>
          </a:xfrm>
          <a:prstGeom prst="rect">
            <a:avLst/>
          </a:prstGeom>
        </p:spPr>
      </p:pic>
      <p:pic>
        <p:nvPicPr>
          <p:cNvPr id="5" name="Picture 4" descr="A white line drawing of a boat&#10;&#10;Description automatically generated">
            <a:extLst>
              <a:ext uri="{FF2B5EF4-FFF2-40B4-BE49-F238E27FC236}">
                <a16:creationId xmlns:a16="http://schemas.microsoft.com/office/drawing/2014/main" id="{E390DFB8-C8A1-A92F-8AF4-DA1EDD90B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1" y="4089018"/>
            <a:ext cx="393430" cy="383436"/>
          </a:xfrm>
          <a:prstGeom prst="rect">
            <a:avLst/>
          </a:prstGeom>
        </p:spPr>
      </p:pic>
      <p:pic>
        <p:nvPicPr>
          <p:cNvPr id="7" name="Picture 6" descr="A white line drawing of a traffic light&#10;&#10;Description automatically generated">
            <a:extLst>
              <a:ext uri="{FF2B5EF4-FFF2-40B4-BE49-F238E27FC236}">
                <a16:creationId xmlns:a16="http://schemas.microsoft.com/office/drawing/2014/main" id="{E3E4A774-81A4-2A0A-E994-A6FFB7DF8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4" y="3360404"/>
            <a:ext cx="343967" cy="421318"/>
          </a:xfrm>
          <a:prstGeom prst="rect">
            <a:avLst/>
          </a:prstGeom>
        </p:spPr>
      </p:pic>
      <p:pic>
        <p:nvPicPr>
          <p:cNvPr id="9" name="Picture 8" descr="A white line on a black road&#10;&#10;Description automatically generated">
            <a:extLst>
              <a:ext uri="{FF2B5EF4-FFF2-40B4-BE49-F238E27FC236}">
                <a16:creationId xmlns:a16="http://schemas.microsoft.com/office/drawing/2014/main" id="{50FE5A1C-2D47-9766-5D95-EA4C5ABA22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32" y="2682269"/>
            <a:ext cx="280778" cy="370839"/>
          </a:xfrm>
          <a:prstGeom prst="rect">
            <a:avLst/>
          </a:prstGeom>
        </p:spPr>
      </p:pic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D17DCAF5-37AB-123C-110D-23893EB1BA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04" y="2129138"/>
            <a:ext cx="462038" cy="248368"/>
          </a:xfrm>
          <a:prstGeom prst="rect">
            <a:avLst/>
          </a:prstGeom>
        </p:spPr>
      </p:pic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9932829B-0AA4-42C0-3FCF-F56BDB5C4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2794304"/>
              </p:ext>
            </p:extLst>
          </p:nvPr>
        </p:nvGraphicFramePr>
        <p:xfrm>
          <a:off x="653617" y="2034540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1E892663-FD99-31AA-07DE-411D615FCC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122205"/>
              </p:ext>
            </p:extLst>
          </p:nvPr>
        </p:nvGraphicFramePr>
        <p:xfrm>
          <a:off x="644388" y="270210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7D34747F-A7F3-9E0B-11B5-DF38913E46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2456625"/>
              </p:ext>
            </p:extLst>
          </p:nvPr>
        </p:nvGraphicFramePr>
        <p:xfrm>
          <a:off x="653617" y="3348488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C6D547C-87FC-0AF1-796A-D2B49956F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824544"/>
              </p:ext>
            </p:extLst>
          </p:nvPr>
        </p:nvGraphicFramePr>
        <p:xfrm>
          <a:off x="644388" y="4051981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CCC57445-EC96-895A-8DFD-34D6AE744C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8809314"/>
              </p:ext>
            </p:extLst>
          </p:nvPr>
        </p:nvGraphicFramePr>
        <p:xfrm>
          <a:off x="658994" y="471815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4" name="TextShape 2">
            <a:extLst>
              <a:ext uri="{FF2B5EF4-FFF2-40B4-BE49-F238E27FC236}">
                <a16:creationId xmlns:a16="http://schemas.microsoft.com/office/drawing/2014/main" id="{8494D380-35AD-6C2D-A170-4D3D78F8F15C}"/>
              </a:ext>
            </a:extLst>
          </p:cNvPr>
          <p:cNvSpPr txBox="1"/>
          <p:nvPr/>
        </p:nvSpPr>
        <p:spPr>
          <a:xfrm>
            <a:off x="-11112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Plans Progress</a:t>
            </a:r>
            <a:endParaRPr lang="en-US" sz="1600" b="0" strike="noStrike" spc="-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5C8821E6-9575-24E1-E892-3D8D3C0D1B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7592181"/>
              </p:ext>
            </p:extLst>
          </p:nvPr>
        </p:nvGraphicFramePr>
        <p:xfrm>
          <a:off x="5029200" y="1842719"/>
          <a:ext cx="5051425" cy="3486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8" name="TextShape 2">
            <a:extLst>
              <a:ext uri="{FF2B5EF4-FFF2-40B4-BE49-F238E27FC236}">
                <a16:creationId xmlns:a16="http://schemas.microsoft.com/office/drawing/2014/main" id="{995B3A2F-3616-DDDB-6A8B-E6AF680914BE}"/>
              </a:ext>
            </a:extLst>
          </p:cNvPr>
          <p:cNvSpPr txBox="1"/>
          <p:nvPr/>
        </p:nvSpPr>
        <p:spPr>
          <a:xfrm>
            <a:off x="5051426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rgbClr val="0044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I of the Transport Community Treaty</a:t>
            </a:r>
            <a:endParaRPr lang="en-US" sz="1600" b="0" strike="noStrike" spc="-1">
              <a:solidFill>
                <a:srgbClr val="0044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0A981AD-5298-78E1-228F-FEAB2F26846B}"/>
              </a:ext>
            </a:extLst>
          </p:cNvPr>
          <p:cNvGrpSpPr/>
          <p:nvPr/>
        </p:nvGrpSpPr>
        <p:grpSpPr>
          <a:xfrm>
            <a:off x="1894284" y="5221319"/>
            <a:ext cx="1229519" cy="215444"/>
            <a:chOff x="1924050" y="5360262"/>
            <a:chExt cx="1229519" cy="21544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ADC8B70-457B-48CF-2C2D-D5069F05CD64}"/>
                </a:ext>
              </a:extLst>
            </p:cNvPr>
            <p:cNvSpPr/>
            <p:nvPr/>
          </p:nvSpPr>
          <p:spPr>
            <a:xfrm>
              <a:off x="1924050" y="5450522"/>
              <a:ext cx="51684" cy="52458"/>
            </a:xfrm>
            <a:prstGeom prst="rect">
              <a:avLst/>
            </a:prstGeom>
            <a:solidFill>
              <a:srgbClr val="F9C8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F743B21-4C8F-4C30-A4D6-919A8C4F39B3}"/>
                </a:ext>
              </a:extLst>
            </p:cNvPr>
            <p:cNvSpPr/>
            <p:nvPr/>
          </p:nvSpPr>
          <p:spPr>
            <a:xfrm>
              <a:off x="2702084" y="5450522"/>
              <a:ext cx="51684" cy="52458"/>
            </a:xfrm>
            <a:prstGeom prst="rect">
              <a:avLst/>
            </a:prstGeom>
            <a:solidFill>
              <a:srgbClr val="C18C0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A7C2264-6A19-7473-5DE1-3A9242990806}"/>
                </a:ext>
              </a:extLst>
            </p:cNvPr>
            <p:cNvSpPr txBox="1"/>
            <p:nvPr/>
          </p:nvSpPr>
          <p:spPr>
            <a:xfrm>
              <a:off x="1924050" y="5360262"/>
              <a:ext cx="12295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800">
                  <a:solidFill>
                    <a:schemeClr val="bg1">
                      <a:lumMod val="95000"/>
                    </a:schemeClr>
                  </a:solidFill>
                </a:rPr>
                <a:t>Up to 2022          2023</a:t>
              </a:r>
              <a:endParaRPr lang="en-US" sz="8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46492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5029200" cy="5670000"/>
          </a:xfrm>
          <a:prstGeom prst="rect">
            <a:avLst/>
          </a:prstGeom>
          <a:solidFill>
            <a:srgbClr val="00449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30" name="TextShape 2"/>
          <p:cNvSpPr txBox="1"/>
          <p:nvPr/>
        </p:nvSpPr>
        <p:spPr>
          <a:xfrm>
            <a:off x="0" y="266729"/>
            <a:ext cx="5029200" cy="94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sr-Latn-RS" sz="3200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RS" sz="3200" b="0" strike="noStrike" spc="-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Serbia</a:t>
            </a:r>
            <a:endParaRPr lang="en-US" sz="3200" b="0" strike="noStrike" spc="-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white outline of a person holding a book&#10;&#10;Description automatically generated">
            <a:extLst>
              <a:ext uri="{FF2B5EF4-FFF2-40B4-BE49-F238E27FC236}">
                <a16:creationId xmlns:a16="http://schemas.microsoft.com/office/drawing/2014/main" id="{92F010A5-73F8-AAD6-9FF7-433137A6C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33" y="4779750"/>
            <a:ext cx="344109" cy="383436"/>
          </a:xfrm>
          <a:prstGeom prst="rect">
            <a:avLst/>
          </a:prstGeom>
        </p:spPr>
      </p:pic>
      <p:pic>
        <p:nvPicPr>
          <p:cNvPr id="5" name="Picture 4" descr="A white line drawing of a boat&#10;&#10;Description automatically generated">
            <a:extLst>
              <a:ext uri="{FF2B5EF4-FFF2-40B4-BE49-F238E27FC236}">
                <a16:creationId xmlns:a16="http://schemas.microsoft.com/office/drawing/2014/main" id="{E390DFB8-C8A1-A92F-8AF4-DA1EDD90B7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1" y="4089018"/>
            <a:ext cx="393430" cy="383436"/>
          </a:xfrm>
          <a:prstGeom prst="rect">
            <a:avLst/>
          </a:prstGeom>
        </p:spPr>
      </p:pic>
      <p:pic>
        <p:nvPicPr>
          <p:cNvPr id="7" name="Picture 6" descr="A white line drawing of a traffic light&#10;&#10;Description automatically generated">
            <a:extLst>
              <a:ext uri="{FF2B5EF4-FFF2-40B4-BE49-F238E27FC236}">
                <a16:creationId xmlns:a16="http://schemas.microsoft.com/office/drawing/2014/main" id="{E3E4A774-81A4-2A0A-E994-A6FFB7DF8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4" y="3360404"/>
            <a:ext cx="343967" cy="421318"/>
          </a:xfrm>
          <a:prstGeom prst="rect">
            <a:avLst/>
          </a:prstGeom>
        </p:spPr>
      </p:pic>
      <p:pic>
        <p:nvPicPr>
          <p:cNvPr id="9" name="Picture 8" descr="A white line on a black road&#10;&#10;Description automatically generated">
            <a:extLst>
              <a:ext uri="{FF2B5EF4-FFF2-40B4-BE49-F238E27FC236}">
                <a16:creationId xmlns:a16="http://schemas.microsoft.com/office/drawing/2014/main" id="{50FE5A1C-2D47-9766-5D95-EA4C5ABA22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32" y="2682269"/>
            <a:ext cx="280778" cy="370839"/>
          </a:xfrm>
          <a:prstGeom prst="rect">
            <a:avLst/>
          </a:prstGeom>
        </p:spPr>
      </p:pic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D17DCAF5-37AB-123C-110D-23893EB1BA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04" y="2129138"/>
            <a:ext cx="462038" cy="248368"/>
          </a:xfrm>
          <a:prstGeom prst="rect">
            <a:avLst/>
          </a:prstGeom>
        </p:spPr>
      </p:pic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9932829B-0AA4-42C0-3FCF-F56BDB5C4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5983418"/>
              </p:ext>
            </p:extLst>
          </p:nvPr>
        </p:nvGraphicFramePr>
        <p:xfrm>
          <a:off x="653617" y="2034540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1E892663-FD99-31AA-07DE-411D615FCC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6648498"/>
              </p:ext>
            </p:extLst>
          </p:nvPr>
        </p:nvGraphicFramePr>
        <p:xfrm>
          <a:off x="644388" y="270210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7D34747F-A7F3-9E0B-11B5-DF38913E46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1978979"/>
              </p:ext>
            </p:extLst>
          </p:nvPr>
        </p:nvGraphicFramePr>
        <p:xfrm>
          <a:off x="653617" y="3348488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C6D547C-87FC-0AF1-796A-D2B49956F4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4982604"/>
              </p:ext>
            </p:extLst>
          </p:nvPr>
        </p:nvGraphicFramePr>
        <p:xfrm>
          <a:off x="644388" y="4051981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CCC57445-EC96-895A-8DFD-34D6AE744C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179147"/>
              </p:ext>
            </p:extLst>
          </p:nvPr>
        </p:nvGraphicFramePr>
        <p:xfrm>
          <a:off x="658994" y="4718157"/>
          <a:ext cx="4262892" cy="465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4" name="TextShape 2">
            <a:extLst>
              <a:ext uri="{FF2B5EF4-FFF2-40B4-BE49-F238E27FC236}">
                <a16:creationId xmlns:a16="http://schemas.microsoft.com/office/drawing/2014/main" id="{8494D380-35AD-6C2D-A170-4D3D78F8F15C}"/>
              </a:ext>
            </a:extLst>
          </p:cNvPr>
          <p:cNvSpPr txBox="1"/>
          <p:nvPr/>
        </p:nvSpPr>
        <p:spPr>
          <a:xfrm>
            <a:off x="-11112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 Plans Progress</a:t>
            </a:r>
            <a:endParaRPr lang="en-US" sz="1600" b="0" strike="noStrike" spc="-1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5C8821E6-9575-24E1-E892-3D8D3C0D1B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3294329"/>
              </p:ext>
            </p:extLst>
          </p:nvPr>
        </p:nvGraphicFramePr>
        <p:xfrm>
          <a:off x="5029200" y="1842719"/>
          <a:ext cx="5051425" cy="3486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8" name="TextShape 2">
            <a:extLst>
              <a:ext uri="{FF2B5EF4-FFF2-40B4-BE49-F238E27FC236}">
                <a16:creationId xmlns:a16="http://schemas.microsoft.com/office/drawing/2014/main" id="{995B3A2F-3616-DDDB-6A8B-E6AF680914BE}"/>
              </a:ext>
            </a:extLst>
          </p:cNvPr>
          <p:cNvSpPr txBox="1"/>
          <p:nvPr/>
        </p:nvSpPr>
        <p:spPr>
          <a:xfrm>
            <a:off x="5051426" y="1286459"/>
            <a:ext cx="5040312" cy="5562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sr-Latn-RS" sz="1600" b="0" strike="noStrike" spc="-1">
                <a:solidFill>
                  <a:srgbClr val="0044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I of the Transport Community Treaty</a:t>
            </a:r>
            <a:endParaRPr lang="en-US" sz="1600" b="0" strike="noStrike" spc="-1">
              <a:solidFill>
                <a:srgbClr val="0044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D84F56-C08E-3ADC-BCC0-681131B13102}"/>
              </a:ext>
            </a:extLst>
          </p:cNvPr>
          <p:cNvGrpSpPr/>
          <p:nvPr/>
        </p:nvGrpSpPr>
        <p:grpSpPr>
          <a:xfrm>
            <a:off x="1894284" y="5231198"/>
            <a:ext cx="1229519" cy="215444"/>
            <a:chOff x="1924050" y="5360262"/>
            <a:chExt cx="1229519" cy="21544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3C92754-1B32-117D-95AA-25CD9B3B656E}"/>
                </a:ext>
              </a:extLst>
            </p:cNvPr>
            <p:cNvSpPr/>
            <p:nvPr/>
          </p:nvSpPr>
          <p:spPr>
            <a:xfrm>
              <a:off x="1924050" y="5450522"/>
              <a:ext cx="51684" cy="52458"/>
            </a:xfrm>
            <a:prstGeom prst="rect">
              <a:avLst/>
            </a:prstGeom>
            <a:solidFill>
              <a:srgbClr val="F9C84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001287-2FB5-F94D-D3C5-F35A2C8F2009}"/>
                </a:ext>
              </a:extLst>
            </p:cNvPr>
            <p:cNvSpPr/>
            <p:nvPr/>
          </p:nvSpPr>
          <p:spPr>
            <a:xfrm>
              <a:off x="2702084" y="5450522"/>
              <a:ext cx="51684" cy="52458"/>
            </a:xfrm>
            <a:prstGeom prst="rect">
              <a:avLst/>
            </a:prstGeom>
            <a:solidFill>
              <a:srgbClr val="C18C0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3A4AEA3-5143-B57B-BF4A-5BB97B0708E4}"/>
                </a:ext>
              </a:extLst>
            </p:cNvPr>
            <p:cNvSpPr txBox="1"/>
            <p:nvPr/>
          </p:nvSpPr>
          <p:spPr>
            <a:xfrm>
              <a:off x="1924050" y="5360262"/>
              <a:ext cx="12295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r-Latn-RS" sz="800">
                  <a:solidFill>
                    <a:schemeClr val="bg1">
                      <a:lumMod val="95000"/>
                    </a:schemeClr>
                  </a:solidFill>
                </a:rPr>
                <a:t>Up to 2022          2023</a:t>
              </a:r>
              <a:endParaRPr lang="en-US" sz="8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52725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BB0A15B8121DC419ECC8BB1F5968226" ma:contentTypeVersion="10" ma:contentTypeDescription="Create a new document." ma:contentTypeScope="" ma:versionID="6beec8751c3d94b73cd83fcf7f862cb3">
  <xsd:schema xmlns:xsd="http://www.w3.org/2001/XMLSchema" xmlns:xs="http://www.w3.org/2001/XMLSchema" xmlns:p="http://schemas.microsoft.com/office/2006/metadata/properties" xmlns:ns2="34289bb0-3488-49e3-91a2-280baf4a05eb" targetNamespace="http://schemas.microsoft.com/office/2006/metadata/properties" ma:root="true" ma:fieldsID="dee2359a288a8975a63cb2b4756ea053" ns2:_="">
    <xsd:import namespace="34289bb0-3488-49e3-91a2-280baf4a05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289bb0-3488-49e3-91a2-280baf4a0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35176B-EC41-4AE3-970B-7BBA64828A3E}">
  <ds:schemaRefs>
    <ds:schemaRef ds:uri="http://purl.org/dc/dcmitype/"/>
    <ds:schemaRef ds:uri="http://schemas.microsoft.com/office/2006/metadata/properties"/>
    <ds:schemaRef ds:uri="e6b88493-a865-49b9-b502-6098bd4e94c2"/>
    <ds:schemaRef ds:uri="http://schemas.microsoft.com/office/2006/documentManagement/types"/>
    <ds:schemaRef ds:uri="4a28c3cb-c8a0-472b-bd4c-1fe3c32b3723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952AB967-9149-4FB1-9AB0-7C9DD58EF896}"/>
</file>

<file path=customXml/itemProps3.xml><?xml version="1.0" encoding="utf-8"?>
<ds:datastoreItem xmlns:ds="http://schemas.openxmlformats.org/officeDocument/2006/customXml" ds:itemID="{62D9D37E-5A74-4031-ADA4-5AD9260C2A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7360</TotalTime>
  <Words>1948</Words>
  <Application>Microsoft Office PowerPoint</Application>
  <PresentationFormat>Custom</PresentationFormat>
  <Paragraphs>318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Arial,Sans-Serif</vt:lpstr>
      <vt:lpstr>Calibri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Albert Kolgeci</dc:creator>
  <dc:description/>
  <cp:lastModifiedBy>Mate  Gjorgjievski</cp:lastModifiedBy>
  <cp:revision>32</cp:revision>
  <dcterms:created xsi:type="dcterms:W3CDTF">2023-10-07T13:36:01Z</dcterms:created>
  <dcterms:modified xsi:type="dcterms:W3CDTF">2023-12-12T13:43:46Z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0x0101008BB0A15B8121DC419ECC8BB1F5968226</vt:lpwstr>
  </property>
</Properties>
</file>