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4"/>
  </p:sldMasterIdLst>
  <p:notesMasterIdLst>
    <p:notesMasterId r:id="rId17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</p:sldIdLst>
  <p:sldSz cx="18288000" cy="10287000"/>
  <p:notesSz cx="6858000" cy="9144000"/>
  <p:embeddedFontLst>
    <p:embeddedFont>
      <p:font typeface="Archivo Black" panose="020B0604020202020204" charset="0"/>
      <p:regular r:id="rId18"/>
    </p:embeddedFont>
    <p:embeddedFont>
      <p:font typeface="Roboto" panose="02000000000000000000" pitchFamily="2" charset="0"/>
      <p:regular r:id="rId19"/>
      <p:bold r:id="rId20"/>
      <p:italic r:id="rId21"/>
      <p:boldItalic r:id="rId2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24" roundtripDataSignature="AMtx7mjIVivbvdlF5igRERyBXdHu81NIl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72CAF846-D117-4235-9462-EBD40E262C2E}">
  <a:tblStyle styleId="{72CAF846-D117-4235-9462-EBD40E262C2E}" styleName="Table_0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37" d="100"/>
          <a:sy n="37" d="100"/>
        </p:scale>
        <p:origin x="988" y="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font" Target="fonts/font1.fntdata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font" Target="fonts/font4.fnt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font" Target="fonts/font3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customschemas.google.com/relationships/presentationmetadata" Target="metadata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font" Target="fonts/font2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font" Target="fonts/font5.fntdata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24" name="Google Shape;224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g2e6aff01654_0_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34" name="Google Shape;234;g2e6aff01654_0_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46" name="Google Shape;246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97" name="Google Shape;97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33" name="Google Shape;13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45" name="Google Shape;145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2ba7584f9e8_0_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69" name="Google Shape;169;g2ba7584f9e8_0_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g2bb895001a7_0_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80" name="Google Shape;180;g2bb895001a7_0_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g2ba7584f9e8_0_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91" name="Google Shape;191;g2ba7584f9e8_0_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g2baa4100711_0_5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01" name="Google Shape;201;g2baa4100711_0_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11" name="Google Shape;211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17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" name="Google Shape;14;p17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6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26"/>
          <p:cNvSpPr txBox="1">
            <a:spLocks noGrp="1"/>
          </p:cNvSpPr>
          <p:nvPr>
            <p:ph type="body" idx="1"/>
          </p:nvPr>
        </p:nvSpPr>
        <p:spPr>
          <a:xfrm rot="5400000">
            <a:off x="2309019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26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26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26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7"/>
          <p:cNvSpPr txBox="1">
            <a:spLocks noGrp="1"/>
          </p:cNvSpPr>
          <p:nvPr>
            <p:ph type="title"/>
          </p:nvPr>
        </p:nvSpPr>
        <p:spPr>
          <a:xfrm rot="5400000">
            <a:off x="4732338" y="2171701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27"/>
          <p:cNvSpPr txBox="1">
            <a:spLocks noGrp="1"/>
          </p:cNvSpPr>
          <p:nvPr>
            <p:ph type="body" idx="1"/>
          </p:nvPr>
        </p:nvSpPr>
        <p:spPr>
          <a:xfrm rot="5400000">
            <a:off x="541338" y="190500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2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27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27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8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8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8" name="Google Shape;18;p1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8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9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9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19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1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1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20"/>
          <p:cNvSpPr txBox="1"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sz="4000" b="1" cap="none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20"/>
          <p:cNvSpPr txBox="1"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20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20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20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2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2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36" name="Google Shape;36;p21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37" name="Google Shape;37;p2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2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2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22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22"/>
          <p:cNvSpPr txBox="1"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22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44" name="Google Shape;44;p22"/>
          <p:cNvSpPr txBox="1">
            <a:spLocks noGrp="1"/>
          </p:cNvSpPr>
          <p:nvPr>
            <p:ph type="body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22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46" name="Google Shape;46;p2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2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2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23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23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23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23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4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24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marL="1371600" lvl="2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marL="2286000" lvl="4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marL="2743200" lvl="5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24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58" name="Google Shape;58;p24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24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24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5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25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25"/>
          <p:cNvSpPr txBox="1">
            <a:spLocks noGrp="1"/>
          </p:cNvSpPr>
          <p:nvPr>
            <p:ph type="body" idx="1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65" name="Google Shape;65;p25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25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25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6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1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318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16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16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16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"/>
          <p:cNvPicPr preferRelativeResize="0"/>
          <p:nvPr/>
        </p:nvPicPr>
        <p:blipFill rotWithShape="1">
          <a:blip r:embed="rId3">
            <a:alphaModFix/>
          </a:blip>
          <a:srcRect l="30855" r="23492"/>
          <a:stretch/>
        </p:blipFill>
        <p:spPr>
          <a:xfrm>
            <a:off x="1290175" y="0"/>
            <a:ext cx="7041449" cy="1028700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5" name="Google Shape;85;p1"/>
          <p:cNvGrpSpPr/>
          <p:nvPr/>
        </p:nvGrpSpPr>
        <p:grpSpPr>
          <a:xfrm>
            <a:off x="0" y="-396829"/>
            <a:ext cx="1290174" cy="10683830"/>
            <a:chOff x="0" y="-38100"/>
            <a:chExt cx="121020" cy="1025764"/>
          </a:xfrm>
        </p:grpSpPr>
        <p:sp>
          <p:nvSpPr>
            <p:cNvPr id="86" name="Google Shape;86;p1"/>
            <p:cNvSpPr/>
            <p:nvPr/>
          </p:nvSpPr>
          <p:spPr>
            <a:xfrm>
              <a:off x="0" y="0"/>
              <a:ext cx="121020" cy="987664"/>
            </a:xfrm>
            <a:custGeom>
              <a:avLst/>
              <a:gdLst/>
              <a:ahLst/>
              <a:cxnLst/>
              <a:rect l="l" t="t" r="r" b="b"/>
              <a:pathLst>
                <a:path w="121020" h="987664" extrusionOk="0">
                  <a:moveTo>
                    <a:pt x="0" y="0"/>
                  </a:moveTo>
                  <a:lnTo>
                    <a:pt x="121020" y="0"/>
                  </a:lnTo>
                  <a:lnTo>
                    <a:pt x="121020" y="987664"/>
                  </a:lnTo>
                  <a:lnTo>
                    <a:pt x="0" y="987664"/>
                  </a:lnTo>
                  <a:close/>
                </a:path>
              </a:pathLst>
            </a:custGeom>
            <a:solidFill>
              <a:srgbClr val="FFCE08"/>
            </a:solidFill>
            <a:ln>
              <a:noFill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87" name="Google Shape;87;p1"/>
            <p:cNvSpPr txBox="1"/>
            <p:nvPr/>
          </p:nvSpPr>
          <p:spPr>
            <a:xfrm>
              <a:off x="0" y="-38100"/>
              <a:ext cx="121020" cy="102576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88" name="Google Shape;88;p1"/>
          <p:cNvGrpSpPr/>
          <p:nvPr/>
        </p:nvGrpSpPr>
        <p:grpSpPr>
          <a:xfrm rot="5400000">
            <a:off x="11972181" y="-1780419"/>
            <a:ext cx="152397" cy="11142738"/>
            <a:chOff x="0" y="-38100"/>
            <a:chExt cx="45695" cy="313301"/>
          </a:xfrm>
        </p:grpSpPr>
        <p:sp>
          <p:nvSpPr>
            <p:cNvPr id="89" name="Google Shape;89;p1"/>
            <p:cNvSpPr/>
            <p:nvPr/>
          </p:nvSpPr>
          <p:spPr>
            <a:xfrm>
              <a:off x="0" y="0"/>
              <a:ext cx="45695" cy="275201"/>
            </a:xfrm>
            <a:custGeom>
              <a:avLst/>
              <a:gdLst/>
              <a:ahLst/>
              <a:cxnLst/>
              <a:rect l="l" t="t" r="r" b="b"/>
              <a:pathLst>
                <a:path w="45695" h="275201" extrusionOk="0">
                  <a:moveTo>
                    <a:pt x="0" y="0"/>
                  </a:moveTo>
                  <a:lnTo>
                    <a:pt x="45695" y="0"/>
                  </a:lnTo>
                  <a:lnTo>
                    <a:pt x="45695" y="275201"/>
                  </a:lnTo>
                  <a:lnTo>
                    <a:pt x="0" y="275201"/>
                  </a:lnTo>
                  <a:close/>
                </a:path>
              </a:pathLst>
            </a:custGeom>
            <a:solidFill>
              <a:srgbClr val="FFCE08"/>
            </a:solidFill>
            <a:ln>
              <a:noFill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90" name="Google Shape;90;p1"/>
            <p:cNvSpPr txBox="1"/>
            <p:nvPr/>
          </p:nvSpPr>
          <p:spPr>
            <a:xfrm>
              <a:off x="0" y="-38100"/>
              <a:ext cx="45695" cy="31330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91" name="Google Shape;91;p1"/>
          <p:cNvSpPr txBox="1"/>
          <p:nvPr/>
        </p:nvSpPr>
        <p:spPr>
          <a:xfrm>
            <a:off x="8212650" y="7657275"/>
            <a:ext cx="9407100" cy="7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lnSpc>
                <a:spcPct val="13995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lang="en-US" sz="2200" b="1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ELECTRONIC TOLL COLLECTION SYSTEM</a:t>
            </a:r>
            <a:endParaRPr sz="2200" b="0" i="0" u="none" strike="noStrike" cap="none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r" rtl="0">
              <a:lnSpc>
                <a:spcPct val="14002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lang="en-US" sz="21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Public Company Motorways of the Federation of Bosnia and Herzegovina</a:t>
            </a:r>
            <a:endParaRPr sz="2100" b="0" i="0" u="none" strike="noStrike" cap="none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92" name="Google Shape;92;p1"/>
          <p:cNvCxnSpPr/>
          <p:nvPr/>
        </p:nvCxnSpPr>
        <p:spPr>
          <a:xfrm>
            <a:off x="17907000" y="5276850"/>
            <a:ext cx="0" cy="4211100"/>
          </a:xfrm>
          <a:prstGeom prst="straightConnector1">
            <a:avLst/>
          </a:prstGeom>
          <a:noFill/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93" name="Google Shape;93;p1"/>
          <p:cNvSpPr txBox="1"/>
          <p:nvPr/>
        </p:nvSpPr>
        <p:spPr>
          <a:xfrm>
            <a:off x="10532893" y="9210675"/>
            <a:ext cx="6726300" cy="27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lnSpc>
                <a:spcPct val="171055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>
                <a:solidFill>
                  <a:srgbClr val="A5A5A5"/>
                </a:solidFill>
                <a:latin typeface="Roboto"/>
                <a:ea typeface="Roboto"/>
                <a:cs typeface="Roboto"/>
                <a:sym typeface="Roboto"/>
              </a:rPr>
              <a:t>16 Road Technical Committee, Portoroz, Slovenia</a:t>
            </a:r>
            <a:endParaRPr sz="1800" b="0" i="0" u="none" strike="noStrike" cap="none">
              <a:solidFill>
                <a:srgbClr val="A5A5A5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94" name="Google Shape;94;p1"/>
          <p:cNvPicPr preferRelativeResize="0"/>
          <p:nvPr/>
        </p:nvPicPr>
        <p:blipFill rotWithShape="1">
          <a:blip r:embed="rId4">
            <a:alphaModFix/>
          </a:blip>
          <a:srcRect l="1084" t="28538" r="1142" b="17493"/>
          <a:stretch/>
        </p:blipFill>
        <p:spPr>
          <a:xfrm>
            <a:off x="6151149" y="1604246"/>
            <a:ext cx="10439395" cy="211050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9"/>
          <p:cNvSpPr/>
          <p:nvPr/>
        </p:nvSpPr>
        <p:spPr>
          <a:xfrm>
            <a:off x="13545270" y="1"/>
            <a:ext cx="4743488" cy="10288063"/>
          </a:xfrm>
          <a:custGeom>
            <a:avLst/>
            <a:gdLst/>
            <a:ahLst/>
            <a:cxnLst/>
            <a:rect l="l" t="t" r="r" b="b"/>
            <a:pathLst>
              <a:path w="684486" h="1484569" extrusionOk="0">
                <a:moveTo>
                  <a:pt x="0" y="0"/>
                </a:moveTo>
                <a:lnTo>
                  <a:pt x="684486" y="0"/>
                </a:lnTo>
                <a:lnTo>
                  <a:pt x="684486" y="1484569"/>
                </a:lnTo>
                <a:lnTo>
                  <a:pt x="0" y="1484569"/>
                </a:lnTo>
                <a:close/>
              </a:path>
            </a:pathLst>
          </a:custGeom>
          <a:solidFill>
            <a:srgbClr val="FFCE08"/>
          </a:solidFill>
          <a:ln>
            <a:noFill/>
          </a:ln>
        </p:spPr>
        <p:txBody>
          <a:bodyPr/>
          <a:lstStyle/>
          <a:p>
            <a:endParaRPr lang="en-GB"/>
          </a:p>
        </p:txBody>
      </p:sp>
      <p:sp>
        <p:nvSpPr>
          <p:cNvPr id="227" name="Google Shape;227;p9"/>
          <p:cNvSpPr txBox="1"/>
          <p:nvPr/>
        </p:nvSpPr>
        <p:spPr>
          <a:xfrm>
            <a:off x="1072525" y="998550"/>
            <a:ext cx="9359700" cy="246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999"/>
              <a:buFont typeface="Arial"/>
              <a:buNone/>
            </a:pPr>
            <a:r>
              <a:rPr lang="en-US" sz="7999" b="1">
                <a:solidFill>
                  <a:schemeClr val="dk1"/>
                </a:solidFill>
                <a:latin typeface="Archivo Black"/>
                <a:ea typeface="Archivo Black"/>
                <a:cs typeface="Archivo Black"/>
                <a:sym typeface="Archivo Black"/>
              </a:rPr>
              <a:t>Interoperability</a:t>
            </a:r>
            <a:endParaRPr>
              <a:solidFill>
                <a:schemeClr val="dk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endParaRPr sz="8000" b="1">
              <a:latin typeface="Archivo Black"/>
              <a:ea typeface="Archivo Black"/>
              <a:cs typeface="Archivo Black"/>
              <a:sym typeface="Archivo Black"/>
            </a:endParaRPr>
          </a:p>
        </p:txBody>
      </p:sp>
      <p:sp>
        <p:nvSpPr>
          <p:cNvPr id="228" name="Google Shape;228;p9"/>
          <p:cNvSpPr txBox="1"/>
          <p:nvPr/>
        </p:nvSpPr>
        <p:spPr>
          <a:xfrm>
            <a:off x="1072525" y="2856850"/>
            <a:ext cx="7726800" cy="596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457200" marR="0" lvl="0" indent="-3619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Roboto"/>
              <a:buChar char="●"/>
            </a:pPr>
            <a:r>
              <a:rPr lang="en-US" sz="21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Active RS Motorway OBUs by category:</a:t>
            </a:r>
            <a:endParaRPr sz="21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914400" lvl="1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Calibri"/>
              <a:buChar char="○"/>
            </a:pPr>
            <a:r>
              <a:rPr lang="en-US" sz="19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vehicle class </a:t>
            </a:r>
            <a:r>
              <a:rPr lang="en-US" sz="19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1</a:t>
            </a:r>
            <a:r>
              <a:rPr lang="en-US" sz="19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:  5.683</a:t>
            </a:r>
            <a:endParaRPr sz="19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914400" lvl="1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Calibri"/>
              <a:buChar char="○"/>
            </a:pPr>
            <a:r>
              <a:rPr lang="en-US" sz="19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vehicle class </a:t>
            </a:r>
            <a:r>
              <a:rPr lang="en-US" sz="19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2</a:t>
            </a:r>
            <a:r>
              <a:rPr lang="en-US" sz="19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:  929</a:t>
            </a:r>
            <a:endParaRPr sz="19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914400" lvl="1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Calibri"/>
              <a:buChar char="○"/>
            </a:pPr>
            <a:r>
              <a:rPr lang="en-US" sz="19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vehicle class </a:t>
            </a:r>
            <a:r>
              <a:rPr lang="en-US" sz="19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3</a:t>
            </a:r>
            <a:r>
              <a:rPr lang="en-US" sz="19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:  1.404</a:t>
            </a:r>
            <a:endParaRPr sz="19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914400" lvl="1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Calibri"/>
              <a:buChar char="○"/>
            </a:pPr>
            <a:r>
              <a:rPr lang="en-US" sz="19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vehicle class </a:t>
            </a:r>
            <a:r>
              <a:rPr lang="en-US" sz="19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4</a:t>
            </a:r>
            <a:r>
              <a:rPr lang="en-US" sz="19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:  4.540</a:t>
            </a:r>
            <a:endParaRPr sz="19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9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COOPERATION WITH CROATIAN MOTORWAYS</a:t>
            </a:r>
            <a:endParaRPr sz="1900" b="1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900" b="1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3619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Roboto"/>
              <a:buChar char="●"/>
            </a:pPr>
            <a:r>
              <a:rPr lang="en-US" sz="21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Collaboration and negotiations started at the beginning of 2024</a:t>
            </a:r>
            <a:endParaRPr sz="21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3619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Roboto"/>
              <a:buChar char="●"/>
            </a:pPr>
            <a:r>
              <a:rPr lang="en-US" sz="21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Signing Memorandum on business cooperation - May 2024</a:t>
            </a:r>
            <a:endParaRPr sz="21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3619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Roboto"/>
              <a:buChar char="●"/>
            </a:pPr>
            <a:r>
              <a:rPr lang="en-US" sz="21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ETC system linking model same as the model implemented with RS Motorways</a:t>
            </a:r>
            <a:endParaRPr sz="21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3619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Roboto"/>
              <a:buChar char="●"/>
            </a:pPr>
            <a:r>
              <a:rPr lang="en-US" sz="21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Test phase technical challenges</a:t>
            </a:r>
            <a:endParaRPr sz="2100" b="0" i="0" u="none" strike="noStrike" cap="non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229" name="Google Shape;229;p9"/>
          <p:cNvCxnSpPr/>
          <p:nvPr/>
        </p:nvCxnSpPr>
        <p:spPr>
          <a:xfrm>
            <a:off x="1072525" y="2419350"/>
            <a:ext cx="5556900" cy="0"/>
          </a:xfrm>
          <a:prstGeom prst="straightConnector1">
            <a:avLst/>
          </a:prstGeom>
          <a:noFill/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230" name="Google Shape;230;p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493350" y="2523375"/>
            <a:ext cx="8795399" cy="5817560"/>
          </a:xfrm>
          <a:prstGeom prst="rect">
            <a:avLst/>
          </a:prstGeom>
          <a:noFill/>
          <a:ln>
            <a:noFill/>
          </a:ln>
        </p:spPr>
      </p:pic>
      <p:sp>
        <p:nvSpPr>
          <p:cNvPr id="231" name="Google Shape;231;p9"/>
          <p:cNvSpPr txBox="1"/>
          <p:nvPr/>
        </p:nvSpPr>
        <p:spPr>
          <a:xfrm>
            <a:off x="1072515" y="590525"/>
            <a:ext cx="7595100" cy="75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lnSpc>
                <a:spcPct val="171055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sz="1800">
                <a:solidFill>
                  <a:srgbClr val="A5A5A5"/>
                </a:solidFill>
                <a:latin typeface="Roboto"/>
                <a:ea typeface="Roboto"/>
                <a:cs typeface="Roboto"/>
                <a:sym typeface="Roboto"/>
              </a:rPr>
              <a:t>16 Road Technical Committee, Portoroz, Slovenia</a:t>
            </a:r>
            <a:endParaRPr sz="1800">
              <a:solidFill>
                <a:srgbClr val="A5A5A5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71055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>
              <a:solidFill>
                <a:srgbClr val="A5A5A5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g2e6aff01654_0_2"/>
          <p:cNvSpPr txBox="1"/>
          <p:nvPr/>
        </p:nvSpPr>
        <p:spPr>
          <a:xfrm>
            <a:off x="8635725" y="1253915"/>
            <a:ext cx="8567700" cy="123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Arial"/>
              <a:buNone/>
            </a:pPr>
            <a:r>
              <a:rPr lang="en-US" sz="8000" b="1">
                <a:solidFill>
                  <a:schemeClr val="dk1"/>
                </a:solidFill>
                <a:latin typeface="Archivo Black"/>
                <a:ea typeface="Archivo Black"/>
                <a:cs typeface="Archivo Black"/>
                <a:sym typeface="Archivo Black"/>
              </a:rPr>
              <a:t>Future plans</a:t>
            </a:r>
            <a:endParaRPr sz="8000" b="1">
              <a:latin typeface="Archivo Black"/>
              <a:ea typeface="Archivo Black"/>
              <a:cs typeface="Archivo Black"/>
              <a:sym typeface="Archivo Black"/>
            </a:endParaRPr>
          </a:p>
        </p:txBody>
      </p:sp>
      <p:grpSp>
        <p:nvGrpSpPr>
          <p:cNvPr id="237" name="Google Shape;237;g2e6aff01654_0_2"/>
          <p:cNvGrpSpPr/>
          <p:nvPr/>
        </p:nvGrpSpPr>
        <p:grpSpPr>
          <a:xfrm>
            <a:off x="-104671" y="-406177"/>
            <a:ext cx="2197319" cy="10832705"/>
            <a:chOff x="0" y="-38100"/>
            <a:chExt cx="206112" cy="1016125"/>
          </a:xfrm>
        </p:grpSpPr>
        <p:sp>
          <p:nvSpPr>
            <p:cNvPr id="238" name="Google Shape;238;g2e6aff01654_0_2"/>
            <p:cNvSpPr/>
            <p:nvPr/>
          </p:nvSpPr>
          <p:spPr>
            <a:xfrm>
              <a:off x="0" y="0"/>
              <a:ext cx="206112" cy="978025"/>
            </a:xfrm>
            <a:custGeom>
              <a:avLst/>
              <a:gdLst/>
              <a:ahLst/>
              <a:cxnLst/>
              <a:rect l="l" t="t" r="r" b="b"/>
              <a:pathLst>
                <a:path w="206112" h="978025" extrusionOk="0">
                  <a:moveTo>
                    <a:pt x="0" y="0"/>
                  </a:moveTo>
                  <a:lnTo>
                    <a:pt x="206112" y="0"/>
                  </a:lnTo>
                  <a:lnTo>
                    <a:pt x="206112" y="978025"/>
                  </a:lnTo>
                  <a:lnTo>
                    <a:pt x="0" y="978025"/>
                  </a:lnTo>
                  <a:close/>
                </a:path>
              </a:pathLst>
            </a:custGeom>
            <a:solidFill>
              <a:srgbClr val="FFCE08"/>
            </a:solidFill>
            <a:ln>
              <a:noFill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39" name="Google Shape;239;g2e6aff01654_0_2"/>
            <p:cNvSpPr txBox="1"/>
            <p:nvPr/>
          </p:nvSpPr>
          <p:spPr>
            <a:xfrm>
              <a:off x="0" y="-38100"/>
              <a:ext cx="206100" cy="1016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40" name="Google Shape;240;g2e6aff01654_0_2"/>
          <p:cNvSpPr txBox="1"/>
          <p:nvPr/>
        </p:nvSpPr>
        <p:spPr>
          <a:xfrm>
            <a:off x="8691550" y="3966350"/>
            <a:ext cx="8567700" cy="420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457200" lvl="0" indent="-36195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Roboto"/>
              <a:buChar char="●"/>
            </a:pPr>
            <a:r>
              <a:rPr lang="en-US" sz="21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Continuing motorway construction with the highest standards</a:t>
            </a:r>
            <a:endParaRPr sz="21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36195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Roboto"/>
              <a:buChar char="●"/>
            </a:pPr>
            <a:r>
              <a:rPr lang="en-US" sz="21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Automated toll collection terminal system implementation</a:t>
            </a:r>
            <a:endParaRPr sz="21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36195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Roboto"/>
              <a:buChar char="●"/>
            </a:pPr>
            <a:r>
              <a:rPr lang="en-US" sz="21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Expanding and improving the ETC system throughout the motorway</a:t>
            </a:r>
            <a:endParaRPr sz="21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36195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Roboto"/>
              <a:buChar char="●"/>
            </a:pPr>
            <a:r>
              <a:rPr lang="en-US" sz="21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Developing innovative marketing strategies for ETC promotion</a:t>
            </a:r>
            <a:endParaRPr sz="21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36195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Roboto"/>
              <a:buChar char="●"/>
            </a:pPr>
            <a:r>
              <a:rPr lang="en-US" sz="21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Creating a strategy that will meet all requirements for the implementation of the free flow system project</a:t>
            </a:r>
            <a:endParaRPr>
              <a:solidFill>
                <a:schemeClr val="dk1"/>
              </a:solidFill>
            </a:endParaRPr>
          </a:p>
          <a:p>
            <a:pPr marL="457200" marR="0" lvl="0" indent="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100"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241" name="Google Shape;241;g2e6aff01654_0_2"/>
          <p:cNvCxnSpPr/>
          <p:nvPr/>
        </p:nvCxnSpPr>
        <p:spPr>
          <a:xfrm rot="10800000">
            <a:off x="11501325" y="2811730"/>
            <a:ext cx="5702100" cy="26700"/>
          </a:xfrm>
          <a:prstGeom prst="straightConnector1">
            <a:avLst/>
          </a:prstGeom>
          <a:noFill/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42" name="Google Shape;242;g2e6aff01654_0_2"/>
          <p:cNvSpPr txBox="1"/>
          <p:nvPr/>
        </p:nvSpPr>
        <p:spPr>
          <a:xfrm>
            <a:off x="9664150" y="641121"/>
            <a:ext cx="7595100" cy="75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r" rtl="0">
              <a:lnSpc>
                <a:spcPct val="171055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sz="1800">
                <a:solidFill>
                  <a:srgbClr val="A5A5A5"/>
                </a:solidFill>
                <a:latin typeface="Roboto"/>
                <a:ea typeface="Roboto"/>
                <a:cs typeface="Roboto"/>
                <a:sym typeface="Roboto"/>
              </a:rPr>
              <a:t>16 Road Technical Committee, Portoroz, Slovenia</a:t>
            </a:r>
            <a:endParaRPr sz="1800">
              <a:solidFill>
                <a:srgbClr val="A5A5A5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r" rtl="0">
              <a:lnSpc>
                <a:spcPct val="171055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>
              <a:solidFill>
                <a:srgbClr val="A5A5A5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3" name="Google Shape;243;g2e6aff01654_0_2"/>
          <p:cNvPicPr preferRelativeResize="0"/>
          <p:nvPr/>
        </p:nvPicPr>
        <p:blipFill rotWithShape="1">
          <a:blip r:embed="rId3">
            <a:alphaModFix/>
          </a:blip>
          <a:srcRect r="4030"/>
          <a:stretch/>
        </p:blipFill>
        <p:spPr>
          <a:xfrm>
            <a:off x="681725" y="967188"/>
            <a:ext cx="7198451" cy="83526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8" name="Google Shape;248;p15"/>
          <p:cNvGrpSpPr/>
          <p:nvPr/>
        </p:nvGrpSpPr>
        <p:grpSpPr>
          <a:xfrm>
            <a:off x="10908763" y="4747095"/>
            <a:ext cx="6328278" cy="3084476"/>
            <a:chOff x="0" y="-38100"/>
            <a:chExt cx="1666696" cy="812367"/>
          </a:xfrm>
        </p:grpSpPr>
        <p:sp>
          <p:nvSpPr>
            <p:cNvPr id="249" name="Google Shape;249;p15"/>
            <p:cNvSpPr/>
            <p:nvPr/>
          </p:nvSpPr>
          <p:spPr>
            <a:xfrm>
              <a:off x="0" y="0"/>
              <a:ext cx="1666696" cy="774267"/>
            </a:xfrm>
            <a:custGeom>
              <a:avLst/>
              <a:gdLst/>
              <a:ahLst/>
              <a:cxnLst/>
              <a:rect l="l" t="t" r="r" b="b"/>
              <a:pathLst>
                <a:path w="1666696" h="774267" extrusionOk="0">
                  <a:moveTo>
                    <a:pt x="0" y="0"/>
                  </a:moveTo>
                  <a:lnTo>
                    <a:pt x="1666696" y="0"/>
                  </a:lnTo>
                  <a:lnTo>
                    <a:pt x="1666696" y="774267"/>
                  </a:lnTo>
                  <a:lnTo>
                    <a:pt x="0" y="774267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38100" cap="sq" cmpd="sng">
              <a:solidFill>
                <a:srgbClr val="737373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50" name="Google Shape;250;p15"/>
            <p:cNvSpPr txBox="1"/>
            <p:nvPr/>
          </p:nvSpPr>
          <p:spPr>
            <a:xfrm>
              <a:off x="0" y="-38100"/>
              <a:ext cx="1666696" cy="81236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cxnSp>
        <p:nvCxnSpPr>
          <p:cNvPr id="251" name="Google Shape;251;p15"/>
          <p:cNvCxnSpPr/>
          <p:nvPr/>
        </p:nvCxnSpPr>
        <p:spPr>
          <a:xfrm>
            <a:off x="14139848" y="3546848"/>
            <a:ext cx="3119400" cy="0"/>
          </a:xfrm>
          <a:prstGeom prst="straightConnector1">
            <a:avLst/>
          </a:prstGeom>
          <a:noFill/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52" name="Google Shape;252;p15"/>
          <p:cNvSpPr txBox="1"/>
          <p:nvPr/>
        </p:nvSpPr>
        <p:spPr>
          <a:xfrm>
            <a:off x="8463848" y="2158239"/>
            <a:ext cx="8795400" cy="123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lang="en-US" sz="8000" b="1" i="0" u="none" strike="noStrike" cap="none">
                <a:solidFill>
                  <a:srgbClr val="000000"/>
                </a:solidFill>
                <a:latin typeface="Archivo Black"/>
                <a:ea typeface="Archivo Black"/>
                <a:cs typeface="Archivo Black"/>
                <a:sym typeface="Archivo Black"/>
              </a:rPr>
              <a:t>Thank you!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53" name="Google Shape;253;p15"/>
          <p:cNvGrpSpPr/>
          <p:nvPr/>
        </p:nvGrpSpPr>
        <p:grpSpPr>
          <a:xfrm>
            <a:off x="16366280" y="6040608"/>
            <a:ext cx="576519" cy="576519"/>
            <a:chOff x="0" y="0"/>
            <a:chExt cx="812800" cy="812800"/>
          </a:xfrm>
        </p:grpSpPr>
        <p:sp>
          <p:nvSpPr>
            <p:cNvPr id="254" name="Google Shape;254;p1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 extrusionOk="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7373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5" name="Google Shape;255;p15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56" name="Google Shape;256;p15"/>
          <p:cNvSpPr/>
          <p:nvPr/>
        </p:nvSpPr>
        <p:spPr>
          <a:xfrm>
            <a:off x="16491985" y="6203849"/>
            <a:ext cx="325106" cy="250036"/>
          </a:xfrm>
          <a:custGeom>
            <a:avLst/>
            <a:gdLst/>
            <a:ahLst/>
            <a:cxnLst/>
            <a:rect l="l" t="t" r="r" b="b"/>
            <a:pathLst>
              <a:path w="325106" h="250036" extrusionOk="0">
                <a:moveTo>
                  <a:pt x="0" y="0"/>
                </a:moveTo>
                <a:lnTo>
                  <a:pt x="325106" y="0"/>
                </a:lnTo>
                <a:lnTo>
                  <a:pt x="325106" y="250036"/>
                </a:lnTo>
                <a:lnTo>
                  <a:pt x="0" y="25003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en-GB"/>
          </a:p>
        </p:txBody>
      </p:sp>
      <p:sp>
        <p:nvSpPr>
          <p:cNvPr id="257" name="Google Shape;257;p15"/>
          <p:cNvSpPr txBox="1"/>
          <p:nvPr/>
        </p:nvSpPr>
        <p:spPr>
          <a:xfrm>
            <a:off x="11353548" y="6093956"/>
            <a:ext cx="48174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lnSpc>
                <a:spcPct val="139975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lang="en-US" sz="23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franjo.bosnjak@jpautoceste.ba</a:t>
            </a:r>
            <a:endParaRPr sz="2300" b="0" i="0" u="none" strike="noStrike" cap="none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grpSp>
        <p:nvGrpSpPr>
          <p:cNvPr id="258" name="Google Shape;258;p15"/>
          <p:cNvGrpSpPr/>
          <p:nvPr/>
        </p:nvGrpSpPr>
        <p:grpSpPr>
          <a:xfrm>
            <a:off x="16366280" y="7007650"/>
            <a:ext cx="576519" cy="576519"/>
            <a:chOff x="0" y="0"/>
            <a:chExt cx="812800" cy="812800"/>
          </a:xfrm>
        </p:grpSpPr>
        <p:sp>
          <p:nvSpPr>
            <p:cNvPr id="259" name="Google Shape;259;p1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 extrusionOk="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7373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0" name="Google Shape;260;p15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61" name="Google Shape;261;p15"/>
          <p:cNvSpPr/>
          <p:nvPr/>
        </p:nvSpPr>
        <p:spPr>
          <a:xfrm>
            <a:off x="16445381" y="7086751"/>
            <a:ext cx="418315" cy="418315"/>
          </a:xfrm>
          <a:custGeom>
            <a:avLst/>
            <a:gdLst/>
            <a:ahLst/>
            <a:cxnLst/>
            <a:rect l="l" t="t" r="r" b="b"/>
            <a:pathLst>
              <a:path w="418315" h="418315" extrusionOk="0">
                <a:moveTo>
                  <a:pt x="0" y="0"/>
                </a:moveTo>
                <a:lnTo>
                  <a:pt x="418314" y="0"/>
                </a:lnTo>
                <a:lnTo>
                  <a:pt x="418314" y="418315"/>
                </a:lnTo>
                <a:lnTo>
                  <a:pt x="0" y="41831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en-GB"/>
          </a:p>
        </p:txBody>
      </p:sp>
      <p:sp>
        <p:nvSpPr>
          <p:cNvPr id="262" name="Google Shape;262;p15"/>
          <p:cNvSpPr txBox="1"/>
          <p:nvPr/>
        </p:nvSpPr>
        <p:spPr>
          <a:xfrm>
            <a:off x="11353548" y="7060998"/>
            <a:ext cx="48174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lnSpc>
                <a:spcPct val="139975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lang="en-US" sz="23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http://www.jpautoceste.ba/</a:t>
            </a:r>
            <a:endParaRPr sz="2300" b="0" i="0" u="none" strike="noStrike" cap="none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grpSp>
        <p:nvGrpSpPr>
          <p:cNvPr id="263" name="Google Shape;263;p15"/>
          <p:cNvGrpSpPr/>
          <p:nvPr/>
        </p:nvGrpSpPr>
        <p:grpSpPr>
          <a:xfrm>
            <a:off x="16366280" y="5073566"/>
            <a:ext cx="576519" cy="576519"/>
            <a:chOff x="0" y="0"/>
            <a:chExt cx="812800" cy="812800"/>
          </a:xfrm>
        </p:grpSpPr>
        <p:sp>
          <p:nvSpPr>
            <p:cNvPr id="264" name="Google Shape;264;p1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 extrusionOk="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7373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5" name="Google Shape;265;p15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66" name="Google Shape;266;p15"/>
          <p:cNvSpPr/>
          <p:nvPr/>
        </p:nvSpPr>
        <p:spPr>
          <a:xfrm flipH="1">
            <a:off x="16473032" y="5180319"/>
            <a:ext cx="363011" cy="363011"/>
          </a:xfrm>
          <a:custGeom>
            <a:avLst/>
            <a:gdLst/>
            <a:ahLst/>
            <a:cxnLst/>
            <a:rect l="l" t="t" r="r" b="b"/>
            <a:pathLst>
              <a:path w="363011" h="363011" extrusionOk="0">
                <a:moveTo>
                  <a:pt x="363012" y="0"/>
                </a:moveTo>
                <a:lnTo>
                  <a:pt x="0" y="0"/>
                </a:lnTo>
                <a:lnTo>
                  <a:pt x="0" y="363011"/>
                </a:lnTo>
                <a:lnTo>
                  <a:pt x="363012" y="363011"/>
                </a:lnTo>
                <a:lnTo>
                  <a:pt x="363012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en-GB"/>
          </a:p>
        </p:txBody>
      </p:sp>
      <p:sp>
        <p:nvSpPr>
          <p:cNvPr id="267" name="Google Shape;267;p15"/>
          <p:cNvSpPr txBox="1"/>
          <p:nvPr/>
        </p:nvSpPr>
        <p:spPr>
          <a:xfrm>
            <a:off x="11353548" y="5126914"/>
            <a:ext cx="48174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lnSpc>
                <a:spcPct val="139975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lang="en-US" sz="23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+38736512322</a:t>
            </a:r>
            <a:endParaRPr sz="2300" b="0" i="0" u="none" strike="noStrike" cap="none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68" name="Google Shape;268;p15"/>
          <p:cNvSpPr txBox="1"/>
          <p:nvPr/>
        </p:nvSpPr>
        <p:spPr>
          <a:xfrm>
            <a:off x="9664140" y="743350"/>
            <a:ext cx="7595100" cy="75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r" rtl="0">
              <a:lnSpc>
                <a:spcPct val="171055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sz="1800">
                <a:solidFill>
                  <a:srgbClr val="A5A5A5"/>
                </a:solidFill>
                <a:latin typeface="Roboto"/>
                <a:ea typeface="Roboto"/>
                <a:cs typeface="Roboto"/>
                <a:sym typeface="Roboto"/>
              </a:rPr>
              <a:t>16 Road Technical Committee, Portoroz, Slovenia</a:t>
            </a:r>
            <a:endParaRPr sz="1800">
              <a:solidFill>
                <a:srgbClr val="A5A5A5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800">
              <a:solidFill>
                <a:srgbClr val="A5A5A5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269" name="Google Shape;269;p15"/>
          <p:cNvPicPr preferRelativeResize="0"/>
          <p:nvPr/>
        </p:nvPicPr>
        <p:blipFill rotWithShape="1">
          <a:blip r:embed="rId6">
            <a:alphaModFix/>
          </a:blip>
          <a:srcRect l="14019" t="9469" r="8050"/>
          <a:stretch/>
        </p:blipFill>
        <p:spPr>
          <a:xfrm>
            <a:off x="0" y="0"/>
            <a:ext cx="8093101" cy="102870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Google Shape;99;p2"/>
          <p:cNvPicPr preferRelativeResize="0"/>
          <p:nvPr/>
        </p:nvPicPr>
        <p:blipFill rotWithShape="1">
          <a:blip r:embed="rId3">
            <a:alphaModFix/>
          </a:blip>
          <a:srcRect l="40239" r="8982"/>
          <a:stretch/>
        </p:blipFill>
        <p:spPr>
          <a:xfrm>
            <a:off x="10456951" y="0"/>
            <a:ext cx="7831050" cy="10287001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Google Shape;100;p2"/>
          <p:cNvSpPr txBox="1"/>
          <p:nvPr/>
        </p:nvSpPr>
        <p:spPr>
          <a:xfrm>
            <a:off x="1028700" y="1700177"/>
            <a:ext cx="9100765" cy="2089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lang="en-US" sz="8000" b="0" i="0" u="none" strike="noStrike" cap="none">
                <a:solidFill>
                  <a:srgbClr val="000000"/>
                </a:solidFill>
                <a:latin typeface="Archivo Black"/>
                <a:ea typeface="Archivo Black"/>
                <a:cs typeface="Archivo Black"/>
                <a:sym typeface="Archivo Black"/>
              </a:rPr>
              <a:t>Table of Content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01" name="Google Shape;101;p2"/>
          <p:cNvGrpSpPr/>
          <p:nvPr/>
        </p:nvGrpSpPr>
        <p:grpSpPr>
          <a:xfrm flipH="1">
            <a:off x="1012261" y="5655876"/>
            <a:ext cx="431841" cy="388275"/>
            <a:chOff x="0" y="0"/>
            <a:chExt cx="812800" cy="812800"/>
          </a:xfrm>
        </p:grpSpPr>
        <p:sp>
          <p:nvSpPr>
            <p:cNvPr id="102" name="Google Shape;102;p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 extrusionOk="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7373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3" name="Google Shape;103;p2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04" name="Google Shape;104;p2"/>
          <p:cNvSpPr txBox="1"/>
          <p:nvPr/>
        </p:nvSpPr>
        <p:spPr>
          <a:xfrm>
            <a:off x="1718366" y="4997312"/>
            <a:ext cx="53364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99"/>
              <a:buFont typeface="Arial"/>
              <a:buNone/>
            </a:pPr>
            <a:r>
              <a:rPr lang="en-US" sz="2399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ABOUT COMPANY</a:t>
            </a:r>
            <a:endParaRPr sz="1400" b="0" i="0" u="none" strike="noStrike" cap="none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grpSp>
        <p:nvGrpSpPr>
          <p:cNvPr id="105" name="Google Shape;105;p2"/>
          <p:cNvGrpSpPr/>
          <p:nvPr/>
        </p:nvGrpSpPr>
        <p:grpSpPr>
          <a:xfrm flipH="1">
            <a:off x="1012261" y="6992034"/>
            <a:ext cx="431841" cy="388275"/>
            <a:chOff x="0" y="0"/>
            <a:chExt cx="812800" cy="812800"/>
          </a:xfrm>
        </p:grpSpPr>
        <p:sp>
          <p:nvSpPr>
            <p:cNvPr id="106" name="Google Shape;106;p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 extrusionOk="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7373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7" name="Google Shape;107;p2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08" name="Google Shape;108;p2"/>
          <p:cNvSpPr txBox="1"/>
          <p:nvPr/>
        </p:nvSpPr>
        <p:spPr>
          <a:xfrm>
            <a:off x="1718373" y="7670103"/>
            <a:ext cx="64680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99"/>
              <a:buFont typeface="Arial"/>
              <a:buNone/>
            </a:pPr>
            <a:r>
              <a:rPr lang="en-US" sz="2399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ELECTRONIC TOLL COLLECTION </a:t>
            </a:r>
            <a:endParaRPr sz="1400" b="0" i="0" u="none" strike="noStrike" cap="none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grpSp>
        <p:nvGrpSpPr>
          <p:cNvPr id="109" name="Google Shape;109;p2"/>
          <p:cNvGrpSpPr/>
          <p:nvPr/>
        </p:nvGrpSpPr>
        <p:grpSpPr>
          <a:xfrm flipH="1">
            <a:off x="1012261" y="6323955"/>
            <a:ext cx="431841" cy="388275"/>
            <a:chOff x="0" y="0"/>
            <a:chExt cx="812800" cy="812800"/>
          </a:xfrm>
        </p:grpSpPr>
        <p:sp>
          <p:nvSpPr>
            <p:cNvPr id="110" name="Google Shape;110;p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 extrusionOk="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7373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1" name="Google Shape;111;p2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12" name="Google Shape;112;p2"/>
          <p:cNvSpPr txBox="1"/>
          <p:nvPr/>
        </p:nvSpPr>
        <p:spPr>
          <a:xfrm>
            <a:off x="1718378" y="6333438"/>
            <a:ext cx="72303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99"/>
              <a:buFont typeface="Arial"/>
              <a:buNone/>
            </a:pPr>
            <a:r>
              <a:rPr lang="en-US" sz="2399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TRAFFIC FLOW AND FINANCIAL DATA</a:t>
            </a:r>
            <a:endParaRPr sz="1400" b="0" i="0" u="none" strike="noStrike" cap="none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grpSp>
        <p:nvGrpSpPr>
          <p:cNvPr id="113" name="Google Shape;113;p2"/>
          <p:cNvGrpSpPr/>
          <p:nvPr/>
        </p:nvGrpSpPr>
        <p:grpSpPr>
          <a:xfrm flipH="1">
            <a:off x="1012261" y="7660088"/>
            <a:ext cx="431841" cy="388275"/>
            <a:chOff x="0" y="0"/>
            <a:chExt cx="812800" cy="812800"/>
          </a:xfrm>
        </p:grpSpPr>
        <p:sp>
          <p:nvSpPr>
            <p:cNvPr id="114" name="Google Shape;114;p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 extrusionOk="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7373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5" name="Google Shape;115;p2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16" name="Google Shape;116;p2"/>
          <p:cNvSpPr txBox="1"/>
          <p:nvPr/>
        </p:nvSpPr>
        <p:spPr>
          <a:xfrm>
            <a:off x="1718378" y="8339725"/>
            <a:ext cx="72303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99"/>
              <a:buFont typeface="Arial"/>
              <a:buNone/>
            </a:pPr>
            <a:r>
              <a:rPr lang="en-US" sz="2399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INTEROPERABILITY</a:t>
            </a:r>
            <a:endParaRPr sz="1400" b="0" i="0" u="none" strike="noStrike" cap="none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grpSp>
        <p:nvGrpSpPr>
          <p:cNvPr id="117" name="Google Shape;117;p2"/>
          <p:cNvGrpSpPr/>
          <p:nvPr/>
        </p:nvGrpSpPr>
        <p:grpSpPr>
          <a:xfrm flipH="1">
            <a:off x="1012261" y="8328168"/>
            <a:ext cx="431841" cy="388275"/>
            <a:chOff x="0" y="0"/>
            <a:chExt cx="812800" cy="812800"/>
          </a:xfrm>
        </p:grpSpPr>
        <p:sp>
          <p:nvSpPr>
            <p:cNvPr id="118" name="Google Shape;118;p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 extrusionOk="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7373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9" name="Google Shape;119;p2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20" name="Google Shape;120;p2"/>
          <p:cNvSpPr txBox="1"/>
          <p:nvPr/>
        </p:nvSpPr>
        <p:spPr>
          <a:xfrm>
            <a:off x="1718366" y="9006744"/>
            <a:ext cx="53364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99"/>
              <a:buFont typeface="Arial"/>
              <a:buNone/>
            </a:pPr>
            <a:r>
              <a:rPr lang="en-US" sz="2399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FUTURE PLANS</a:t>
            </a:r>
            <a:endParaRPr sz="1400" b="0" i="0" u="none" strike="noStrike" cap="none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121" name="Google Shape;121;p2"/>
          <p:cNvCxnSpPr/>
          <p:nvPr/>
        </p:nvCxnSpPr>
        <p:spPr>
          <a:xfrm rot="10800000">
            <a:off x="1012256" y="4134835"/>
            <a:ext cx="2312100" cy="0"/>
          </a:xfrm>
          <a:prstGeom prst="straightConnector1">
            <a:avLst/>
          </a:prstGeom>
          <a:noFill/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22" name="Google Shape;122;p2"/>
          <p:cNvSpPr txBox="1"/>
          <p:nvPr/>
        </p:nvSpPr>
        <p:spPr>
          <a:xfrm>
            <a:off x="1028700" y="759174"/>
            <a:ext cx="7595100" cy="75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lnSpc>
                <a:spcPct val="171055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sz="1800">
                <a:solidFill>
                  <a:srgbClr val="A5A5A5"/>
                </a:solidFill>
                <a:latin typeface="Roboto"/>
                <a:ea typeface="Roboto"/>
                <a:cs typeface="Roboto"/>
                <a:sym typeface="Roboto"/>
              </a:rPr>
              <a:t>16 Road Technical Committee, Portoroz, Slovenia</a:t>
            </a:r>
            <a:endParaRPr sz="1800">
              <a:solidFill>
                <a:srgbClr val="A5A5A5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>
              <a:solidFill>
                <a:srgbClr val="A5A5A5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grpSp>
        <p:nvGrpSpPr>
          <p:cNvPr id="123" name="Google Shape;123;p2"/>
          <p:cNvGrpSpPr/>
          <p:nvPr/>
        </p:nvGrpSpPr>
        <p:grpSpPr>
          <a:xfrm flipH="1">
            <a:off x="1012261" y="4987788"/>
            <a:ext cx="431841" cy="388275"/>
            <a:chOff x="0" y="0"/>
            <a:chExt cx="812800" cy="812800"/>
          </a:xfrm>
        </p:grpSpPr>
        <p:sp>
          <p:nvSpPr>
            <p:cNvPr id="124" name="Google Shape;124;p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 extrusionOk="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7373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5" name="Google Shape;125;p2"/>
            <p:cNvSpPr txBox="1"/>
            <p:nvPr/>
          </p:nvSpPr>
          <p:spPr>
            <a:xfrm>
              <a:off x="76200" y="38100"/>
              <a:ext cx="660300" cy="698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26" name="Google Shape;126;p2"/>
          <p:cNvSpPr txBox="1"/>
          <p:nvPr/>
        </p:nvSpPr>
        <p:spPr>
          <a:xfrm>
            <a:off x="1718366" y="5665374"/>
            <a:ext cx="53364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99"/>
              <a:buFont typeface="Arial"/>
              <a:buNone/>
            </a:pPr>
            <a:r>
              <a:rPr lang="en-US" sz="2399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CORRIDOR VC</a:t>
            </a:r>
            <a:endParaRPr sz="1400" b="0" i="0" u="none" strike="noStrike" cap="none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grpSp>
        <p:nvGrpSpPr>
          <p:cNvPr id="127" name="Google Shape;127;p2"/>
          <p:cNvGrpSpPr/>
          <p:nvPr/>
        </p:nvGrpSpPr>
        <p:grpSpPr>
          <a:xfrm flipH="1">
            <a:off x="1012261" y="8996243"/>
            <a:ext cx="431841" cy="388275"/>
            <a:chOff x="0" y="0"/>
            <a:chExt cx="812800" cy="812800"/>
          </a:xfrm>
        </p:grpSpPr>
        <p:sp>
          <p:nvSpPr>
            <p:cNvPr id="128" name="Google Shape;128;p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 extrusionOk="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7373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9" name="Google Shape;129;p2"/>
            <p:cNvSpPr txBox="1"/>
            <p:nvPr/>
          </p:nvSpPr>
          <p:spPr>
            <a:xfrm>
              <a:off x="76200" y="38100"/>
              <a:ext cx="660300" cy="698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30" name="Google Shape;130;p2"/>
          <p:cNvSpPr txBox="1"/>
          <p:nvPr/>
        </p:nvSpPr>
        <p:spPr>
          <a:xfrm>
            <a:off x="1647525" y="6909525"/>
            <a:ext cx="8161500" cy="55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99"/>
              <a:buFont typeface="Arial"/>
              <a:buNone/>
            </a:pPr>
            <a:r>
              <a:rPr lang="en-US" sz="2399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TOLL COLLECTION SYSTEM</a:t>
            </a:r>
            <a:endParaRPr sz="3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3"/>
          <p:cNvSpPr txBox="1"/>
          <p:nvPr/>
        </p:nvSpPr>
        <p:spPr>
          <a:xfrm>
            <a:off x="8635725" y="1253915"/>
            <a:ext cx="8567700" cy="246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lang="en-US" sz="8000" b="1" i="0" u="none" strike="noStrike" cap="none">
                <a:solidFill>
                  <a:srgbClr val="000000"/>
                </a:solidFill>
                <a:latin typeface="Archivo Black"/>
                <a:ea typeface="Archivo Black"/>
                <a:cs typeface="Archivo Black"/>
                <a:sym typeface="Archivo Black"/>
              </a:rPr>
              <a:t>About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lang="en-US" sz="8000" b="1" i="0" u="none" strike="noStrike" cap="none">
                <a:solidFill>
                  <a:srgbClr val="000000"/>
                </a:solidFill>
                <a:latin typeface="Archivo Black"/>
                <a:ea typeface="Archivo Black"/>
                <a:cs typeface="Archivo Black"/>
                <a:sym typeface="Archivo Black"/>
              </a:rPr>
              <a:t>Company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36" name="Google Shape;136;p3"/>
          <p:cNvGrpSpPr/>
          <p:nvPr/>
        </p:nvGrpSpPr>
        <p:grpSpPr>
          <a:xfrm>
            <a:off x="-104671" y="-406178"/>
            <a:ext cx="2197320" cy="10832739"/>
            <a:chOff x="0" y="-38100"/>
            <a:chExt cx="206112" cy="1016125"/>
          </a:xfrm>
        </p:grpSpPr>
        <p:sp>
          <p:nvSpPr>
            <p:cNvPr id="137" name="Google Shape;137;p3"/>
            <p:cNvSpPr/>
            <p:nvPr/>
          </p:nvSpPr>
          <p:spPr>
            <a:xfrm>
              <a:off x="0" y="0"/>
              <a:ext cx="206112" cy="978025"/>
            </a:xfrm>
            <a:custGeom>
              <a:avLst/>
              <a:gdLst/>
              <a:ahLst/>
              <a:cxnLst/>
              <a:rect l="l" t="t" r="r" b="b"/>
              <a:pathLst>
                <a:path w="206112" h="978025" extrusionOk="0">
                  <a:moveTo>
                    <a:pt x="0" y="0"/>
                  </a:moveTo>
                  <a:lnTo>
                    <a:pt x="206112" y="0"/>
                  </a:lnTo>
                  <a:lnTo>
                    <a:pt x="206112" y="978025"/>
                  </a:lnTo>
                  <a:lnTo>
                    <a:pt x="0" y="978025"/>
                  </a:lnTo>
                  <a:close/>
                </a:path>
              </a:pathLst>
            </a:custGeom>
            <a:solidFill>
              <a:srgbClr val="FFCE08"/>
            </a:solidFill>
            <a:ln>
              <a:noFill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38" name="Google Shape;138;p3"/>
            <p:cNvSpPr txBox="1"/>
            <p:nvPr/>
          </p:nvSpPr>
          <p:spPr>
            <a:xfrm>
              <a:off x="0" y="-38100"/>
              <a:ext cx="206112" cy="10161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39" name="Google Shape;139;p3"/>
          <p:cNvSpPr txBox="1"/>
          <p:nvPr/>
        </p:nvSpPr>
        <p:spPr>
          <a:xfrm>
            <a:off x="8691550" y="4470625"/>
            <a:ext cx="8567700" cy="420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457200" marR="0" lvl="0" indent="-3619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Roboto"/>
              <a:buChar char="●"/>
            </a:pPr>
            <a:r>
              <a:rPr lang="en-US" sz="21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Public Company Motorways of the Federation of Bosnia and Herzegovina was founded in 2010 by the </a:t>
            </a:r>
            <a:r>
              <a:rPr lang="en-US" sz="2100" b="0" i="0" u="none" strike="noStrike" cap="none">
                <a:solidFill>
                  <a:schemeClr val="dk1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Federation of Bosnia and Herzegovina</a:t>
            </a:r>
            <a:endParaRPr sz="2100" b="0" i="0" u="none" strike="noStrike" cap="none">
              <a:solidFill>
                <a:schemeClr val="dk1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457200" marR="0" lvl="0" indent="-3619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Roboto"/>
              <a:buChar char="●"/>
            </a:pPr>
            <a:r>
              <a:rPr lang="en-US" sz="2100" b="0" i="0" u="none" strike="noStrike" cap="none">
                <a:solidFill>
                  <a:schemeClr val="dk1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Our vision is to create road infrastructure of the highest rank</a:t>
            </a:r>
            <a:endParaRPr sz="2100" b="0" i="0" u="none" strike="noStrike" cap="none">
              <a:solidFill>
                <a:schemeClr val="dk1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457200" marR="0" lvl="0" indent="-3619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Roboto"/>
              <a:buChar char="●"/>
            </a:pPr>
            <a:r>
              <a:rPr lang="en-US" sz="2100" b="0" i="0" u="none" strike="noStrike" cap="none">
                <a:solidFill>
                  <a:schemeClr val="dk1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Our mission is to build, manage and maintain road infrastructure</a:t>
            </a:r>
            <a:r>
              <a:rPr lang="en-US" sz="2100">
                <a:solidFill>
                  <a:schemeClr val="dk1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100" b="0" i="0" u="none" strike="noStrike" cap="none">
                <a:solidFill>
                  <a:schemeClr val="dk1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with a special focus on the environment and traffic safety.</a:t>
            </a:r>
            <a:endParaRPr sz="2100" b="0" i="0" u="none" strike="noStrike" cap="none">
              <a:solidFill>
                <a:schemeClr val="dk1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457200" marR="0" lvl="0" indent="-3619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Roboto"/>
              <a:buChar char="●"/>
            </a:pPr>
            <a:r>
              <a:rPr lang="en-US" sz="2100" b="0" i="0" u="none" strike="noStrike" cap="none">
                <a:solidFill>
                  <a:schemeClr val="dk1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The political and economic importance of A1 motorway construction</a:t>
            </a:r>
            <a:endParaRPr sz="2100" b="0" i="0" u="none" strike="noStrike" cap="none">
              <a:solidFill>
                <a:schemeClr val="dk1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457200" marR="0" lvl="0" indent="-3619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Roboto"/>
              <a:buChar char="●"/>
            </a:pPr>
            <a:r>
              <a:rPr lang="en-US" sz="2100" b="0" i="0" u="none" strike="noStrike" cap="none">
                <a:solidFill>
                  <a:schemeClr val="dk1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Motorways and regional roads</a:t>
            </a:r>
            <a:endParaRPr sz="2100" b="0" i="0" u="none" strike="noStrike" cap="none">
              <a:solidFill>
                <a:schemeClr val="dk1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140" name="Google Shape;140;p3"/>
          <p:cNvCxnSpPr/>
          <p:nvPr/>
        </p:nvCxnSpPr>
        <p:spPr>
          <a:xfrm rot="10800000">
            <a:off x="13760325" y="3840430"/>
            <a:ext cx="3443100" cy="17400"/>
          </a:xfrm>
          <a:prstGeom prst="straightConnector1">
            <a:avLst/>
          </a:prstGeom>
          <a:noFill/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41" name="Google Shape;141;p3"/>
          <p:cNvSpPr txBox="1"/>
          <p:nvPr/>
        </p:nvSpPr>
        <p:spPr>
          <a:xfrm>
            <a:off x="9664150" y="641121"/>
            <a:ext cx="7595100" cy="75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r" rtl="0">
              <a:lnSpc>
                <a:spcPct val="171055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sz="1800">
                <a:solidFill>
                  <a:srgbClr val="A5A5A5"/>
                </a:solidFill>
                <a:latin typeface="Roboto"/>
                <a:ea typeface="Roboto"/>
                <a:cs typeface="Roboto"/>
                <a:sym typeface="Roboto"/>
              </a:rPr>
              <a:t>16 Road Technical Committee, Portoroz, Slovenia</a:t>
            </a:r>
            <a:endParaRPr sz="1800">
              <a:solidFill>
                <a:srgbClr val="A5A5A5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r" rtl="0">
              <a:lnSpc>
                <a:spcPct val="171055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>
              <a:solidFill>
                <a:srgbClr val="A5A5A5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42" name="Google Shape;142;p3"/>
          <p:cNvPicPr preferRelativeResize="0"/>
          <p:nvPr/>
        </p:nvPicPr>
        <p:blipFill rotWithShape="1">
          <a:blip r:embed="rId3">
            <a:alphaModFix/>
          </a:blip>
          <a:srcRect r="4030"/>
          <a:stretch/>
        </p:blipFill>
        <p:spPr>
          <a:xfrm>
            <a:off x="681725" y="967188"/>
            <a:ext cx="7198451" cy="83526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7" name="Google Shape;147;p5"/>
          <p:cNvGrpSpPr/>
          <p:nvPr/>
        </p:nvGrpSpPr>
        <p:grpSpPr>
          <a:xfrm>
            <a:off x="9315375" y="7114600"/>
            <a:ext cx="8094589" cy="728105"/>
            <a:chOff x="0" y="-38100"/>
            <a:chExt cx="223500" cy="540900"/>
          </a:xfrm>
        </p:grpSpPr>
        <p:sp>
          <p:nvSpPr>
            <p:cNvPr id="148" name="Google Shape;148;p5"/>
            <p:cNvSpPr/>
            <p:nvPr/>
          </p:nvSpPr>
          <p:spPr>
            <a:xfrm>
              <a:off x="0" y="0"/>
              <a:ext cx="223450" cy="502679"/>
            </a:xfrm>
            <a:custGeom>
              <a:avLst/>
              <a:gdLst/>
              <a:ahLst/>
              <a:cxnLst/>
              <a:rect l="l" t="t" r="r" b="b"/>
              <a:pathLst>
                <a:path w="223450" h="502679" extrusionOk="0">
                  <a:moveTo>
                    <a:pt x="0" y="0"/>
                  </a:moveTo>
                  <a:lnTo>
                    <a:pt x="223450" y="0"/>
                  </a:lnTo>
                  <a:lnTo>
                    <a:pt x="223450" y="502679"/>
                  </a:lnTo>
                  <a:lnTo>
                    <a:pt x="0" y="502679"/>
                  </a:lnTo>
                  <a:close/>
                </a:path>
              </a:pathLst>
            </a:custGeom>
            <a:solidFill>
              <a:srgbClr val="FFFFFF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rgbClr val="000000">
                  <a:alpha val="0"/>
                </a:srgbClr>
              </a:outerShdw>
              <a:reflection stA="0" endPos="30000" fadeDir="5400012" sy="-100000" algn="bl" rotWithShape="0"/>
            </a:effectLst>
          </p:spPr>
          <p:txBody>
            <a:bodyPr/>
            <a:lstStyle/>
            <a:p>
              <a:endParaRPr lang="en-GB"/>
            </a:p>
          </p:txBody>
        </p:sp>
        <p:sp>
          <p:nvSpPr>
            <p:cNvPr id="149" name="Google Shape;149;p5"/>
            <p:cNvSpPr txBox="1"/>
            <p:nvPr/>
          </p:nvSpPr>
          <p:spPr>
            <a:xfrm>
              <a:off x="0" y="-38100"/>
              <a:ext cx="223500" cy="540900"/>
            </a:xfrm>
            <a:prstGeom prst="rect">
              <a:avLst/>
            </a:prstGeom>
            <a:solidFill>
              <a:srgbClr val="FFFFFF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rgbClr val="000000">
                  <a:alpha val="0"/>
                </a:srgbClr>
              </a:outerShdw>
              <a:reflection stA="0" fadeDir="5400012" sy="-100000" algn="bl" rotWithShape="0"/>
            </a:effectLst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50" name="Google Shape;150;p5"/>
          <p:cNvGrpSpPr/>
          <p:nvPr/>
        </p:nvGrpSpPr>
        <p:grpSpPr>
          <a:xfrm>
            <a:off x="9315375" y="8052050"/>
            <a:ext cx="8094589" cy="728105"/>
            <a:chOff x="0" y="-38100"/>
            <a:chExt cx="223500" cy="540900"/>
          </a:xfrm>
        </p:grpSpPr>
        <p:sp>
          <p:nvSpPr>
            <p:cNvPr id="151" name="Google Shape;151;p5"/>
            <p:cNvSpPr/>
            <p:nvPr/>
          </p:nvSpPr>
          <p:spPr>
            <a:xfrm>
              <a:off x="0" y="0"/>
              <a:ext cx="223450" cy="502679"/>
            </a:xfrm>
            <a:custGeom>
              <a:avLst/>
              <a:gdLst/>
              <a:ahLst/>
              <a:cxnLst/>
              <a:rect l="l" t="t" r="r" b="b"/>
              <a:pathLst>
                <a:path w="223450" h="502679" extrusionOk="0">
                  <a:moveTo>
                    <a:pt x="0" y="0"/>
                  </a:moveTo>
                  <a:lnTo>
                    <a:pt x="223450" y="0"/>
                  </a:lnTo>
                  <a:lnTo>
                    <a:pt x="223450" y="502679"/>
                  </a:lnTo>
                  <a:lnTo>
                    <a:pt x="0" y="502679"/>
                  </a:lnTo>
                  <a:close/>
                </a:path>
              </a:pathLst>
            </a:custGeom>
            <a:solidFill>
              <a:srgbClr val="FFFFFF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rgbClr val="000000">
                  <a:alpha val="0"/>
                </a:srgbClr>
              </a:outerShdw>
              <a:reflection stA="0" endPos="30000" fadeDir="5400012" sy="-100000" algn="bl" rotWithShape="0"/>
            </a:effectLst>
          </p:spPr>
          <p:txBody>
            <a:bodyPr/>
            <a:lstStyle/>
            <a:p>
              <a:endParaRPr lang="en-GB"/>
            </a:p>
          </p:txBody>
        </p:sp>
        <p:sp>
          <p:nvSpPr>
            <p:cNvPr id="152" name="Google Shape;152;p5"/>
            <p:cNvSpPr txBox="1"/>
            <p:nvPr/>
          </p:nvSpPr>
          <p:spPr>
            <a:xfrm>
              <a:off x="0" y="-38100"/>
              <a:ext cx="223500" cy="540900"/>
            </a:xfrm>
            <a:prstGeom prst="rect">
              <a:avLst/>
            </a:prstGeom>
            <a:solidFill>
              <a:srgbClr val="FFFFFF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rgbClr val="000000">
                  <a:alpha val="0"/>
                </a:srgbClr>
              </a:outerShdw>
              <a:reflection stA="0" fadeDir="5400012" sy="-100000" algn="bl" rotWithShape="0"/>
            </a:effectLst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53" name="Google Shape;153;p5"/>
          <p:cNvGrpSpPr/>
          <p:nvPr/>
        </p:nvGrpSpPr>
        <p:grpSpPr>
          <a:xfrm>
            <a:off x="9315375" y="8972300"/>
            <a:ext cx="8094589" cy="728105"/>
            <a:chOff x="0" y="-38100"/>
            <a:chExt cx="223500" cy="540900"/>
          </a:xfrm>
        </p:grpSpPr>
        <p:sp>
          <p:nvSpPr>
            <p:cNvPr id="154" name="Google Shape;154;p5"/>
            <p:cNvSpPr/>
            <p:nvPr/>
          </p:nvSpPr>
          <p:spPr>
            <a:xfrm>
              <a:off x="0" y="0"/>
              <a:ext cx="223450" cy="502679"/>
            </a:xfrm>
            <a:custGeom>
              <a:avLst/>
              <a:gdLst/>
              <a:ahLst/>
              <a:cxnLst/>
              <a:rect l="l" t="t" r="r" b="b"/>
              <a:pathLst>
                <a:path w="223450" h="502679" extrusionOk="0">
                  <a:moveTo>
                    <a:pt x="0" y="0"/>
                  </a:moveTo>
                  <a:lnTo>
                    <a:pt x="223450" y="0"/>
                  </a:lnTo>
                  <a:lnTo>
                    <a:pt x="223450" y="502679"/>
                  </a:lnTo>
                  <a:lnTo>
                    <a:pt x="0" y="502679"/>
                  </a:lnTo>
                  <a:close/>
                </a:path>
              </a:pathLst>
            </a:custGeom>
            <a:solidFill>
              <a:srgbClr val="FFFFFF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rgbClr val="000000">
                  <a:alpha val="0"/>
                </a:srgbClr>
              </a:outerShdw>
              <a:reflection stA="0" endPos="30000" fadeDir="5400012" sy="-100000" algn="bl" rotWithShape="0"/>
            </a:effectLst>
          </p:spPr>
          <p:txBody>
            <a:bodyPr/>
            <a:lstStyle/>
            <a:p>
              <a:endParaRPr lang="en-GB"/>
            </a:p>
          </p:txBody>
        </p:sp>
        <p:sp>
          <p:nvSpPr>
            <p:cNvPr id="155" name="Google Shape;155;p5"/>
            <p:cNvSpPr txBox="1"/>
            <p:nvPr/>
          </p:nvSpPr>
          <p:spPr>
            <a:xfrm>
              <a:off x="0" y="-38100"/>
              <a:ext cx="223500" cy="540900"/>
            </a:xfrm>
            <a:prstGeom prst="rect">
              <a:avLst/>
            </a:prstGeom>
            <a:solidFill>
              <a:srgbClr val="FFFFFF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rgbClr val="000000">
                  <a:alpha val="0"/>
                </a:srgbClr>
              </a:outerShdw>
              <a:reflection stA="0" fadeDir="5400012" sy="-100000" algn="bl" rotWithShape="0"/>
            </a:effectLst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56" name="Google Shape;156;p5"/>
          <p:cNvSpPr txBox="1"/>
          <p:nvPr/>
        </p:nvSpPr>
        <p:spPr>
          <a:xfrm>
            <a:off x="9664150" y="573391"/>
            <a:ext cx="7595100" cy="75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r" rtl="0">
              <a:lnSpc>
                <a:spcPct val="171055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sz="1800">
                <a:solidFill>
                  <a:srgbClr val="A5A5A5"/>
                </a:solidFill>
                <a:latin typeface="Roboto"/>
                <a:ea typeface="Roboto"/>
                <a:cs typeface="Roboto"/>
                <a:sym typeface="Roboto"/>
              </a:rPr>
              <a:t>16 Road Technical Committee, Portoroz, Slovenia</a:t>
            </a:r>
            <a:endParaRPr sz="1800">
              <a:solidFill>
                <a:srgbClr val="A5A5A5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r" rtl="0">
              <a:lnSpc>
                <a:spcPct val="171055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>
              <a:solidFill>
                <a:srgbClr val="A5A5A5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57" name="Google Shape;157;p5"/>
          <p:cNvSpPr txBox="1"/>
          <p:nvPr/>
        </p:nvSpPr>
        <p:spPr>
          <a:xfrm>
            <a:off x="9588700" y="3265800"/>
            <a:ext cx="7746000" cy="323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457200" marR="0" lvl="0" indent="-3619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Roboto"/>
              <a:buChar char="●"/>
            </a:pPr>
            <a:r>
              <a:rPr lang="en-US" sz="2100" b="0" i="0" u="none" strike="noStrike" cap="none">
                <a:solidFill>
                  <a:schemeClr val="dk1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The most significant road infrastructure project </a:t>
            </a:r>
            <a:endParaRPr sz="2100" b="0" i="0" u="none" strike="noStrike" cap="none">
              <a:solidFill>
                <a:schemeClr val="dk1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457200" marR="0" lvl="0" indent="-3619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Roboto"/>
              <a:buChar char="●"/>
            </a:pPr>
            <a:r>
              <a:rPr lang="en-US" sz="2100" b="0" i="0" u="none" strike="noStrike" cap="none">
                <a:solidFill>
                  <a:schemeClr val="dk1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Connecting Central Europe with the Adriatic Sea with its length of 325 km through BiH</a:t>
            </a:r>
            <a:endParaRPr sz="2100" b="0" i="0" u="none" strike="noStrike" cap="none">
              <a:solidFill>
                <a:schemeClr val="dk1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457200" marR="0" lvl="0" indent="-3619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Roboto"/>
              <a:buChar char="●"/>
            </a:pPr>
            <a:r>
              <a:rPr lang="en-US" sz="2100" b="0" i="0" u="none" strike="noStrike" cap="none">
                <a:solidFill>
                  <a:schemeClr val="dk1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50% of the population in BiH lives on this corridor</a:t>
            </a:r>
            <a:endParaRPr sz="2100" b="0" i="0" u="none" strike="noStrike" cap="none">
              <a:solidFill>
                <a:schemeClr val="dk1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457200" marR="0" lvl="0" indent="-3619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Roboto"/>
              <a:buChar char="●"/>
            </a:pPr>
            <a:r>
              <a:rPr lang="en-US" sz="2100" b="0" i="0" u="none" strike="noStrike" cap="none">
                <a:solidFill>
                  <a:schemeClr val="dk1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Construction challenges within the project</a:t>
            </a:r>
            <a:endParaRPr sz="2100" b="0" i="0" u="none" strike="noStrike" cap="none">
              <a:solidFill>
                <a:schemeClr val="dk1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457200" marR="0" lvl="0" indent="-3619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Roboto"/>
              <a:buChar char="●"/>
            </a:pPr>
            <a:r>
              <a:rPr lang="en-US" sz="2100" b="0" i="0" u="none" strike="noStrike" cap="none">
                <a:solidFill>
                  <a:schemeClr val="dk1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A high number of complex highway structures</a:t>
            </a:r>
            <a:endParaRPr sz="2100" b="0" i="0" u="none" strike="noStrike" cap="none">
              <a:solidFill>
                <a:schemeClr val="dk1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457200" marR="0" lvl="0" indent="-3619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Roboto"/>
              <a:buChar char="●"/>
            </a:pPr>
            <a:r>
              <a:rPr lang="en-US" sz="2100" b="0" i="0" u="none" strike="noStrike" cap="none">
                <a:solidFill>
                  <a:schemeClr val="dk1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Future Prenj tunnel (9th longest in Europe)</a:t>
            </a:r>
            <a:endParaRPr sz="2100" b="0" i="0" u="none" strike="noStrike" cap="none">
              <a:solidFill>
                <a:schemeClr val="dk1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58" name="Google Shape;158;p5"/>
          <p:cNvSpPr txBox="1"/>
          <p:nvPr/>
        </p:nvSpPr>
        <p:spPr>
          <a:xfrm>
            <a:off x="9720552" y="1404500"/>
            <a:ext cx="7482300" cy="123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lang="en-US" sz="8000" b="1" i="0" u="none" strike="noStrike" cap="none">
                <a:solidFill>
                  <a:srgbClr val="000000"/>
                </a:solidFill>
                <a:latin typeface="Archivo Black"/>
                <a:ea typeface="Archivo Black"/>
                <a:cs typeface="Archivo Black"/>
                <a:sym typeface="Archivo Black"/>
              </a:rPr>
              <a:t>Corridor Vc</a:t>
            </a:r>
            <a:endParaRPr sz="8000" b="1" i="0" u="none" strike="noStrike" cap="none">
              <a:solidFill>
                <a:srgbClr val="000000"/>
              </a:solidFill>
              <a:latin typeface="Archivo Black"/>
              <a:ea typeface="Archivo Black"/>
              <a:cs typeface="Archivo Black"/>
              <a:sym typeface="Archivo Black"/>
            </a:endParaRPr>
          </a:p>
        </p:txBody>
      </p:sp>
      <p:cxnSp>
        <p:nvCxnSpPr>
          <p:cNvPr id="159" name="Google Shape;159;p5"/>
          <p:cNvCxnSpPr/>
          <p:nvPr/>
        </p:nvCxnSpPr>
        <p:spPr>
          <a:xfrm rot="10800000">
            <a:off x="13871950" y="2636010"/>
            <a:ext cx="3387300" cy="8100"/>
          </a:xfrm>
          <a:prstGeom prst="straightConnector1">
            <a:avLst/>
          </a:prstGeom>
          <a:noFill/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160" name="Google Shape;160;p5"/>
          <p:cNvGrpSpPr/>
          <p:nvPr/>
        </p:nvGrpSpPr>
        <p:grpSpPr>
          <a:xfrm>
            <a:off x="0" y="4044534"/>
            <a:ext cx="848413" cy="2053271"/>
            <a:chOff x="0" y="-38100"/>
            <a:chExt cx="223450" cy="540779"/>
          </a:xfrm>
        </p:grpSpPr>
        <p:sp>
          <p:nvSpPr>
            <p:cNvPr id="161" name="Google Shape;161;p5"/>
            <p:cNvSpPr/>
            <p:nvPr/>
          </p:nvSpPr>
          <p:spPr>
            <a:xfrm>
              <a:off x="0" y="0"/>
              <a:ext cx="223450" cy="502679"/>
            </a:xfrm>
            <a:custGeom>
              <a:avLst/>
              <a:gdLst/>
              <a:ahLst/>
              <a:cxnLst/>
              <a:rect l="l" t="t" r="r" b="b"/>
              <a:pathLst>
                <a:path w="223450" h="502679" extrusionOk="0">
                  <a:moveTo>
                    <a:pt x="0" y="0"/>
                  </a:moveTo>
                  <a:lnTo>
                    <a:pt x="223450" y="0"/>
                  </a:lnTo>
                  <a:lnTo>
                    <a:pt x="223450" y="502679"/>
                  </a:lnTo>
                  <a:lnTo>
                    <a:pt x="0" y="502679"/>
                  </a:lnTo>
                  <a:close/>
                </a:path>
              </a:pathLst>
            </a:custGeom>
            <a:solidFill>
              <a:srgbClr val="FFCE08"/>
            </a:solidFill>
            <a:ln>
              <a:noFill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62" name="Google Shape;162;p5"/>
            <p:cNvSpPr txBox="1"/>
            <p:nvPr/>
          </p:nvSpPr>
          <p:spPr>
            <a:xfrm>
              <a:off x="0" y="-38100"/>
              <a:ext cx="223450" cy="54077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63" name="Google Shape;163;p5"/>
          <p:cNvSpPr txBox="1"/>
          <p:nvPr/>
        </p:nvSpPr>
        <p:spPr>
          <a:xfrm>
            <a:off x="9344975" y="7123203"/>
            <a:ext cx="8094600" cy="72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b="1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More than €1,3 billion invested into finished sections of A1 motorway</a:t>
            </a:r>
            <a:endParaRPr sz="2000" b="1" i="0" u="none" strike="noStrike" cap="non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64" name="Google Shape;164;p5"/>
          <p:cNvSpPr txBox="1"/>
          <p:nvPr/>
        </p:nvSpPr>
        <p:spPr>
          <a:xfrm>
            <a:off x="9315375" y="8043450"/>
            <a:ext cx="8094600" cy="72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b="1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More than €970 millions invested into current construction of road sections</a:t>
            </a:r>
            <a:endParaRPr sz="2000" b="1" i="0" u="none" strike="noStrike" cap="non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65" name="Google Shape;165;p5"/>
          <p:cNvSpPr txBox="1"/>
          <p:nvPr/>
        </p:nvSpPr>
        <p:spPr>
          <a:xfrm>
            <a:off x="9315375" y="8989500"/>
            <a:ext cx="8094600" cy="72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b="1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325 kilometers of motorway and 138 bridges/viaducts when completed</a:t>
            </a:r>
            <a:endParaRPr sz="2000" b="1" i="0" u="none" strike="noStrike" cap="non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66" name="Google Shape;166;p5"/>
          <p:cNvPicPr preferRelativeResize="0"/>
          <p:nvPr/>
        </p:nvPicPr>
        <p:blipFill rotWithShape="1">
          <a:blip r:embed="rId3">
            <a:alphaModFix/>
          </a:blip>
          <a:srcRect l="17294" t="24810" r="28610" b="22308"/>
          <a:stretch/>
        </p:blipFill>
        <p:spPr>
          <a:xfrm>
            <a:off x="848425" y="0"/>
            <a:ext cx="7746001" cy="102869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g2ba7584f9e8_0_14"/>
          <p:cNvSpPr txBox="1"/>
          <p:nvPr/>
        </p:nvSpPr>
        <p:spPr>
          <a:xfrm>
            <a:off x="1028700" y="1162050"/>
            <a:ext cx="10704900" cy="123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lang="en-US" sz="8000" b="1" i="0" u="none" strike="noStrike" cap="none">
                <a:solidFill>
                  <a:srgbClr val="000000"/>
                </a:solidFill>
                <a:latin typeface="Archivo Black"/>
                <a:ea typeface="Archivo Black"/>
                <a:cs typeface="Archivo Black"/>
                <a:sym typeface="Archivo Black"/>
              </a:rPr>
              <a:t>Traffic flow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72" name="Google Shape;172;g2ba7584f9e8_0_14"/>
          <p:cNvCxnSpPr/>
          <p:nvPr/>
        </p:nvCxnSpPr>
        <p:spPr>
          <a:xfrm rot="10800000">
            <a:off x="1028699" y="2455151"/>
            <a:ext cx="4627200" cy="0"/>
          </a:xfrm>
          <a:prstGeom prst="straightConnector1">
            <a:avLst/>
          </a:prstGeom>
          <a:noFill/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73" name="Google Shape;173;g2ba7584f9e8_0_14"/>
          <p:cNvSpPr txBox="1"/>
          <p:nvPr/>
        </p:nvSpPr>
        <p:spPr>
          <a:xfrm>
            <a:off x="957825" y="2845313"/>
            <a:ext cx="6501600" cy="54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lang="en-US" sz="2200" b="1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NUMBER OF MOTORWAY USERS AND TOLL COLLECTION</a:t>
            </a:r>
            <a:endParaRPr sz="3200" b="0" i="0" u="none" strike="noStrike" cap="non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graphicFrame>
        <p:nvGraphicFramePr>
          <p:cNvPr id="174" name="Google Shape;174;g2ba7584f9e8_0_14"/>
          <p:cNvGraphicFramePr/>
          <p:nvPr/>
        </p:nvGraphicFramePr>
        <p:xfrm>
          <a:off x="7459413" y="3391013"/>
          <a:ext cx="3000000" cy="3000000"/>
        </p:xfrm>
        <a:graphic>
          <a:graphicData uri="http://schemas.openxmlformats.org/drawingml/2006/table">
            <a:tbl>
              <a:tblPr>
                <a:noFill/>
                <a:tableStyleId>{72CAF846-D117-4235-9462-EBD40E262C2E}</a:tableStyleId>
              </a:tblPr>
              <a:tblGrid>
                <a:gridCol w="15014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010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62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91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447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277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-US" sz="1700" b="1" u="none" strike="noStrike" cap="none"/>
                        <a:t>YEAR</a:t>
                      </a:r>
                      <a:endParaRPr sz="1700" b="1" u="none" strike="noStrike" cap="none"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-US" sz="1700" b="1" u="none" strike="noStrike" cap="none">
                          <a:solidFill>
                            <a:schemeClr val="dk1"/>
                          </a:solidFill>
                        </a:rPr>
                        <a:t>VEHICLES</a:t>
                      </a:r>
                      <a:endParaRPr sz="1700" b="1" u="none" strike="noStrike" cap="none"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endParaRPr sz="1700" b="1" u="none" strike="noStrike" cap="none"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-US" sz="1700" b="1" u="none" strike="noStrike" cap="none">
                          <a:latin typeface="Roboto"/>
                          <a:ea typeface="Roboto"/>
                          <a:cs typeface="Roboto"/>
                          <a:sym typeface="Roboto"/>
                        </a:rPr>
                        <a:t>TOLL COLLECTION</a:t>
                      </a:r>
                      <a:endParaRPr sz="1700" b="1" u="none" strike="noStrike" cap="none"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b="1" u="none" strike="noStrike" cap="none">
                          <a:latin typeface="Roboto"/>
                          <a:ea typeface="Roboto"/>
                          <a:cs typeface="Roboto"/>
                          <a:sym typeface="Roboto"/>
                        </a:rPr>
                        <a:t>(VAT incl.)</a:t>
                      </a:r>
                      <a:endParaRPr sz="1200" b="1" u="none" strike="noStrike" cap="none"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endParaRPr sz="1700" b="1" u="none" strike="noStrike" cap="none"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497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en-US" sz="1500" b="1" u="none" strike="noStrike" cap="none">
                          <a:latin typeface="Roboto"/>
                          <a:ea typeface="Roboto"/>
                          <a:cs typeface="Roboto"/>
                          <a:sym typeface="Roboto"/>
                        </a:rPr>
                        <a:t>2016</a:t>
                      </a:r>
                      <a:endParaRPr sz="1500" b="1" u="none" strike="noStrike" cap="none"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en-US" sz="1500" u="none" strike="noStrike" cap="none">
                          <a:latin typeface="Roboto"/>
                          <a:ea typeface="Roboto"/>
                          <a:cs typeface="Roboto"/>
                          <a:sym typeface="Roboto"/>
                        </a:rPr>
                        <a:t>10.228.180</a:t>
                      </a:r>
                      <a:endParaRPr sz="1600" u="none" strike="noStrike" cap="none"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endParaRPr sz="1500" b="1" u="none" strike="noStrike" cap="none">
                        <a:solidFill>
                          <a:srgbClr val="38761D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91425" marB="91425" anchor="ctr"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en-US" sz="1500" u="none" strike="noStrike" cap="none">
                          <a:latin typeface="Roboto"/>
                          <a:ea typeface="Roboto"/>
                          <a:cs typeface="Roboto"/>
                          <a:sym typeface="Roboto"/>
                        </a:rPr>
                        <a:t>19.062.404 €</a:t>
                      </a:r>
                      <a:endParaRPr sz="1600" u="none" strike="noStrike" cap="none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endParaRPr sz="1500" b="1" u="none" strike="noStrike" cap="none">
                        <a:solidFill>
                          <a:srgbClr val="38761D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91425" marB="91425" anchor="ctr"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497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en-US" sz="1500" b="1" u="none" strike="noStrike" cap="none">
                          <a:latin typeface="Roboto"/>
                          <a:ea typeface="Roboto"/>
                          <a:cs typeface="Roboto"/>
                          <a:sym typeface="Roboto"/>
                        </a:rPr>
                        <a:t>2017</a:t>
                      </a:r>
                      <a:endParaRPr sz="1500" b="1" u="none" strike="noStrike" cap="none"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en-US" sz="1500" u="none" strike="noStrike" cap="none">
                          <a:latin typeface="Roboto"/>
                          <a:ea typeface="Roboto"/>
                          <a:cs typeface="Roboto"/>
                          <a:sym typeface="Roboto"/>
                        </a:rPr>
                        <a:t>11.025.247</a:t>
                      </a:r>
                      <a:endParaRPr sz="1500" u="none" strike="noStrike" cap="none"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en-US" sz="1500" b="1" u="none" strike="noStrike" cap="none">
                          <a:solidFill>
                            <a:srgbClr val="38761D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+7,8%</a:t>
                      </a:r>
                      <a:endParaRPr sz="1500" b="1" u="none" strike="noStrike" cap="none">
                        <a:solidFill>
                          <a:srgbClr val="38761D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en-US" sz="1500" u="none" strike="noStrike" cap="none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20.229.434 €</a:t>
                      </a:r>
                      <a:endParaRPr sz="1500" u="none" strike="noStrike" cap="none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en-US" sz="1500" b="1" u="none" strike="noStrike" cap="none">
                          <a:solidFill>
                            <a:srgbClr val="38761D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+6,1%</a:t>
                      </a:r>
                      <a:endParaRPr sz="1500" b="1" u="none" strike="noStrike" cap="none">
                        <a:solidFill>
                          <a:srgbClr val="38761D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497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en-US" sz="1500" b="1" u="none" strike="noStrike" cap="none">
                          <a:latin typeface="Roboto"/>
                          <a:ea typeface="Roboto"/>
                          <a:cs typeface="Roboto"/>
                          <a:sym typeface="Roboto"/>
                        </a:rPr>
                        <a:t>2018</a:t>
                      </a:r>
                      <a:endParaRPr sz="1500" b="1" u="none" strike="noStrike" cap="none"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en-US" sz="1500" u="none" strike="noStrike" cap="none">
                          <a:latin typeface="Roboto"/>
                          <a:ea typeface="Roboto"/>
                          <a:cs typeface="Roboto"/>
                          <a:sym typeface="Roboto"/>
                        </a:rPr>
                        <a:t>11.711.070</a:t>
                      </a:r>
                      <a:endParaRPr sz="1500" u="none" strike="noStrike" cap="none"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en-US" sz="1500" b="1" u="none" strike="noStrike" cap="none">
                          <a:solidFill>
                            <a:srgbClr val="38761D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+6,2%</a:t>
                      </a:r>
                      <a:endParaRPr sz="1500" b="1" u="none" strike="noStrike" cap="none">
                        <a:solidFill>
                          <a:srgbClr val="38761D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en-US" sz="1500" u="none" strike="noStrike" cap="none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21.032.242 €</a:t>
                      </a:r>
                      <a:endParaRPr sz="1500" u="none" strike="noStrike" cap="none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en-US" sz="1500" b="1" u="none" strike="noStrike" cap="none">
                          <a:solidFill>
                            <a:srgbClr val="38761D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+3,9%</a:t>
                      </a:r>
                      <a:endParaRPr sz="1500" b="1" u="none" strike="noStrike" cap="none">
                        <a:solidFill>
                          <a:srgbClr val="38761D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497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en-US" sz="1500" b="1" u="none" strike="noStrike" cap="none">
                          <a:latin typeface="Roboto"/>
                          <a:ea typeface="Roboto"/>
                          <a:cs typeface="Roboto"/>
                          <a:sym typeface="Roboto"/>
                        </a:rPr>
                        <a:t>2019</a:t>
                      </a:r>
                      <a:endParaRPr sz="1500" b="1" u="none" strike="noStrike" cap="none"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en-US" sz="1500" u="none" strike="noStrike" cap="none">
                          <a:latin typeface="Roboto"/>
                          <a:ea typeface="Roboto"/>
                          <a:cs typeface="Roboto"/>
                          <a:sym typeface="Roboto"/>
                        </a:rPr>
                        <a:t>12.350.808</a:t>
                      </a:r>
                      <a:endParaRPr sz="1500" u="none" strike="noStrike" cap="none"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en-US" sz="1500" b="1" u="none" strike="noStrike" cap="none">
                          <a:solidFill>
                            <a:srgbClr val="38761D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+5,5%</a:t>
                      </a:r>
                      <a:endParaRPr sz="1500" b="1" u="none" strike="noStrike" cap="none">
                        <a:solidFill>
                          <a:srgbClr val="38761D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en-US" sz="1500" u="none" strike="noStrike" cap="none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21.591.391 €</a:t>
                      </a:r>
                      <a:endParaRPr sz="1500" u="none" strike="noStrike" cap="none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en-US" sz="1500" b="1" u="none" strike="noStrike" cap="none">
                          <a:solidFill>
                            <a:srgbClr val="38761D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+2,7%</a:t>
                      </a:r>
                      <a:endParaRPr sz="1500" b="1" u="none" strike="noStrike" cap="none">
                        <a:solidFill>
                          <a:srgbClr val="38761D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497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en-US" sz="1500" b="1" u="none" strike="noStrike" cap="none">
                          <a:latin typeface="Roboto"/>
                          <a:ea typeface="Roboto"/>
                          <a:cs typeface="Roboto"/>
                          <a:sym typeface="Roboto"/>
                        </a:rPr>
                        <a:t>2020</a:t>
                      </a:r>
                      <a:endParaRPr sz="1500" b="1" u="none" strike="noStrike" cap="none"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en-US" sz="1500" u="none" strike="noStrike" cap="none">
                          <a:latin typeface="Roboto"/>
                          <a:ea typeface="Roboto"/>
                          <a:cs typeface="Roboto"/>
                          <a:sym typeface="Roboto"/>
                        </a:rPr>
                        <a:t>10.719.347</a:t>
                      </a:r>
                      <a:endParaRPr sz="1500" u="none" strike="noStrike" cap="none"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en-US" sz="1500" b="1" u="none" strike="noStrike" cap="none">
                          <a:solidFill>
                            <a:srgbClr val="CC0000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-13.2%</a:t>
                      </a:r>
                      <a:endParaRPr sz="1500" b="1" u="none" strike="noStrike" cap="none">
                        <a:solidFill>
                          <a:srgbClr val="CC0000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en-US" sz="1500" u="none" strike="noStrike" cap="none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18.548.902 €</a:t>
                      </a:r>
                      <a:endParaRPr sz="1500" u="none" strike="noStrike" cap="none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en-US" sz="1500" b="1" u="none" strike="noStrike" cap="none">
                          <a:solidFill>
                            <a:srgbClr val="CC0000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-14,1%</a:t>
                      </a:r>
                      <a:endParaRPr sz="1500" b="1" u="none" strike="noStrike" cap="none">
                        <a:solidFill>
                          <a:srgbClr val="CC0000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497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en-US" sz="1500" b="1" u="none" strike="noStrike" cap="none">
                          <a:latin typeface="Roboto"/>
                          <a:ea typeface="Roboto"/>
                          <a:cs typeface="Roboto"/>
                          <a:sym typeface="Roboto"/>
                        </a:rPr>
                        <a:t>2021</a:t>
                      </a:r>
                      <a:endParaRPr sz="1500" b="1" u="none" strike="noStrike" cap="none"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en-US" sz="1500" u="none" strike="noStrike" cap="none">
                          <a:latin typeface="Roboto"/>
                          <a:ea typeface="Roboto"/>
                          <a:cs typeface="Roboto"/>
                          <a:sym typeface="Roboto"/>
                        </a:rPr>
                        <a:t>12.864.430</a:t>
                      </a:r>
                      <a:endParaRPr sz="1500" u="none" strike="noStrike" cap="none"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en-US" sz="1500" b="1" u="none" strike="noStrike" cap="none">
                          <a:solidFill>
                            <a:srgbClr val="38761D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+20.0%</a:t>
                      </a:r>
                      <a:endParaRPr sz="1500" b="1" u="none" strike="noStrike" cap="none">
                        <a:solidFill>
                          <a:srgbClr val="38761D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en-US" sz="1500" u="none" strike="noStrike" cap="none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22.805.251 €</a:t>
                      </a:r>
                      <a:endParaRPr sz="1500" u="none" strike="noStrike" cap="none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en-US" sz="1500" b="1" u="none" strike="noStrike" cap="none">
                          <a:solidFill>
                            <a:srgbClr val="38761D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+22,9%</a:t>
                      </a:r>
                      <a:endParaRPr sz="1500" b="1" u="none" strike="noStrike" cap="none">
                        <a:solidFill>
                          <a:srgbClr val="38761D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8497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en-US" sz="1500" b="1" u="none" strike="noStrike" cap="none">
                          <a:latin typeface="Roboto"/>
                          <a:ea typeface="Roboto"/>
                          <a:cs typeface="Roboto"/>
                          <a:sym typeface="Roboto"/>
                        </a:rPr>
                        <a:t>2022</a:t>
                      </a:r>
                      <a:endParaRPr sz="1500" b="1" u="none" strike="noStrike" cap="none"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en-US" sz="1500" u="none" strike="noStrike" cap="none">
                          <a:latin typeface="Roboto"/>
                          <a:ea typeface="Roboto"/>
                          <a:cs typeface="Roboto"/>
                          <a:sym typeface="Roboto"/>
                        </a:rPr>
                        <a:t>13.913.445</a:t>
                      </a:r>
                      <a:endParaRPr sz="1500" u="none" strike="noStrike" cap="none"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en-US" sz="1500" b="1" u="none" strike="noStrike" cap="none">
                          <a:solidFill>
                            <a:srgbClr val="38761D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+8.1%</a:t>
                      </a:r>
                      <a:endParaRPr sz="1500" b="1" u="none" strike="noStrike" cap="none">
                        <a:solidFill>
                          <a:srgbClr val="38761D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en-US" sz="1500" u="none" strike="noStrike" cap="none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25.277.394 €</a:t>
                      </a:r>
                      <a:endParaRPr sz="1500" u="none" strike="noStrike" cap="none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en-US" sz="1500" b="1" u="none" strike="noStrike" cap="none">
                          <a:solidFill>
                            <a:srgbClr val="38761D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+10,8%</a:t>
                      </a:r>
                      <a:endParaRPr sz="1500" b="1" u="none" strike="noStrike" cap="none">
                        <a:solidFill>
                          <a:srgbClr val="38761D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8497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en-US" sz="1500" b="1" u="none" strike="noStrike" cap="none">
                          <a:latin typeface="Roboto"/>
                          <a:ea typeface="Roboto"/>
                          <a:cs typeface="Roboto"/>
                          <a:sym typeface="Roboto"/>
                        </a:rPr>
                        <a:t>2023</a:t>
                      </a:r>
                      <a:endParaRPr sz="1500" b="1" u="none" strike="noStrike" cap="none"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en-US" sz="1500" u="none" strike="noStrike" cap="none">
                          <a:latin typeface="Roboto"/>
                          <a:ea typeface="Roboto"/>
                          <a:cs typeface="Roboto"/>
                          <a:sym typeface="Roboto"/>
                        </a:rPr>
                        <a:t>16.192.748</a:t>
                      </a:r>
                      <a:endParaRPr sz="1500" u="none" strike="noStrike" cap="none"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en-US" sz="1500" b="1" u="none" strike="noStrike" cap="none">
                          <a:solidFill>
                            <a:srgbClr val="38761D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+16.4%</a:t>
                      </a:r>
                      <a:endParaRPr sz="1500" b="1" u="none" strike="noStrike" cap="none">
                        <a:solidFill>
                          <a:srgbClr val="38761D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en-US" sz="1500" u="none" strike="noStrike" cap="none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29.397.035 €</a:t>
                      </a:r>
                      <a:endParaRPr sz="1500" u="none" strike="noStrike" cap="none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en-US" sz="1500" b="1" u="none" strike="noStrike" cap="none">
                          <a:solidFill>
                            <a:srgbClr val="38761D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+16,3%</a:t>
                      </a:r>
                      <a:endParaRPr sz="1500" b="1" u="none" strike="noStrike" cap="none">
                        <a:solidFill>
                          <a:srgbClr val="38761D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75" name="Google Shape;175;g2ba7584f9e8_0_14"/>
          <p:cNvSpPr txBox="1"/>
          <p:nvPr/>
        </p:nvSpPr>
        <p:spPr>
          <a:xfrm>
            <a:off x="993225" y="4015825"/>
            <a:ext cx="6430800" cy="527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3619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Roboto"/>
              <a:buChar char="●"/>
            </a:pPr>
            <a:r>
              <a:rPr lang="en-US" sz="21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Volatile statistics during motorway construction</a:t>
            </a:r>
            <a:endParaRPr sz="2100" b="0" i="0" u="none" strike="noStrike" cap="non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marR="0" lvl="0" indent="-3619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Roboto"/>
              <a:buChar char="●"/>
            </a:pPr>
            <a:r>
              <a:rPr lang="en-US" sz="21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Newly open road sections sharply increase the number of motorway users</a:t>
            </a:r>
            <a:endParaRPr sz="2100" b="0" i="0" u="none" strike="noStrike" cap="non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marR="0" lvl="0" indent="-3619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Roboto"/>
              <a:buChar char="●"/>
            </a:pPr>
            <a:r>
              <a:rPr lang="en-US" sz="21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A steep drop in the number of users during the Covid-19 pandemic</a:t>
            </a:r>
            <a:endParaRPr sz="2100" b="0" i="0" u="none" strike="noStrike" cap="non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marR="0" lvl="0" indent="-3619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Roboto"/>
              <a:buChar char="●"/>
            </a:pPr>
            <a:r>
              <a:rPr lang="en-US" sz="21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Vehicle </a:t>
            </a:r>
            <a:r>
              <a:rPr lang="en-US" sz="21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segmentation</a:t>
            </a:r>
            <a:r>
              <a:rPr lang="en-US" sz="21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:</a:t>
            </a:r>
            <a:endParaRPr sz="2100" b="0" i="0" u="none" strike="noStrike" cap="non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914400" marR="0" lvl="1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○"/>
            </a:pPr>
            <a:r>
              <a:rPr lang="en-US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vehicle class </a:t>
            </a:r>
            <a:r>
              <a:rPr lang="en-US" sz="18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1: </a:t>
            </a:r>
            <a:r>
              <a:rPr lang="en-US" sz="1800" b="1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85%</a:t>
            </a:r>
            <a:endParaRPr sz="1800" b="1" i="0" u="none" strike="noStrike" cap="non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914400" marR="0" lvl="1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○"/>
            </a:pPr>
            <a:r>
              <a:rPr lang="en-US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vehicle class </a:t>
            </a:r>
            <a:r>
              <a:rPr lang="en-US" sz="18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2: </a:t>
            </a:r>
            <a:r>
              <a:rPr lang="en-US" sz="1800" b="1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6%</a:t>
            </a:r>
            <a:endParaRPr sz="1800" b="1" i="0" u="none" strike="noStrike" cap="non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914400" marR="0" lvl="1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○"/>
            </a:pPr>
            <a:r>
              <a:rPr lang="en-US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vehicle class </a:t>
            </a:r>
            <a:r>
              <a:rPr lang="en-US" sz="18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3: </a:t>
            </a:r>
            <a:r>
              <a:rPr lang="en-US" sz="1800" b="1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4%</a:t>
            </a:r>
            <a:endParaRPr sz="1800" b="1" i="0" u="none" strike="noStrike" cap="non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914400" marR="0" lvl="1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○"/>
            </a:pPr>
            <a:r>
              <a:rPr lang="en-US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vehicle class </a:t>
            </a:r>
            <a:r>
              <a:rPr lang="en-US" sz="18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4: </a:t>
            </a:r>
            <a:r>
              <a:rPr lang="en-US" sz="1800" b="1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5%</a:t>
            </a:r>
            <a:endParaRPr sz="1800" b="1" i="0" u="none" strike="noStrike" cap="non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marR="0" lvl="0" indent="-36195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Roboto"/>
              <a:buChar char="●"/>
            </a:pPr>
            <a:r>
              <a:rPr lang="en-US" sz="21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Toll payment exceptions for certain groups of users </a:t>
            </a:r>
            <a:endParaRPr sz="2100" b="0" i="0" u="none" strike="noStrike" cap="non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endParaRPr sz="2100" b="0" i="0" u="none" strike="noStrike" cap="non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endParaRPr sz="2100" b="0" i="0" u="none" strike="noStrike" cap="non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endParaRPr sz="2100" b="0" i="0" u="none" strike="noStrike" cap="non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endParaRPr sz="2100" b="0" i="0" u="none" strike="noStrike" cap="non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graphicFrame>
        <p:nvGraphicFramePr>
          <p:cNvPr id="176" name="Google Shape;176;g2ba7584f9e8_0_14"/>
          <p:cNvGraphicFramePr/>
          <p:nvPr/>
        </p:nvGraphicFramePr>
        <p:xfrm>
          <a:off x="7459413" y="7546188"/>
          <a:ext cx="3000000" cy="3000000"/>
        </p:xfrm>
        <a:graphic>
          <a:graphicData uri="http://schemas.openxmlformats.org/drawingml/2006/table">
            <a:tbl>
              <a:tblPr>
                <a:noFill/>
                <a:tableStyleId>{72CAF846-D117-4235-9462-EBD40E262C2E}</a:tableStyleId>
              </a:tblPr>
              <a:tblGrid>
                <a:gridCol w="15014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37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36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83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u="none" strike="noStrike" cap="none">
                          <a:latin typeface="Roboto"/>
                          <a:ea typeface="Roboto"/>
                          <a:cs typeface="Roboto"/>
                          <a:sym typeface="Roboto"/>
                        </a:rPr>
                        <a:t>PERIOD</a:t>
                      </a:r>
                      <a:endParaRPr sz="1800" u="none" strike="noStrike" cap="none"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73737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73737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73737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73737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CE0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u="none" strike="noStrike" cap="none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VEHICLES</a:t>
                      </a:r>
                      <a:endParaRPr sz="1800" u="none" strike="noStrike" cap="none"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73737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73737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73737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73737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CE0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u="none" strike="noStrike" cap="none">
                          <a:latin typeface="Roboto"/>
                          <a:ea typeface="Roboto"/>
                          <a:cs typeface="Roboto"/>
                          <a:sym typeface="Roboto"/>
                        </a:rPr>
                        <a:t>TOLL COLLECTION </a:t>
                      </a:r>
                      <a:r>
                        <a:rPr lang="en-US" sz="1500" u="none" strike="noStrike" cap="none">
                          <a:latin typeface="Roboto"/>
                          <a:ea typeface="Roboto"/>
                          <a:cs typeface="Roboto"/>
                          <a:sym typeface="Roboto"/>
                        </a:rPr>
                        <a:t>(VAT incl.)</a:t>
                      </a:r>
                      <a:endParaRPr sz="1500" u="none" strike="noStrike" cap="none"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73737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73737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73737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73737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CE0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497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900"/>
                        <a:buFont typeface="Arial"/>
                        <a:buNone/>
                      </a:pPr>
                      <a:r>
                        <a:rPr lang="en-US" sz="1900" u="none" strike="noStrike" cap="none">
                          <a:latin typeface="Roboto"/>
                          <a:ea typeface="Roboto"/>
                          <a:cs typeface="Roboto"/>
                          <a:sym typeface="Roboto"/>
                        </a:rPr>
                        <a:t>2012-2023</a:t>
                      </a:r>
                      <a:endParaRPr sz="1900" u="none" strike="noStrike" cap="none"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73737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73737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73737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73737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00000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000" b="1" u="none" strike="noStrike" cap="none">
                          <a:latin typeface="Roboto"/>
                          <a:ea typeface="Roboto"/>
                          <a:cs typeface="Roboto"/>
                          <a:sym typeface="Roboto"/>
                        </a:rPr>
                        <a:t>112.061.054</a:t>
                      </a:r>
                      <a:endParaRPr sz="2000" b="1" u="none" strike="noStrike" cap="none"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73737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73737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73737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73737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00000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000" b="1" u="none" strike="noStrike" cap="none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218.274.397 €</a:t>
                      </a:r>
                      <a:endParaRPr sz="2000" b="1" u="none" strike="noStrike" cap="none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73737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73737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73737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73737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00000">
                        <a:alpha val="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77" name="Google Shape;177;g2ba7584f9e8_0_14"/>
          <p:cNvSpPr txBox="1"/>
          <p:nvPr/>
        </p:nvSpPr>
        <p:spPr>
          <a:xfrm>
            <a:off x="11891800" y="750975"/>
            <a:ext cx="52428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71055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sz="1800">
                <a:solidFill>
                  <a:srgbClr val="A5A5A5"/>
                </a:solidFill>
                <a:latin typeface="Roboto"/>
                <a:ea typeface="Roboto"/>
                <a:cs typeface="Roboto"/>
                <a:sym typeface="Roboto"/>
              </a:rPr>
              <a:t>16 Road Technical Committee, Portoroz, Slovenia</a:t>
            </a:r>
            <a:endParaRPr sz="1800">
              <a:solidFill>
                <a:srgbClr val="A5A5A5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" name="Google Shape;182;g2bb895001a7_0_4"/>
          <p:cNvPicPr preferRelativeResize="0"/>
          <p:nvPr/>
        </p:nvPicPr>
        <p:blipFill rotWithShape="1">
          <a:blip r:embed="rId3">
            <a:alphaModFix/>
          </a:blip>
          <a:srcRect l="7071" t="5278" r="61965" b="29794"/>
          <a:stretch/>
        </p:blipFill>
        <p:spPr>
          <a:xfrm>
            <a:off x="13689850" y="0"/>
            <a:ext cx="4598151" cy="10286999"/>
          </a:xfrm>
          <a:prstGeom prst="rect">
            <a:avLst/>
          </a:prstGeom>
          <a:noFill/>
          <a:ln>
            <a:noFill/>
          </a:ln>
        </p:spPr>
      </p:pic>
      <p:sp>
        <p:nvSpPr>
          <p:cNvPr id="183" name="Google Shape;183;g2bb895001a7_0_4"/>
          <p:cNvSpPr txBox="1"/>
          <p:nvPr/>
        </p:nvSpPr>
        <p:spPr>
          <a:xfrm>
            <a:off x="1028700" y="1162050"/>
            <a:ext cx="12418200" cy="123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lang="en-US" sz="8000" b="1" i="0" u="none" strike="noStrike" cap="none">
                <a:solidFill>
                  <a:srgbClr val="000000"/>
                </a:solidFill>
                <a:latin typeface="Archivo Black"/>
                <a:ea typeface="Archivo Black"/>
                <a:cs typeface="Archivo Black"/>
                <a:sym typeface="Archivo Black"/>
              </a:rPr>
              <a:t>Toll collection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84" name="Google Shape;184;g2bb895001a7_0_4"/>
          <p:cNvCxnSpPr/>
          <p:nvPr/>
        </p:nvCxnSpPr>
        <p:spPr>
          <a:xfrm rot="10800000">
            <a:off x="1028699" y="2478576"/>
            <a:ext cx="4627200" cy="0"/>
          </a:xfrm>
          <a:prstGeom prst="straightConnector1">
            <a:avLst/>
          </a:prstGeom>
          <a:noFill/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85" name="Google Shape;185;g2bb895001a7_0_4"/>
          <p:cNvSpPr txBox="1"/>
          <p:nvPr/>
        </p:nvSpPr>
        <p:spPr>
          <a:xfrm>
            <a:off x="1028700" y="3508200"/>
            <a:ext cx="6466800" cy="462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3619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Roboto"/>
              <a:buChar char="●"/>
            </a:pPr>
            <a:r>
              <a:rPr lang="en-US" sz="21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126 kilometers of built A1 motorway with 4 main sections</a:t>
            </a:r>
            <a:endParaRPr sz="2100" b="0" i="0" u="none" strike="noStrike" cap="non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marR="0" lvl="0" indent="-3619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Roboto"/>
              <a:buChar char="●"/>
            </a:pPr>
            <a:r>
              <a:rPr lang="en-US" sz="21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Connecting vital cities in the central part of BiH</a:t>
            </a:r>
            <a:endParaRPr sz="2100" b="0" i="0" u="none" strike="noStrike" cap="non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marR="0" lvl="0" indent="-3619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Roboto"/>
              <a:buChar char="●"/>
            </a:pPr>
            <a:r>
              <a:rPr lang="en-US" sz="21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14 operational toll stations, with 2 stations currently under construction</a:t>
            </a:r>
            <a:endParaRPr sz="2100" b="0" i="0" u="none" strike="noStrike" cap="non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marR="0" lvl="0" indent="-3619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Roboto"/>
              <a:buChar char="●"/>
            </a:pPr>
            <a:r>
              <a:rPr lang="en-US" sz="21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A total of 88 toll lanes - 50 ETC</a:t>
            </a:r>
            <a:endParaRPr sz="21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marR="0" lvl="0" indent="-3619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Roboto"/>
              <a:buChar char="●"/>
            </a:pPr>
            <a:r>
              <a:rPr lang="en-US" sz="21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Manual and electronic toll collection systems</a:t>
            </a:r>
            <a:endParaRPr sz="2100" b="0" i="0" u="none" strike="noStrike" cap="non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marR="0" lvl="0" indent="-3619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Roboto"/>
              <a:buChar char="●"/>
            </a:pPr>
            <a:r>
              <a:rPr lang="en-US" sz="21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Tourist transit impacts manual and electronic toll collection statistics</a:t>
            </a:r>
            <a:endParaRPr sz="2100" b="0" i="0" u="none" strike="noStrike" cap="non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86" name="Google Shape;186;g2bb895001a7_0_4"/>
          <p:cNvSpPr txBox="1"/>
          <p:nvPr/>
        </p:nvSpPr>
        <p:spPr>
          <a:xfrm>
            <a:off x="1028699" y="9177849"/>
            <a:ext cx="52428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71055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sz="1800">
                <a:solidFill>
                  <a:srgbClr val="A5A5A5"/>
                </a:solidFill>
                <a:latin typeface="Roboto"/>
                <a:ea typeface="Roboto"/>
                <a:cs typeface="Roboto"/>
                <a:sym typeface="Roboto"/>
              </a:rPr>
              <a:t>16 Road Technical Committee, Portoroz, Slovenia</a:t>
            </a:r>
            <a:endParaRPr sz="1800">
              <a:solidFill>
                <a:srgbClr val="A5A5A5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87" name="Google Shape;187;g2bb895001a7_0_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693863" y="3056038"/>
            <a:ext cx="5530625" cy="5530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8" name="Google Shape;188;g2bb895001a7_0_4"/>
          <p:cNvPicPr preferRelativeResize="0"/>
          <p:nvPr/>
        </p:nvPicPr>
        <p:blipFill rotWithShape="1">
          <a:blip r:embed="rId5">
            <a:alphaModFix/>
          </a:blip>
          <a:srcRect l="7320" t="4733" r="51825" b="20135"/>
          <a:stretch/>
        </p:blipFill>
        <p:spPr>
          <a:xfrm>
            <a:off x="13689850" y="0"/>
            <a:ext cx="5242800" cy="102869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g2ba7584f9e8_0_44"/>
          <p:cNvSpPr txBox="1"/>
          <p:nvPr/>
        </p:nvSpPr>
        <p:spPr>
          <a:xfrm>
            <a:off x="9664140" y="773496"/>
            <a:ext cx="7595100" cy="75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r" rtl="0">
              <a:lnSpc>
                <a:spcPct val="171055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sz="1800">
                <a:solidFill>
                  <a:srgbClr val="A5A5A5"/>
                </a:solidFill>
                <a:latin typeface="Roboto"/>
                <a:ea typeface="Roboto"/>
                <a:cs typeface="Roboto"/>
                <a:sym typeface="Roboto"/>
              </a:rPr>
              <a:t>16 Road Technical Committee, Portoroz, Slovenia</a:t>
            </a:r>
            <a:endParaRPr sz="1800">
              <a:solidFill>
                <a:srgbClr val="A5A5A5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>
              <a:solidFill>
                <a:srgbClr val="A5A5A5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94" name="Google Shape;194;g2ba7584f9e8_0_44"/>
          <p:cNvSpPr txBox="1"/>
          <p:nvPr/>
        </p:nvSpPr>
        <p:spPr>
          <a:xfrm>
            <a:off x="1028700" y="1162050"/>
            <a:ext cx="10704900" cy="246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lang="en-US" sz="8000" b="1" i="0" u="none" strike="noStrike" cap="none">
                <a:solidFill>
                  <a:srgbClr val="000000"/>
                </a:solidFill>
                <a:latin typeface="Archivo Black"/>
                <a:ea typeface="Archivo Black"/>
                <a:cs typeface="Archivo Black"/>
                <a:sym typeface="Archivo Black"/>
              </a:rPr>
              <a:t>Electronic toll </a:t>
            </a:r>
            <a:endParaRPr sz="8000" b="1" i="0" u="none" strike="noStrike" cap="none">
              <a:solidFill>
                <a:srgbClr val="000000"/>
              </a:solidFill>
              <a:latin typeface="Archivo Black"/>
              <a:ea typeface="Archivo Black"/>
              <a:cs typeface="Archivo Black"/>
              <a:sym typeface="Archivo Black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lang="en-US" sz="8000" b="1" i="0" u="none" strike="noStrike" cap="none">
                <a:solidFill>
                  <a:srgbClr val="000000"/>
                </a:solidFill>
                <a:latin typeface="Archivo Black"/>
                <a:ea typeface="Archivo Black"/>
                <a:cs typeface="Archivo Black"/>
                <a:sym typeface="Archivo Black"/>
              </a:rPr>
              <a:t>collection</a:t>
            </a:r>
            <a:endParaRPr sz="8000" b="1" i="0" u="none" strike="noStrike" cap="none">
              <a:solidFill>
                <a:srgbClr val="000000"/>
              </a:solidFill>
              <a:latin typeface="Archivo Black"/>
              <a:ea typeface="Archivo Black"/>
              <a:cs typeface="Archivo Black"/>
              <a:sym typeface="Archivo Black"/>
            </a:endParaRPr>
          </a:p>
        </p:txBody>
      </p:sp>
      <p:cxnSp>
        <p:nvCxnSpPr>
          <p:cNvPr id="195" name="Google Shape;195;g2ba7584f9e8_0_44"/>
          <p:cNvCxnSpPr>
            <a:stCxn id="194" idx="2"/>
          </p:cNvCxnSpPr>
          <p:nvPr/>
        </p:nvCxnSpPr>
        <p:spPr>
          <a:xfrm rot="10800000">
            <a:off x="1028550" y="3624750"/>
            <a:ext cx="5352600" cy="0"/>
          </a:xfrm>
          <a:prstGeom prst="straightConnector1">
            <a:avLst/>
          </a:prstGeom>
          <a:noFill/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cxnSp>
      <p:graphicFrame>
        <p:nvGraphicFramePr>
          <p:cNvPr id="196" name="Google Shape;196;g2ba7584f9e8_0_44"/>
          <p:cNvGraphicFramePr/>
          <p:nvPr/>
        </p:nvGraphicFramePr>
        <p:xfrm>
          <a:off x="10466013" y="2093838"/>
          <a:ext cx="3000000" cy="3000000"/>
        </p:xfrm>
        <a:graphic>
          <a:graphicData uri="http://schemas.openxmlformats.org/drawingml/2006/table">
            <a:tbl>
              <a:tblPr>
                <a:noFill/>
                <a:tableStyleId>{72CAF846-D117-4235-9462-EBD40E262C2E}</a:tableStyleId>
              </a:tblPr>
              <a:tblGrid>
                <a:gridCol w="18175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273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715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8057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-US" sz="1700" b="1" u="none" strike="noStrike" cap="none"/>
                        <a:t>Year</a:t>
                      </a:r>
                      <a:endParaRPr sz="1700" b="1" u="none" strike="noStrike" cap="none"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lang="en-US" sz="1700" b="1" u="none" strike="noStrike" cap="none"/>
                        <a:t>Vehicles with OBU</a:t>
                      </a:r>
                      <a:endParaRPr sz="1700" b="1" u="none" strike="noStrike" cap="none"/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endParaRPr sz="1700" b="1" u="none" strike="noStrike" cap="none"/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74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en-US" sz="1500" b="1" u="none" strike="noStrike" cap="none">
                          <a:latin typeface="Roboto"/>
                          <a:ea typeface="Roboto"/>
                          <a:cs typeface="Roboto"/>
                          <a:sym typeface="Roboto"/>
                        </a:rPr>
                        <a:t>2017</a:t>
                      </a:r>
                      <a:endParaRPr sz="1500" b="1" u="none" strike="noStrike" cap="none"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en-US" sz="1500" u="none" strike="noStrike" cap="none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3.337.727</a:t>
                      </a:r>
                      <a:endParaRPr sz="1500" u="none" strike="noStrike" cap="none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endParaRPr sz="1500" b="1" u="none" strike="noStrike" cap="none">
                        <a:solidFill>
                          <a:srgbClr val="38761D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74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en-US" sz="1500" b="1" u="none" strike="noStrike" cap="none">
                          <a:latin typeface="Roboto"/>
                          <a:ea typeface="Roboto"/>
                          <a:cs typeface="Roboto"/>
                          <a:sym typeface="Roboto"/>
                        </a:rPr>
                        <a:t>2018</a:t>
                      </a:r>
                      <a:endParaRPr sz="1500" b="1" u="none" strike="noStrike" cap="none"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en-US" sz="1500" u="none" strike="noStrike" cap="none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3.824.978</a:t>
                      </a:r>
                      <a:endParaRPr sz="1500" u="none" strike="noStrike" cap="none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en-US" sz="1500" b="1" u="none" strike="noStrike" cap="none">
                          <a:solidFill>
                            <a:srgbClr val="38761D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+14,6%</a:t>
                      </a:r>
                      <a:endParaRPr sz="1500" b="1" u="none" strike="noStrike" cap="none">
                        <a:solidFill>
                          <a:srgbClr val="38761D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74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en-US" sz="1500" b="1" u="none" strike="noStrike" cap="none">
                          <a:latin typeface="Roboto"/>
                          <a:ea typeface="Roboto"/>
                          <a:cs typeface="Roboto"/>
                          <a:sym typeface="Roboto"/>
                        </a:rPr>
                        <a:t>2019</a:t>
                      </a:r>
                      <a:endParaRPr sz="1500" b="1" u="none" strike="noStrike" cap="none"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en-US" sz="1500" u="none" strike="noStrike" cap="none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4.291.090</a:t>
                      </a:r>
                      <a:endParaRPr sz="1500" u="none" strike="noStrike" cap="none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en-US" sz="1500" b="1" u="none" strike="noStrike" cap="none">
                          <a:solidFill>
                            <a:srgbClr val="38761D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+12,19%</a:t>
                      </a:r>
                      <a:endParaRPr sz="1500" b="1" u="none" strike="noStrike" cap="none">
                        <a:solidFill>
                          <a:srgbClr val="38761D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74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en-US" sz="1500" b="1" u="none" strike="noStrike" cap="none">
                          <a:latin typeface="Roboto"/>
                          <a:ea typeface="Roboto"/>
                          <a:cs typeface="Roboto"/>
                          <a:sym typeface="Roboto"/>
                        </a:rPr>
                        <a:t>2020</a:t>
                      </a:r>
                      <a:endParaRPr sz="1500" b="1" u="none" strike="noStrike" cap="none"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en-US" sz="1500" u="none" strike="noStrike" cap="none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4.299.891</a:t>
                      </a:r>
                      <a:endParaRPr sz="1500" u="none" strike="noStrike" cap="none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en-US" sz="1500" b="1" u="none" strike="noStrike" cap="none">
                          <a:solidFill>
                            <a:srgbClr val="38761D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+0,21%</a:t>
                      </a:r>
                      <a:endParaRPr sz="1500" b="1" u="none" strike="noStrike" cap="none">
                        <a:solidFill>
                          <a:srgbClr val="38761D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74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en-US" sz="1500" b="1" u="none" strike="noStrike" cap="none">
                          <a:latin typeface="Roboto"/>
                          <a:ea typeface="Roboto"/>
                          <a:cs typeface="Roboto"/>
                          <a:sym typeface="Roboto"/>
                        </a:rPr>
                        <a:t>2021</a:t>
                      </a:r>
                      <a:endParaRPr sz="1500" b="1" u="none" strike="noStrike" cap="none"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en-US" sz="1500" u="none" strike="noStrike" cap="none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4.981.551</a:t>
                      </a:r>
                      <a:endParaRPr sz="1500" u="none" strike="noStrike" cap="none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en-US" sz="1500" b="1" u="none" strike="noStrike" cap="none">
                          <a:solidFill>
                            <a:srgbClr val="38761D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+15,85%</a:t>
                      </a:r>
                      <a:endParaRPr sz="1500" b="1" u="none" strike="noStrike" cap="none">
                        <a:solidFill>
                          <a:srgbClr val="38761D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474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en-US" sz="1500" b="1" u="none" strike="noStrike" cap="none">
                          <a:latin typeface="Roboto"/>
                          <a:ea typeface="Roboto"/>
                          <a:cs typeface="Roboto"/>
                          <a:sym typeface="Roboto"/>
                        </a:rPr>
                        <a:t>2022</a:t>
                      </a:r>
                      <a:endParaRPr sz="1500" b="1" u="none" strike="noStrike" cap="none"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en-US" sz="1500" u="none" strike="noStrike" cap="none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5.451.955</a:t>
                      </a:r>
                      <a:endParaRPr sz="1500" u="none" strike="noStrike" cap="none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en-US" sz="1500" b="1" u="none" strike="noStrike" cap="none">
                          <a:solidFill>
                            <a:srgbClr val="38761D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+9,44%</a:t>
                      </a:r>
                      <a:endParaRPr sz="1500" b="1" u="none" strike="noStrike" cap="none">
                        <a:solidFill>
                          <a:srgbClr val="38761D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474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en-US" sz="1500" b="1" u="none" strike="noStrike" cap="none">
                          <a:latin typeface="Roboto"/>
                          <a:ea typeface="Roboto"/>
                          <a:cs typeface="Roboto"/>
                          <a:sym typeface="Roboto"/>
                        </a:rPr>
                        <a:t>2023</a:t>
                      </a:r>
                      <a:endParaRPr sz="1500" b="1" u="none" strike="noStrike" cap="none"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en-US" sz="1500" u="none" strike="noStrike" cap="none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6.678.101</a:t>
                      </a:r>
                      <a:endParaRPr sz="1500" u="none" strike="noStrike" cap="none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en-US" sz="1500" b="1" u="none" strike="noStrike" cap="none">
                          <a:solidFill>
                            <a:srgbClr val="38761D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+22,49%</a:t>
                      </a:r>
                      <a:endParaRPr sz="1500" b="1" u="none" strike="noStrike" cap="none">
                        <a:solidFill>
                          <a:srgbClr val="38761D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97" name="Google Shape;197;g2ba7584f9e8_0_44"/>
          <p:cNvSpPr txBox="1"/>
          <p:nvPr/>
        </p:nvSpPr>
        <p:spPr>
          <a:xfrm>
            <a:off x="1028640" y="4208904"/>
            <a:ext cx="8635500" cy="530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marR="0" lvl="0" indent="-3619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Roboto"/>
              <a:buChar char="●"/>
            </a:pPr>
            <a:r>
              <a:rPr lang="en-US" sz="21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The ETC system was implemented in 2012</a:t>
            </a:r>
            <a:endParaRPr sz="2100" b="0" i="0" u="none" strike="noStrike" cap="non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marR="0" lvl="0" indent="-3619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Roboto"/>
              <a:buChar char="●"/>
            </a:pPr>
            <a:r>
              <a:rPr lang="en-US" sz="21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Based on DSRC technology</a:t>
            </a:r>
            <a:endParaRPr sz="2100" b="0" i="0" u="none" strike="noStrike" cap="non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marR="0" lvl="0" indent="-3619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Roboto"/>
              <a:buChar char="●"/>
            </a:pPr>
            <a:r>
              <a:rPr lang="en-US" sz="21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More than </a:t>
            </a:r>
            <a:r>
              <a:rPr lang="en-US" sz="21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56</a:t>
            </a:r>
            <a:r>
              <a:rPr lang="en-US" sz="21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.000 </a:t>
            </a:r>
            <a:r>
              <a:rPr lang="en-US" sz="21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ETC users with more t</a:t>
            </a:r>
            <a:r>
              <a:rPr lang="en-US" sz="21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han 92</a:t>
            </a:r>
            <a:r>
              <a:rPr lang="en-US" sz="21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.</a:t>
            </a:r>
            <a:r>
              <a:rPr lang="en-US" sz="21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000</a:t>
            </a:r>
            <a:r>
              <a:rPr lang="en-US" sz="21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active OBU</a:t>
            </a:r>
            <a:r>
              <a:rPr lang="en-US" sz="21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s</a:t>
            </a:r>
            <a:endParaRPr sz="2100" b="0" i="0" u="none" strike="noStrike" cap="non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marR="0" lvl="0" indent="-3619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Roboto"/>
              <a:buChar char="●"/>
            </a:pPr>
            <a:r>
              <a:rPr lang="en-US" sz="21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14.000 OBU devices sold in 2023</a:t>
            </a:r>
            <a:endParaRPr sz="2100" b="0" i="0" u="none" strike="noStrike" cap="non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marR="0" lvl="0" indent="-3619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Roboto"/>
              <a:buChar char="●"/>
            </a:pPr>
            <a:r>
              <a:rPr lang="en-US" sz="21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ETC share in total toll collection is 41,24% </a:t>
            </a:r>
            <a:r>
              <a:rPr lang="en-US" sz="2000" b="0" i="1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(2023)</a:t>
            </a:r>
            <a:endParaRPr sz="2000" b="0" i="1" u="none" strike="noStrike" cap="non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marR="0" lvl="0" indent="-3619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Roboto"/>
              <a:buChar char="●"/>
            </a:pPr>
            <a:r>
              <a:rPr lang="en-US" sz="21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Payment methods </a:t>
            </a:r>
            <a:r>
              <a:rPr lang="en-US" sz="2000" b="0" i="1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(2023)</a:t>
            </a:r>
            <a:r>
              <a:rPr lang="en-US" sz="21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:</a:t>
            </a:r>
            <a:endParaRPr sz="2100" b="0" i="0" u="none" strike="noStrike" cap="non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914400" marR="0" lvl="1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○"/>
            </a:pPr>
            <a:r>
              <a:rPr lang="en-US" sz="18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Cash at the toll station: 23%</a:t>
            </a:r>
            <a:endParaRPr sz="1800" b="0" i="0" u="none" strike="noStrike" cap="non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914400" marR="0" lvl="1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○"/>
            </a:pPr>
            <a:r>
              <a:rPr lang="en-US" sz="18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Credit card at the toll station: 11%</a:t>
            </a:r>
            <a:endParaRPr sz="1800" b="0" i="0" u="none" strike="noStrike" cap="non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914400" marR="0" lvl="1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○"/>
            </a:pPr>
            <a:r>
              <a:rPr lang="en-US" sz="18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Payment order: 56% </a:t>
            </a:r>
            <a:endParaRPr sz="1800" b="0" i="0" u="none" strike="noStrike" cap="non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914400" marR="0" lvl="1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○"/>
            </a:pPr>
            <a:r>
              <a:rPr lang="en-US" sz="18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Online payment: 10%</a:t>
            </a:r>
            <a:endParaRPr sz="1800" b="0" i="0" u="none" strike="noStrike" cap="non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marR="0" lvl="0" indent="-36195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Roboto"/>
              <a:buChar char="●"/>
            </a:pPr>
            <a:r>
              <a:rPr lang="en-US" sz="21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The majority of ETC users in BiH are local residents and organizations</a:t>
            </a:r>
            <a:endParaRPr sz="2000" b="0" i="0" u="none" strike="noStrike" cap="non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98" name="Google Shape;198;g2ba7584f9e8_0_44" title="Points scor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466024" y="5706400"/>
            <a:ext cx="6516399" cy="402929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g2baa4100711_0_51"/>
          <p:cNvSpPr txBox="1"/>
          <p:nvPr/>
        </p:nvSpPr>
        <p:spPr>
          <a:xfrm>
            <a:off x="1028715" y="9360646"/>
            <a:ext cx="7595100" cy="75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lnSpc>
                <a:spcPct val="171055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sz="1800">
                <a:solidFill>
                  <a:srgbClr val="A5A5A5"/>
                </a:solidFill>
                <a:latin typeface="Roboto"/>
                <a:ea typeface="Roboto"/>
                <a:cs typeface="Roboto"/>
                <a:sym typeface="Roboto"/>
              </a:rPr>
              <a:t>16 Road Technical Committee, Portoroz, Slovenia</a:t>
            </a:r>
            <a:endParaRPr sz="1800">
              <a:solidFill>
                <a:srgbClr val="A5A5A5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>
              <a:solidFill>
                <a:srgbClr val="A5A5A5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04" name="Google Shape;204;g2baa4100711_0_51"/>
          <p:cNvSpPr txBox="1"/>
          <p:nvPr/>
        </p:nvSpPr>
        <p:spPr>
          <a:xfrm>
            <a:off x="1028725" y="1005525"/>
            <a:ext cx="10704900" cy="123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lang="en-US" sz="8000" b="1" i="0" u="none" strike="noStrike" cap="none">
                <a:solidFill>
                  <a:srgbClr val="000000"/>
                </a:solidFill>
                <a:latin typeface="Archivo Black"/>
                <a:ea typeface="Archivo Black"/>
                <a:cs typeface="Archivo Black"/>
                <a:sym typeface="Archivo Black"/>
              </a:rPr>
              <a:t>ETC system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05" name="Google Shape;205;g2baa4100711_0_51"/>
          <p:cNvCxnSpPr/>
          <p:nvPr/>
        </p:nvCxnSpPr>
        <p:spPr>
          <a:xfrm rot="10800000">
            <a:off x="1028725" y="2398400"/>
            <a:ext cx="5163300" cy="14100"/>
          </a:xfrm>
          <a:prstGeom prst="straightConnector1">
            <a:avLst/>
          </a:prstGeom>
          <a:noFill/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06" name="Google Shape;206;g2baa4100711_0_51"/>
          <p:cNvSpPr txBox="1"/>
          <p:nvPr/>
        </p:nvSpPr>
        <p:spPr>
          <a:xfrm>
            <a:off x="1028725" y="3107213"/>
            <a:ext cx="7595100" cy="55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3619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Roboto"/>
              <a:buChar char="●"/>
            </a:pPr>
            <a:r>
              <a:rPr lang="en-US" sz="21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Characteristics of the previous ETC system</a:t>
            </a:r>
            <a:endParaRPr sz="2100" b="0" i="0" u="none" strike="noStrike" cap="non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marR="0" lvl="0" indent="-3619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Roboto"/>
              <a:buChar char="●"/>
            </a:pPr>
            <a:r>
              <a:rPr lang="en-US" sz="21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Implementation of a prepaid billing system in 2019</a:t>
            </a:r>
            <a:endParaRPr sz="2100" b="0" i="0" u="none" strike="noStrike" cap="non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marR="0" lvl="0" indent="-3619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Roboto"/>
              <a:buChar char="●"/>
            </a:pPr>
            <a:r>
              <a:rPr lang="en-US" sz="21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Managing user and OBU device information within the user account</a:t>
            </a:r>
            <a:endParaRPr sz="2100" b="0" i="0" u="none" strike="noStrike" cap="non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marR="0" lvl="0" indent="-3619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Roboto"/>
              <a:buChar char="●"/>
            </a:pPr>
            <a:r>
              <a:rPr lang="en-US" sz="21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Tracking payments and vehicle passes</a:t>
            </a:r>
            <a:endParaRPr sz="2100" b="0" i="0" u="none" strike="noStrike" cap="non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marR="0" lvl="0" indent="-3619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Roboto"/>
              <a:buChar char="●"/>
            </a:pPr>
            <a:r>
              <a:rPr lang="en-US" sz="21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Developed a mobile app for online payments</a:t>
            </a:r>
            <a:endParaRPr sz="2100" b="0" i="0" u="none" strike="noStrike" cap="non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marR="0" lvl="0" indent="-3619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Roboto"/>
              <a:buChar char="●"/>
            </a:pPr>
            <a:r>
              <a:rPr lang="en-US" sz="21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Website and phone app access</a:t>
            </a:r>
            <a:endParaRPr sz="2100" b="0" i="0" u="none" strike="noStrike" cap="non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marR="0" lvl="0" indent="-3619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Roboto"/>
              <a:buChar char="●"/>
            </a:pPr>
            <a:r>
              <a:rPr lang="en-US" sz="21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User assistance through Helpdesk department integration</a:t>
            </a:r>
            <a:endParaRPr sz="2100" b="0" i="0" u="none" strike="noStrike" cap="non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marR="0" lvl="0" indent="-3619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Roboto"/>
              <a:buChar char="●"/>
            </a:pPr>
            <a:r>
              <a:rPr lang="en-US" sz="21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20% credit bonus for every account deposit</a:t>
            </a:r>
            <a:endParaRPr sz="2100" b="0" i="0" u="none" strike="noStrike" cap="non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marR="0" lvl="0" indent="-3619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Roboto"/>
              <a:buChar char="●"/>
            </a:pPr>
            <a:r>
              <a:rPr lang="en-US" sz="21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Annual ETC system promotions in partnership with our partners</a:t>
            </a:r>
            <a:endParaRPr sz="2100" b="0" i="0" u="none" strike="noStrike" cap="non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207" name="Google Shape;207;g2baa4100711_0_51"/>
          <p:cNvPicPr preferRelativeResize="0"/>
          <p:nvPr/>
        </p:nvPicPr>
        <p:blipFill rotWithShape="1">
          <a:blip r:embed="rId3">
            <a:alphaModFix/>
          </a:blip>
          <a:srcRect t="20703" b="4501"/>
          <a:stretch/>
        </p:blipFill>
        <p:spPr>
          <a:xfrm>
            <a:off x="9025950" y="0"/>
            <a:ext cx="9262049" cy="51860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08" name="Google Shape;208;g2baa4100711_0_5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025950" y="5208542"/>
            <a:ext cx="9262049" cy="507845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3" name="Google Shape;213;p8"/>
          <p:cNvGrpSpPr/>
          <p:nvPr/>
        </p:nvGrpSpPr>
        <p:grpSpPr>
          <a:xfrm>
            <a:off x="0" y="-395138"/>
            <a:ext cx="3413970" cy="10682138"/>
            <a:chOff x="0" y="-38100"/>
            <a:chExt cx="362431" cy="1134027"/>
          </a:xfrm>
        </p:grpSpPr>
        <p:sp>
          <p:nvSpPr>
            <p:cNvPr id="214" name="Google Shape;214;p8"/>
            <p:cNvSpPr/>
            <p:nvPr/>
          </p:nvSpPr>
          <p:spPr>
            <a:xfrm>
              <a:off x="0" y="0"/>
              <a:ext cx="362431" cy="1095927"/>
            </a:xfrm>
            <a:custGeom>
              <a:avLst/>
              <a:gdLst/>
              <a:ahLst/>
              <a:cxnLst/>
              <a:rect l="l" t="t" r="r" b="b"/>
              <a:pathLst>
                <a:path w="362431" h="1095927" extrusionOk="0">
                  <a:moveTo>
                    <a:pt x="0" y="0"/>
                  </a:moveTo>
                  <a:lnTo>
                    <a:pt x="362431" y="0"/>
                  </a:lnTo>
                  <a:lnTo>
                    <a:pt x="362431" y="1095927"/>
                  </a:lnTo>
                  <a:lnTo>
                    <a:pt x="0" y="1095927"/>
                  </a:lnTo>
                  <a:close/>
                </a:path>
              </a:pathLst>
            </a:custGeom>
            <a:solidFill>
              <a:srgbClr val="FFCE08"/>
            </a:solidFill>
            <a:ln>
              <a:noFill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15" name="Google Shape;215;p8"/>
            <p:cNvSpPr txBox="1"/>
            <p:nvPr/>
          </p:nvSpPr>
          <p:spPr>
            <a:xfrm>
              <a:off x="0" y="-38100"/>
              <a:ext cx="362431" cy="113402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216" name="Google Shape;216;p8"/>
          <p:cNvPicPr preferRelativeResize="0"/>
          <p:nvPr/>
        </p:nvPicPr>
        <p:blipFill rotWithShape="1">
          <a:blip r:embed="rId3">
            <a:alphaModFix/>
          </a:blip>
          <a:srcRect l="38629" r="11202"/>
          <a:stretch/>
        </p:blipFill>
        <p:spPr>
          <a:xfrm>
            <a:off x="1028701" y="1243750"/>
            <a:ext cx="5838899" cy="7763251"/>
          </a:xfrm>
          <a:prstGeom prst="rect">
            <a:avLst/>
          </a:prstGeom>
          <a:noFill/>
          <a:ln>
            <a:noFill/>
          </a:ln>
        </p:spPr>
      </p:pic>
      <p:sp>
        <p:nvSpPr>
          <p:cNvPr id="217" name="Google Shape;217;p8"/>
          <p:cNvSpPr txBox="1"/>
          <p:nvPr/>
        </p:nvSpPr>
        <p:spPr>
          <a:xfrm>
            <a:off x="9664140" y="743350"/>
            <a:ext cx="7595100" cy="75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r" rtl="0">
              <a:lnSpc>
                <a:spcPct val="171055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sz="1800">
                <a:solidFill>
                  <a:srgbClr val="A5A5A5"/>
                </a:solidFill>
                <a:latin typeface="Roboto"/>
                <a:ea typeface="Roboto"/>
                <a:cs typeface="Roboto"/>
                <a:sym typeface="Roboto"/>
              </a:rPr>
              <a:t>16 Road Technical Committee, Portoroz, Slovenia</a:t>
            </a:r>
            <a:endParaRPr sz="1800">
              <a:solidFill>
                <a:srgbClr val="A5A5A5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>
              <a:solidFill>
                <a:srgbClr val="A5A5A5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18" name="Google Shape;218;p8"/>
          <p:cNvSpPr txBox="1"/>
          <p:nvPr/>
        </p:nvSpPr>
        <p:spPr>
          <a:xfrm>
            <a:off x="8501650" y="1333950"/>
            <a:ext cx="8757600" cy="123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99"/>
              <a:buFont typeface="Arial"/>
              <a:buNone/>
            </a:pPr>
            <a:r>
              <a:rPr lang="en-US" sz="7999" b="1" i="0" u="none" strike="noStrike" cap="none">
                <a:solidFill>
                  <a:srgbClr val="000000"/>
                </a:solidFill>
                <a:latin typeface="Archivo Black"/>
                <a:ea typeface="Archivo Black"/>
                <a:cs typeface="Archivo Black"/>
                <a:sym typeface="Archivo Black"/>
              </a:rPr>
              <a:t>Interoperability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9" name="Google Shape;219;p8"/>
          <p:cNvSpPr txBox="1"/>
          <p:nvPr/>
        </p:nvSpPr>
        <p:spPr>
          <a:xfrm>
            <a:off x="8501650" y="3526400"/>
            <a:ext cx="8757600" cy="345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457200" marR="0" lvl="0" indent="-3619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Roboto"/>
              <a:buChar char="●"/>
            </a:pPr>
            <a:r>
              <a:rPr lang="en-US" sz="21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Collaboration </a:t>
            </a:r>
            <a:r>
              <a:rPr lang="en-US" sz="21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with RS Motorways started at the end of 2022</a:t>
            </a:r>
            <a:endParaRPr sz="2100" b="0" i="0" u="none" strike="noStrike" cap="non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marR="0" lvl="0" indent="-3619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Roboto"/>
              <a:buChar char="●"/>
            </a:pPr>
            <a:r>
              <a:rPr lang="en-US" sz="21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Memorandum on business cooperation - June 2023</a:t>
            </a:r>
            <a:endParaRPr sz="21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marR="0" lvl="0" indent="-3619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Roboto"/>
              <a:buChar char="●"/>
            </a:pPr>
            <a:r>
              <a:rPr lang="en-US" sz="21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Economic and political factors involved</a:t>
            </a:r>
            <a:endParaRPr sz="2100" b="0" i="0" u="none" strike="noStrike" cap="non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marR="0" lvl="0" indent="-3619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Roboto"/>
              <a:buChar char="●"/>
            </a:pPr>
            <a:r>
              <a:rPr lang="en-US" sz="21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Same DSRC technology allowed the exchange of whitelist</a:t>
            </a:r>
            <a:r>
              <a:rPr lang="en-US" sz="21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s</a:t>
            </a:r>
            <a:endParaRPr sz="21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marR="0" lvl="0" indent="-3619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Roboto"/>
              <a:buChar char="●"/>
            </a:pPr>
            <a:r>
              <a:rPr lang="en-US" sz="21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Two different user </a:t>
            </a:r>
            <a:r>
              <a:rPr lang="en-US" sz="21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accounts on </a:t>
            </a:r>
            <a:r>
              <a:rPr lang="en-US" sz="21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1 </a:t>
            </a:r>
            <a:r>
              <a:rPr lang="en-US" sz="21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OBU</a:t>
            </a:r>
            <a:endParaRPr sz="2100" b="0" i="0" u="none" strike="noStrike" cap="non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marR="0" lvl="0" indent="-3619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Roboto"/>
              <a:buChar char="●"/>
            </a:pPr>
            <a:r>
              <a:rPr lang="en-US" sz="21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Advantages of using </a:t>
            </a:r>
            <a:r>
              <a:rPr lang="en-US" sz="21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single</a:t>
            </a:r>
            <a:r>
              <a:rPr lang="en-US" sz="21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1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OBU in the territory of Bosnia and Herzegovina</a:t>
            </a:r>
            <a:endParaRPr sz="21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marR="0" lvl="0" indent="-3619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Roboto"/>
              <a:buChar char="●"/>
            </a:pPr>
            <a:r>
              <a:rPr lang="en-US" sz="21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Drawbacks such as additional account registrations and separate credit balance</a:t>
            </a:r>
            <a:endParaRPr sz="2100" b="0" i="0" u="none" strike="noStrike" cap="non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100" b="0" i="0" u="none" strike="noStrike" cap="none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220" name="Google Shape;220;p8"/>
          <p:cNvCxnSpPr/>
          <p:nvPr/>
        </p:nvCxnSpPr>
        <p:spPr>
          <a:xfrm>
            <a:off x="11434750" y="2758838"/>
            <a:ext cx="5824500" cy="15600"/>
          </a:xfrm>
          <a:prstGeom prst="straightConnector1">
            <a:avLst/>
          </a:prstGeom>
          <a:noFill/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21" name="Google Shape;221;p8"/>
          <p:cNvSpPr txBox="1"/>
          <p:nvPr/>
        </p:nvSpPr>
        <p:spPr>
          <a:xfrm>
            <a:off x="8501650" y="7503650"/>
            <a:ext cx="8757600" cy="196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lang="en-US" sz="2100" b="1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FIRST RESULTS OF COLLABORATION WITH RS MOTORWAYS</a:t>
            </a:r>
            <a:endParaRPr sz="2100" b="1" i="0" u="none" strike="noStrike" cap="non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marR="0" lvl="0" indent="-3619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Roboto"/>
              <a:buChar char="●"/>
            </a:pPr>
            <a:r>
              <a:rPr lang="en-US" sz="21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Partners OBU</a:t>
            </a:r>
            <a:r>
              <a:rPr lang="en-US" sz="21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s </a:t>
            </a:r>
            <a:r>
              <a:rPr lang="en-US" sz="21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activated: </a:t>
            </a:r>
            <a:r>
              <a:rPr lang="en-US" sz="2100" b="1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2.</a:t>
            </a:r>
            <a:r>
              <a:rPr lang="en-US" sz="21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309</a:t>
            </a:r>
            <a:endParaRPr sz="2100" b="0" i="0" u="none" strike="noStrike" cap="non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marR="0" lvl="0" indent="-3619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Roboto"/>
              <a:buChar char="●"/>
            </a:pPr>
            <a:r>
              <a:rPr lang="en-US" sz="21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Vehicle passes: </a:t>
            </a:r>
            <a:r>
              <a:rPr lang="en-US" sz="2100" b="1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1</a:t>
            </a:r>
            <a:r>
              <a:rPr lang="en-US" sz="21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2</a:t>
            </a:r>
            <a:r>
              <a:rPr lang="en-US" sz="2100" b="1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.</a:t>
            </a:r>
            <a:r>
              <a:rPr lang="en-US" sz="21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556</a:t>
            </a:r>
            <a:endParaRPr sz="2100" b="0" i="0" u="none" strike="noStrike" cap="non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marR="0" lvl="0" indent="-3619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Roboto"/>
              <a:buChar char="●"/>
            </a:pPr>
            <a:r>
              <a:rPr lang="en-US" sz="21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Toll amount charged: </a:t>
            </a:r>
            <a:r>
              <a:rPr lang="en-US" sz="21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€ 141</a:t>
            </a:r>
            <a:r>
              <a:rPr lang="en-US" sz="2100" b="1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.</a:t>
            </a:r>
            <a:r>
              <a:rPr lang="en-US" sz="21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521,00</a:t>
            </a:r>
            <a:r>
              <a:rPr lang="en-US" sz="2100" b="1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endParaRPr sz="2100" b="1" i="0" u="none" strike="noStrike" cap="non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21CF9242F633B459DE32B0E7D908A9E" ma:contentTypeVersion="16" ma:contentTypeDescription="Create a new document." ma:contentTypeScope="" ma:versionID="3816785486f024e272d5322fa5b69fbe">
  <xsd:schema xmlns:xsd="http://www.w3.org/2001/XMLSchema" xmlns:xs="http://www.w3.org/2001/XMLSchema" xmlns:p="http://schemas.microsoft.com/office/2006/metadata/properties" xmlns:ns2="74988ff3-57e8-49f2-abef-362f99e1a0e2" xmlns:ns3="e6b88493-a865-49b9-b502-6098bd4e94c2" targetNamespace="http://schemas.microsoft.com/office/2006/metadata/properties" ma:root="true" ma:fieldsID="b6397110a8c2d29516806b6f8491f915" ns2:_="" ns3:_="">
    <xsd:import namespace="74988ff3-57e8-49f2-abef-362f99e1a0e2"/>
    <xsd:import namespace="e6b88493-a865-49b9-b502-6098bd4e94c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4988ff3-57e8-49f2-abef-362f99e1a0e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bjectDetectorVersions" ma:index="18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be9657bc-322d-432e-b9f5-20aab76456a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23" nillable="true" ma:displayName="MediaServiceDateTaken" ma:hidden="true" ma:indexed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6b88493-a865-49b9-b502-6098bd4e94c2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4c7d1092-8c76-4edd-8d6c-49f990aea377}" ma:internalName="TaxCatchAll" ma:showField="CatchAllData" ma:web="e6b88493-a865-49b9-b502-6098bd4e94c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e6b88493-a865-49b9-b502-6098bd4e94c2" xsi:nil="true"/>
    <lcf76f155ced4ddcb4097134ff3c332f xmlns="74988ff3-57e8-49f2-abef-362f99e1a0e2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4E0EBE37-ED21-425B-B5DB-2C907522B3D2}"/>
</file>

<file path=customXml/itemProps2.xml><?xml version="1.0" encoding="utf-8"?>
<ds:datastoreItem xmlns:ds="http://schemas.openxmlformats.org/officeDocument/2006/customXml" ds:itemID="{9E1001B9-B187-4066-B6B2-DA062891634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ED6DC81-174D-4B4F-8F71-17EF3382FA8B}">
  <ds:schemaRefs>
    <ds:schemaRef ds:uri="http://schemas.microsoft.com/office/infopath/2007/PartnerControls"/>
    <ds:schemaRef ds:uri="e6b88493-a865-49b9-b502-6098bd4e94c2"/>
    <ds:schemaRef ds:uri="http://schemas.microsoft.com/office/2006/documentManagement/types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dcmitype/"/>
    <ds:schemaRef ds:uri="http://purl.org/dc/terms/"/>
    <ds:schemaRef ds:uri="74988ff3-57e8-49f2-abef-362f99e1a0e2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916</Words>
  <Application>Microsoft Office PowerPoint</Application>
  <PresentationFormat>Custom</PresentationFormat>
  <Paragraphs>187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Calibri</vt:lpstr>
      <vt:lpstr>Arial</vt:lpstr>
      <vt:lpstr>Roboto</vt:lpstr>
      <vt:lpstr>Archivo Black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Franjo Bosnjak</dc:creator>
  <cp:lastModifiedBy>Nerejda Hoxha</cp:lastModifiedBy>
  <cp:revision>1</cp:revision>
  <dcterms:created xsi:type="dcterms:W3CDTF">2006-08-16T00:00:00Z</dcterms:created>
  <dcterms:modified xsi:type="dcterms:W3CDTF">2024-06-20T09:45:59Z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0x010100D21CF9242F633B459DE32B0E7D908A9E</vt:lpwstr>
  </property>
</Properties>
</file>