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6" r:id="rId2"/>
    <p:sldId id="257" r:id="rId3"/>
    <p:sldId id="278" r:id="rId4"/>
    <p:sldId id="258" r:id="rId5"/>
    <p:sldId id="259" r:id="rId6"/>
    <p:sldId id="260" r:id="rId7"/>
    <p:sldId id="261" r:id="rId8"/>
    <p:sldId id="262" r:id="rId9"/>
    <p:sldId id="263" r:id="rId10"/>
    <p:sldId id="264" r:id="rId11"/>
    <p:sldId id="265" r:id="rId12"/>
    <p:sldId id="266" r:id="rId13"/>
    <p:sldId id="267" r:id="rId14"/>
    <p:sldId id="268" r:id="rId15"/>
    <p:sldId id="269" r:id="rId16"/>
    <p:sldId id="277" r:id="rId17"/>
    <p:sldId id="270" r:id="rId18"/>
    <p:sldId id="271" r:id="rId19"/>
    <p:sldId id="272" r:id="rId20"/>
    <p:sldId id="273" r:id="rId21"/>
    <p:sldId id="274" r:id="rId22"/>
    <p:sldId id="275" r:id="rId23"/>
    <p:sldId id="27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220"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2C8D9A3-D5E2-4FFD-98E1-AEC5145E15F6}"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918F5-C1D5-4D89-8543-38CA1F9CAF65}" type="slidenum">
              <a:rPr lang="en-US" smtClean="0"/>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2C8D9A3-D5E2-4FFD-98E1-AEC5145E15F6}"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918F5-C1D5-4D89-8543-38CA1F9CAF65}"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731520"/>
            <a:ext cx="64008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C8D9A3-D5E2-4FFD-98E1-AEC5145E15F6}"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918F5-C1D5-4D89-8543-38CA1F9CAF6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2C8D9A3-D5E2-4FFD-98E1-AEC5145E15F6}"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918F5-C1D5-4D89-8543-38CA1F9CAF65}"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142999" y="731519"/>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731520"/>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2C8D9A3-D5E2-4FFD-98E1-AEC5145E15F6}" type="datetimeFigureOut">
              <a:rPr lang="en-US" smtClean="0"/>
              <a:t>10/7/2024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6918F5-C1D5-4D89-8543-38CA1F9CAF65}"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C8D9A3-D5E2-4FFD-98E1-AEC5145E15F6}" type="datetimeFigureOut">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6918F5-C1D5-4D89-8543-38CA1F9CAF6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C8D9A3-D5E2-4FFD-98E1-AEC5145E15F6}" type="datetimeFigureOut">
              <a:rPr lang="en-US" smtClean="0"/>
              <a:t>10/7/2024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6918F5-C1D5-4D89-8543-38CA1F9CAF6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C8D9A3-D5E2-4FFD-98E1-AEC5145E15F6}"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918F5-C1D5-4D89-8543-38CA1F9CAF6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C8D9A3-D5E2-4FFD-98E1-AEC5145E15F6}"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918F5-C1D5-4D89-8543-38CA1F9CAF65}" type="slidenum">
              <a:rPr lang="en-US" smtClean="0"/>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C8D9A3-D5E2-4FFD-98E1-AEC5145E15F6}"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918F5-C1D5-4D89-8543-38CA1F9CAF6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C8D9A3-D5E2-4FFD-98E1-AEC5145E15F6}"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918F5-C1D5-4D89-8543-38CA1F9CAF6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80000"/>
          </a:schemeClr>
        </a:solidFill>
        <a:effectLst/>
      </p:bgPr>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92C8D9A3-D5E2-4FFD-98E1-AEC5145E15F6}" type="datetimeFigureOut">
              <a:rPr lang="en-US" smtClean="0"/>
              <a:t>10/7/2024</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A6918F5-C1D5-4D89-8543-38CA1F9CAF6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vladars.net/sr-SP-Cyrl/Vlada/Ministarstva/msv/" TargetMode="External"/><Relationship Id="rId2" Type="http://schemas.openxmlformats.org/officeDocument/2006/relationships/hyperlink" Target="https://www.vladars.net/sr-SP-Cyrl/Vlada/Ministarstva/"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unece.org/adr-certificates-0#accordion_7"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vladars.net/sr-SP-Cyrl/vlada/Ministarstva/msv/Document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vladars.net/sr-SP-Cyrl/vlada/Ministarstva/msv/Document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3886200"/>
            <a:ext cx="7696200" cy="1752600"/>
          </a:xfrm>
        </p:spPr>
        <p:txBody>
          <a:bodyPr/>
          <a:lstStyle/>
          <a:p>
            <a:pPr algn="ctr"/>
            <a:r>
              <a:rPr lang="en-US" altLang="en-US" b="1" dirty="0">
                <a:solidFill>
                  <a:srgbClr val="002060"/>
                </a:solidFill>
              </a:rPr>
              <a:t>LAW </a:t>
            </a:r>
            <a:endParaRPr lang="sr-Cyrl-CS" altLang="en-US" b="1" dirty="0">
              <a:solidFill>
                <a:srgbClr val="002060"/>
              </a:solidFill>
            </a:endParaRPr>
          </a:p>
          <a:p>
            <a:pPr algn="ctr"/>
            <a:r>
              <a:rPr lang="en-US" altLang="en-US" b="1" dirty="0">
                <a:solidFill>
                  <a:srgbClr val="002060"/>
                </a:solidFill>
              </a:rPr>
              <a:t>ON TRANSPORT OF DANGEROUS MATERIALS</a:t>
            </a:r>
          </a:p>
          <a:p>
            <a:pPr algn="ctr"/>
            <a:r>
              <a:rPr lang="en-US" altLang="en-US" b="1" dirty="0">
                <a:solidFill>
                  <a:srgbClr val="002060"/>
                </a:solidFill>
              </a:rPr>
              <a:t>OF THE REPUBLIC OF SRPSKA</a:t>
            </a:r>
            <a:endParaRPr lang="en-US" dirty="0"/>
          </a:p>
        </p:txBody>
      </p:sp>
      <p:graphicFrame>
        <p:nvGraphicFramePr>
          <p:cNvPr id="4" name="Object 3"/>
          <p:cNvGraphicFramePr>
            <a:graphicFrameLocks/>
          </p:cNvGraphicFramePr>
          <p:nvPr>
            <p:extLst>
              <p:ext uri="{D42A27DB-BD31-4B8C-83A1-F6EECF244321}">
                <p14:modId xmlns:p14="http://schemas.microsoft.com/office/powerpoint/2010/main" val="4060152322"/>
              </p:ext>
            </p:extLst>
          </p:nvPr>
        </p:nvGraphicFramePr>
        <p:xfrm>
          <a:off x="2819400" y="0"/>
          <a:ext cx="3276600" cy="3733800"/>
        </p:xfrm>
        <a:graphic>
          <a:graphicData uri="http://schemas.openxmlformats.org/presentationml/2006/ole">
            <mc:AlternateContent xmlns:mc="http://schemas.openxmlformats.org/markup-compatibility/2006">
              <mc:Choice xmlns:v="urn:schemas-microsoft-com:vml" Requires="v">
                <p:oleObj r:id="rId2" imgW="1828800" imgH="1828800" progId="Photoshop.Image.7">
                  <p:embed/>
                </p:oleObj>
              </mc:Choice>
              <mc:Fallback>
                <p:oleObj r:id="rId2" imgW="1828800" imgH="1828800" progId="Photoshop.Image.7">
                  <p:embed/>
                  <p:pic>
                    <p:nvPicPr>
                      <p:cNvPr id="0" name="Object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0"/>
                        <a:ext cx="3276600" cy="37338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212741747"/>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609600" y="990600"/>
            <a:ext cx="8153400" cy="4419600"/>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endParaRPr lang="bs-Latn-BA"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rPr>
              <a:t>Law on transport of dangerous materials </a:t>
            </a:r>
            <a:endParaRPr lang="bs-Latn-BA" sz="2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bs-Latn-BA" sz="260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rPr>
              <a:t>Official Journal of RS</a:t>
            </a:r>
            <a:r>
              <a:rPr lang="bs-Latn-BA" sz="260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rPr>
              <a:t>, No. 15/16) </a:t>
            </a:r>
            <a:endParaRPr lang="bs-Latn-BA" sz="2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endParaRPr lang="bs-Latn-BA" sz="2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bs-Latn-BA" sz="2600" dirty="0">
                <a:solidFill>
                  <a:srgbClr val="002060"/>
                </a:solidFill>
                <a:latin typeface="Calibri" panose="020F0502020204030204" pitchFamily="34" charset="0"/>
                <a:ea typeface="Calibri" panose="020F0502020204030204" pitchFamily="34" charset="0"/>
                <a:cs typeface="Calibri" panose="020F0502020204030204" pitchFamily="34" charset="0"/>
              </a:rPr>
              <a:t>D</a:t>
            </a:r>
            <a:r>
              <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rPr>
              <a:t>efines</a:t>
            </a:r>
            <a:r>
              <a:rPr lang="bs-Latn-BA" sz="2600" dirty="0">
                <a:solidFill>
                  <a:srgbClr val="002060"/>
                </a:solidFill>
                <a:latin typeface="Calibri" panose="020F0502020204030204" pitchFamily="34" charset="0"/>
                <a:ea typeface="Calibri" panose="020F0502020204030204" pitchFamily="34" charset="0"/>
                <a:cs typeface="Calibri" panose="020F0502020204030204" pitchFamily="34" charset="0"/>
              </a:rPr>
              <a:t> </a:t>
            </a:r>
          </a:p>
          <a:p>
            <a:pPr algn="just">
              <a:buFont typeface="Wingdings" panose="05000000000000000000" pitchFamily="2" charset="2"/>
              <a:buChar char="q"/>
            </a:pPr>
            <a:r>
              <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rPr>
              <a:t>conditions for transport of dangerous materials in certain modes of transport, </a:t>
            </a:r>
            <a:endParaRPr lang="bs-Latn-BA" sz="2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rPr>
              <a:t>rights and obligations of persons that participate in transport, </a:t>
            </a:r>
            <a:endParaRPr lang="bs-Latn-BA" sz="2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rPr>
              <a:t>conditions regarding packaging and vehicles, </a:t>
            </a:r>
            <a:endParaRPr lang="bs-Latn-BA" sz="2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rPr>
              <a:t>issuance of approvals for transport, </a:t>
            </a:r>
            <a:endParaRPr lang="bs-Latn-BA" sz="2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rPr>
              <a:t>conditions for appointment of safety advisors, </a:t>
            </a:r>
            <a:endParaRPr lang="bs-Latn-BA" sz="2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rPr>
              <a:t>jurisdiction and conditions for training of persons that participate in transport, </a:t>
            </a:r>
            <a:endParaRPr lang="bs-Latn-BA" sz="2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rPr>
              <a:t>jurisdiction of ministries regarding this type of transport in the Republic of Srpska and </a:t>
            </a:r>
            <a:endParaRPr lang="bs-Latn-BA" sz="2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rPr>
              <a:t>monitoring over the implementation of this Law</a:t>
            </a:r>
            <a:r>
              <a:rPr lang="ru-RU" sz="26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endParaRPr lang="en-US" sz="2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2356687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533400" y="457200"/>
            <a:ext cx="8153400" cy="55626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endParaRPr lang="en-US" sz="2000" dirty="0">
              <a:solidFill>
                <a:srgbClr val="002060"/>
              </a:solidFill>
              <a:latin typeface="TimesNewRomanPSMT"/>
            </a:endParaRPr>
          </a:p>
          <a:p>
            <a:pPr marL="0" indent="0" algn="just">
              <a:buNone/>
            </a:pP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The goal</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algn="just">
              <a:buFont typeface="Wingdings" panose="05000000000000000000" pitchFamily="2" charset="2"/>
              <a:buChar char="q"/>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a:t>
            </a: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o provide safe transport of dangerous materials in order to protect health and property of people and environment in</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marL="0" indent="0" algn="just">
              <a:buNone/>
            </a:pP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1" algn="just">
              <a:buFont typeface="Wingdings" panose="05000000000000000000" pitchFamily="2" charset="2"/>
              <a:buChar char="ü"/>
            </a:pP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road transport</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1" algn="just">
              <a:buFont typeface="Wingdings" panose="05000000000000000000" pitchFamily="2" charset="2"/>
              <a:buChar char="ü"/>
            </a:pP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railway transport and</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1" algn="just">
              <a:buFont typeface="Wingdings" panose="05000000000000000000" pitchFamily="2" charset="2"/>
              <a:buChar char="ü"/>
            </a:pP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transport in</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inland waterways</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marR="0" indent="0" algn="just">
              <a:lnSpc>
                <a:spcPct val="115000"/>
              </a:lnSpc>
              <a:spcBef>
                <a:spcPts val="0"/>
              </a:spcBef>
              <a:spcAft>
                <a:spcPts val="1000"/>
              </a:spcAft>
              <a:buNone/>
            </a:pP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marR="0" indent="0" algn="just">
              <a:lnSpc>
                <a:spcPct val="115000"/>
              </a:lnSpc>
              <a:spcBef>
                <a:spcPts val="0"/>
              </a:spcBef>
              <a:spcAft>
                <a:spcPts val="1000"/>
              </a:spcAft>
              <a:buNone/>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A</a:t>
            </a:r>
            <a:r>
              <a:rPr lang="en-US" sz="1800" dirty="0" err="1">
                <a:solidFill>
                  <a:srgbClr val="002060"/>
                </a:solidFill>
                <a:latin typeface="Calibri" panose="020F0502020204030204" pitchFamily="34" charset="0"/>
                <a:ea typeface="Calibri" panose="020F0502020204030204" pitchFamily="34" charset="0"/>
                <a:cs typeface="Calibri" panose="020F0502020204030204" pitchFamily="34" charset="0"/>
              </a:rPr>
              <a:t>ll</a:t>
            </a: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 in accordance with international agreements published and translated on internet page of Ministry of Transport and Communications of the Republic of Srpska</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endPar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marR="0" indent="0" algn="just">
              <a:lnSpc>
                <a:spcPct val="115000"/>
              </a:lnSpc>
              <a:spcBef>
                <a:spcPts val="0"/>
              </a:spcBef>
              <a:spcAft>
                <a:spcPts val="1000"/>
              </a:spcAft>
              <a:buNone/>
            </a:pPr>
            <a:r>
              <a:rPr lang="en-US" sz="1800" dirty="0">
                <a:latin typeface="Calibri" panose="020F0502020204030204" pitchFamily="34" charset="0"/>
                <a:ea typeface="Calibri" panose="020F0502020204030204" pitchFamily="34" charset="0"/>
                <a:cs typeface="Calibri" panose="020F0502020204030204" pitchFamily="34" charset="0"/>
                <a:hlinkClick r:id="rId2"/>
              </a:rPr>
              <a:t>https://www.vladars.net/sr-SP-Cyrl/Vlada/Ministarstva/</a:t>
            </a:r>
            <a:r>
              <a:rPr lang="sr-Latn-R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msv</a:t>
            </a:r>
            <a:r>
              <a:rPr lang="en-US" sz="1800" dirty="0">
                <a:latin typeface="Calibri" panose="020F0502020204030204" pitchFamily="34" charset="0"/>
                <a:ea typeface="Calibri" panose="020F0502020204030204" pitchFamily="34" charset="0"/>
                <a:cs typeface="Calibri" panose="020F0502020204030204" pitchFamily="34" charset="0"/>
              </a:rPr>
              <a:t>/Documents/ADR_2021_Tom_I_440021257.pdf</a:t>
            </a:r>
          </a:p>
          <a:p>
            <a:pPr marL="0" marR="0" indent="0" algn="just">
              <a:lnSpc>
                <a:spcPct val="115000"/>
              </a:lnSpc>
              <a:spcBef>
                <a:spcPts val="0"/>
              </a:spcBef>
              <a:spcAft>
                <a:spcPts val="1000"/>
              </a:spcAft>
              <a:buNone/>
            </a:pP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and</a:t>
            </a:r>
            <a:r>
              <a:rPr lang="en-US" sz="1800" dirty="0">
                <a:latin typeface="Calibri" panose="020F0502020204030204" pitchFamily="34" charset="0"/>
                <a:ea typeface="Calibri" panose="020F0502020204030204" pitchFamily="34" charset="0"/>
                <a:cs typeface="Calibri" panose="020F0502020204030204" pitchFamily="34" charset="0"/>
                <a:hlinkClick r:id="rId3"/>
              </a:rPr>
              <a:t>https://www.vladars.net/sr-SP-Cyrl/Vlada/Ministarstva/msv/</a:t>
            </a:r>
            <a:r>
              <a:rPr lang="sr-Latn-RS" sz="180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Documents/ADR_2021_Tom_</a:t>
            </a:r>
            <a:r>
              <a:rPr lang="sr-Latn-RS" sz="1800" dirty="0">
                <a:latin typeface="Calibri" panose="020F0502020204030204" pitchFamily="34" charset="0"/>
                <a:ea typeface="Calibri" panose="020F0502020204030204" pitchFamily="34" charset="0"/>
                <a:cs typeface="Calibri" panose="020F0502020204030204" pitchFamily="34" charset="0"/>
              </a:rPr>
              <a:t>II</a:t>
            </a:r>
            <a:r>
              <a:rPr lang="en-US" sz="1800" dirty="0">
                <a:latin typeface="Calibri" panose="020F0502020204030204" pitchFamily="34" charset="0"/>
                <a:ea typeface="Calibri" panose="020F0502020204030204" pitchFamily="34" charset="0"/>
                <a:cs typeface="Calibri" panose="020F0502020204030204" pitchFamily="34" charset="0"/>
              </a:rPr>
              <a:t>_4</a:t>
            </a:r>
            <a:r>
              <a:rPr lang="sr-Latn-RS" sz="1800" dirty="0">
                <a:latin typeface="Calibri" panose="020F0502020204030204" pitchFamily="34" charset="0"/>
                <a:ea typeface="Calibri" panose="020F0502020204030204" pitchFamily="34" charset="0"/>
                <a:cs typeface="Calibri" panose="020F0502020204030204" pitchFamily="34" charset="0"/>
              </a:rPr>
              <a:t>58011314</a:t>
            </a:r>
            <a:r>
              <a:rPr lang="en-US" sz="1800" dirty="0">
                <a:latin typeface="Calibri" panose="020F0502020204030204" pitchFamily="34" charset="0"/>
                <a:ea typeface="Calibri" panose="020F0502020204030204" pitchFamily="34" charset="0"/>
                <a:cs typeface="Calibri" panose="020F0502020204030204" pitchFamily="34" charset="0"/>
              </a:rPr>
              <a:t>.pdf</a:t>
            </a:r>
            <a:endParaRPr lang="sr-Latn-RS" sz="1800" dirty="0">
              <a:latin typeface="Calibri" panose="020F0502020204030204" pitchFamily="34" charset="0"/>
              <a:ea typeface="Calibri" panose="020F0502020204030204" pitchFamily="34" charset="0"/>
              <a:cs typeface="Calibri" panose="020F0502020204030204" pitchFamily="34" charset="0"/>
            </a:endParaRPr>
          </a:p>
          <a:p>
            <a:pPr marL="0" marR="0" indent="0" algn="just">
              <a:lnSpc>
                <a:spcPct val="115000"/>
              </a:lnSpc>
              <a:spcBef>
                <a:spcPts val="0"/>
              </a:spcBef>
              <a:spcAft>
                <a:spcPts val="1000"/>
              </a:spcAft>
              <a:buNone/>
            </a:pPr>
            <a:r>
              <a:rPr lang="en-US" sz="1800" dirty="0">
                <a:latin typeface="Calibri" panose="020F0502020204030204" pitchFamily="34" charset="0"/>
                <a:ea typeface="Calibri" panose="020F0502020204030204" pitchFamily="34" charset="0"/>
                <a:cs typeface="Calibri" panose="020F0502020204030204" pitchFamily="34" charset="0"/>
              </a:rPr>
              <a:t>As well as</a:t>
            </a:r>
            <a:r>
              <a:rPr lang="sr-Cyrl-RS" sz="1800" dirty="0">
                <a:latin typeface="Calibri" panose="020F0502020204030204" pitchFamily="34" charset="0"/>
                <a:ea typeface="Calibri" panose="020F0502020204030204" pitchFamily="34" charset="0"/>
                <a:cs typeface="Calibri" panose="020F0502020204030204" pitchFamily="34" charset="0"/>
              </a:rPr>
              <a:t> </a:t>
            </a:r>
            <a:r>
              <a:rPr lang="sr-Latn-RS" sz="1800" dirty="0">
                <a:latin typeface="Calibri" panose="020F0502020204030204" pitchFamily="34" charset="0"/>
                <a:ea typeface="Calibri" panose="020F0502020204030204" pitchFamily="34" charset="0"/>
                <a:cs typeface="Calibri" panose="020F0502020204030204" pitchFamily="34" charset="0"/>
              </a:rPr>
              <a:t>RID 2021 (</a:t>
            </a:r>
            <a:r>
              <a:rPr lang="en-US" sz="1800" dirty="0">
                <a:latin typeface="Calibri" panose="020F0502020204030204" pitchFamily="34" charset="0"/>
                <a:ea typeface="Calibri" panose="020F0502020204030204" pitchFamily="34" charset="0"/>
                <a:cs typeface="Calibri" panose="020F0502020204030204" pitchFamily="34" charset="0"/>
              </a:rPr>
              <a:t>volumes</a:t>
            </a:r>
            <a:r>
              <a:rPr lang="sr-Latn-RS" sz="1800" dirty="0">
                <a:latin typeface="Calibri" panose="020F0502020204030204" pitchFamily="34" charset="0"/>
                <a:ea typeface="Calibri" panose="020F0502020204030204" pitchFamily="34" charset="0"/>
                <a:cs typeface="Calibri" panose="020F0502020204030204" pitchFamily="34" charset="0"/>
              </a:rPr>
              <a:t> 1 </a:t>
            </a:r>
            <a:r>
              <a:rPr lang="en-US" sz="1800" dirty="0">
                <a:latin typeface="Calibri" panose="020F0502020204030204" pitchFamily="34" charset="0"/>
                <a:ea typeface="Calibri" panose="020F0502020204030204" pitchFamily="34" charset="0"/>
                <a:cs typeface="Calibri" panose="020F0502020204030204" pitchFamily="34" charset="0"/>
              </a:rPr>
              <a:t>and</a:t>
            </a:r>
            <a:r>
              <a:rPr lang="sr-Latn-RS" sz="1800" dirty="0">
                <a:latin typeface="Calibri" panose="020F0502020204030204" pitchFamily="34" charset="0"/>
                <a:ea typeface="Calibri" panose="020F0502020204030204" pitchFamily="34" charset="0"/>
                <a:cs typeface="Calibri" panose="020F0502020204030204" pitchFamily="34" charset="0"/>
              </a:rPr>
              <a:t> 2) </a:t>
            </a:r>
            <a:r>
              <a:rPr lang="en-US" sz="1800" dirty="0">
                <a:latin typeface="Calibri" panose="020F0502020204030204" pitchFamily="34" charset="0"/>
                <a:ea typeface="Calibri" panose="020F0502020204030204" pitchFamily="34" charset="0"/>
                <a:cs typeface="Calibri" panose="020F0502020204030204" pitchFamily="34" charset="0"/>
              </a:rPr>
              <a:t>and</a:t>
            </a:r>
            <a:r>
              <a:rPr lang="sr-Latn-RS" sz="1800" dirty="0">
                <a:latin typeface="Calibri" panose="020F0502020204030204" pitchFamily="34" charset="0"/>
                <a:ea typeface="Calibri" panose="020F0502020204030204" pitchFamily="34" charset="0"/>
                <a:cs typeface="Calibri" panose="020F0502020204030204" pitchFamily="34" charset="0"/>
              </a:rPr>
              <a:t> ADN 2021 (</a:t>
            </a:r>
            <a:r>
              <a:rPr lang="en-US" sz="1800" dirty="0">
                <a:latin typeface="Calibri" panose="020F0502020204030204" pitchFamily="34" charset="0"/>
                <a:ea typeface="Calibri" panose="020F0502020204030204" pitchFamily="34" charset="0"/>
                <a:cs typeface="Calibri" panose="020F0502020204030204" pitchFamily="34" charset="0"/>
              </a:rPr>
              <a:t>volumes</a:t>
            </a:r>
            <a:r>
              <a:rPr lang="sr-Latn-RS" sz="1800" dirty="0">
                <a:latin typeface="Calibri" panose="020F0502020204030204" pitchFamily="34" charset="0"/>
                <a:ea typeface="Calibri" panose="020F0502020204030204" pitchFamily="34" charset="0"/>
                <a:cs typeface="Calibri" panose="020F0502020204030204" pitchFamily="34" charset="0"/>
              </a:rPr>
              <a:t> 1 </a:t>
            </a:r>
            <a:r>
              <a:rPr lang="en-US" sz="1800" dirty="0">
                <a:latin typeface="Calibri" panose="020F0502020204030204" pitchFamily="34" charset="0"/>
                <a:ea typeface="Calibri" panose="020F0502020204030204" pitchFamily="34" charset="0"/>
                <a:cs typeface="Calibri" panose="020F0502020204030204" pitchFamily="34" charset="0"/>
              </a:rPr>
              <a:t>and</a:t>
            </a:r>
            <a:r>
              <a:rPr lang="sr-Latn-RS" sz="1800" dirty="0">
                <a:latin typeface="Calibri" panose="020F0502020204030204" pitchFamily="34" charset="0"/>
                <a:ea typeface="Calibri" panose="020F0502020204030204" pitchFamily="34" charset="0"/>
                <a:cs typeface="Calibri" panose="020F0502020204030204" pitchFamily="34" charset="0"/>
              </a:rPr>
              <a:t> 2)</a:t>
            </a:r>
            <a:endParaRPr lang="en-US"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1941934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762000" y="2209800"/>
            <a:ext cx="8153400" cy="1600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endParaRPr lang="bs-Latn-BA" sz="2400" b="1" dirty="0">
              <a:solidFill>
                <a:srgbClr val="002060"/>
              </a:solidFill>
            </a:endParaRPr>
          </a:p>
          <a:p>
            <a:pPr marL="0" indent="0" algn="ctr">
              <a:buNone/>
            </a:pPr>
            <a:r>
              <a:rPr lang="en-US" sz="1800" b="1" dirty="0">
                <a:solidFill>
                  <a:srgbClr val="002060"/>
                </a:solidFill>
              </a:rPr>
              <a:t>Transport of radioactive materials is performed in accordance with regulations on radiation and nuclear safety in Bosnia and Herzegovina</a:t>
            </a:r>
            <a:r>
              <a:rPr lang="sr-Cyrl-RS" sz="1800" b="1" dirty="0">
                <a:solidFill>
                  <a:srgbClr val="002060"/>
                </a:solidFill>
              </a:rPr>
              <a:t>.</a:t>
            </a:r>
          </a:p>
        </p:txBody>
      </p:sp>
    </p:spTree>
    <p:extLst>
      <p:ext uri="{BB962C8B-B14F-4D97-AF65-F5344CB8AC3E}">
        <p14:creationId xmlns:p14="http://schemas.microsoft.com/office/powerpoint/2010/main" val="210110142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990600"/>
            <a:ext cx="8153400" cy="3581400"/>
          </a:xfrm>
        </p:spPr>
        <p:txBody>
          <a:bodyPr>
            <a:noAutofit/>
          </a:bodyPr>
          <a:lstStyle/>
          <a:p>
            <a:pPr algn="ctr"/>
            <a:r>
              <a:rPr lang="bs-Latn-BA" sz="1800" b="1"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Infringement of the provisions</a:t>
            </a:r>
            <a:r>
              <a:rPr lang="en-US" sz="1800" b="1"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 of transport of dangerous materials</a:t>
            </a:r>
            <a:endParaRPr lang="bs-Latn-BA" sz="1800" b="1"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ctr"/>
            <a:endParaRPr lang="ru-RU"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r>
              <a:rPr lang="en-U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Infringement of the provisions of transport of dangerous materials are classified in three categories.</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ü"/>
            </a:pPr>
            <a:r>
              <a:rPr lang="en-U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Category I infringement is infringement of the highest level of risk</a:t>
            </a:r>
            <a:r>
              <a:rPr lang="ru-RU"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 </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ü"/>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C</a:t>
            </a:r>
            <a:r>
              <a:rPr lang="bs-Latn-BA"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ategory I</a:t>
            </a:r>
            <a:r>
              <a:rPr lang="en-U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I</a:t>
            </a:r>
            <a:r>
              <a:rPr lang="bs-Latn-BA"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 infringement is infringement</a:t>
            </a:r>
            <a:r>
              <a:rPr lang="en-U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 of the middle level of risk and</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ü"/>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C</a:t>
            </a:r>
            <a:r>
              <a:rPr lang="bs-Latn-BA"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ategory I</a:t>
            </a:r>
            <a:r>
              <a:rPr lang="en-U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II</a:t>
            </a:r>
            <a:r>
              <a:rPr lang="bs-Latn-BA"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 infringement is infringement </a:t>
            </a:r>
            <a:r>
              <a:rPr lang="en-U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of the lowest level of risk</a:t>
            </a:r>
            <a:r>
              <a:rPr lang="sr-Cyrl-R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ru-RU"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 </a:t>
            </a:r>
          </a:p>
          <a:p>
            <a:pPr algn="just"/>
            <a:r>
              <a:rPr lang="en-U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Ministry of Internal Affairs has proscribed infringements </a:t>
            </a: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according to the risk categories</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Rulebook on infringements of</a:t>
            </a:r>
            <a:r>
              <a:rPr lang="sr-Cyrl-R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provisions on transport of dangerous goods </a:t>
            </a:r>
            <a:r>
              <a:rPr lang="sr-Cyrl-R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bs-Latn-BA"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Official Journal of RS</a:t>
            </a:r>
            <a:r>
              <a:rPr lang="sr-Cyrl-R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No.</a:t>
            </a:r>
            <a:r>
              <a:rPr lang="sr-Cyrl-RS"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 7/17)</a:t>
            </a:r>
            <a:r>
              <a:rPr lang="ru-RU" sz="1800" b="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0891771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a:xfrm>
            <a:off x="609600" y="152400"/>
            <a:ext cx="8153400" cy="6172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2000" dirty="0">
              <a:solidFill>
                <a:srgbClr val="002060"/>
              </a:solidFill>
            </a:endParaRPr>
          </a:p>
        </p:txBody>
      </p:sp>
      <p:sp>
        <p:nvSpPr>
          <p:cNvPr id="9" name="Subtitle 2"/>
          <p:cNvSpPr txBox="1">
            <a:spLocks/>
          </p:cNvSpPr>
          <p:nvPr/>
        </p:nvSpPr>
        <p:spPr>
          <a:xfrm>
            <a:off x="762000" y="838200"/>
            <a:ext cx="8153400" cy="5410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00" b="1" dirty="0">
                <a:solidFill>
                  <a:srgbClr val="002060"/>
                </a:solidFill>
                <a:latin typeface="Calibri" panose="020F0502020204030204" pitchFamily="34" charset="0"/>
                <a:ea typeface="Calibri" panose="020F0502020204030204" pitchFamily="34" charset="0"/>
                <a:cs typeface="Calibri" panose="020F0502020204030204" pitchFamily="34" charset="0"/>
              </a:rPr>
              <a:t>PROVISIONS RELATED TO ALL MODES OF LAND TRANSPORT</a:t>
            </a:r>
            <a:r>
              <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endPar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en-US" sz="1800" b="1" dirty="0">
                <a:solidFill>
                  <a:srgbClr val="002060"/>
                </a:solidFill>
                <a:latin typeface="Calibri" panose="020F0502020204030204" pitchFamily="34" charset="0"/>
                <a:ea typeface="Calibri" panose="020F0502020204030204" pitchFamily="34" charset="0"/>
                <a:cs typeface="Calibri" panose="020F0502020204030204" pitchFamily="34" charset="0"/>
              </a:rPr>
              <a:t>Conditions related to packaging and vehicles</a:t>
            </a:r>
            <a:endPar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endPar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en-US" sz="1800" b="1" dirty="0">
                <a:solidFill>
                  <a:srgbClr val="002060"/>
                </a:solidFill>
                <a:latin typeface="Calibri" panose="020F0502020204030204" pitchFamily="34" charset="0"/>
                <a:ea typeface="Calibri" panose="020F0502020204030204" pitchFamily="34" charset="0"/>
                <a:cs typeface="Calibri" panose="020F0502020204030204" pitchFamily="34" charset="0"/>
              </a:rPr>
              <a:t>PACKAGING IS USED FOR TRANSPORT OF DANGEROUS MATERIALS</a:t>
            </a:r>
            <a:endParaRPr lang="bs-Latn-BA" sz="1800" b="1" u="sng"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endParaRPr lang="bs-Latn-BA" sz="1800" b="1" u="sng"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bs-Latn-BA" sz="1800" b="1" u="sng" dirty="0">
                <a:solidFill>
                  <a:srgbClr val="002060"/>
                </a:solidFill>
                <a:latin typeface="Calibri" panose="020F0502020204030204" pitchFamily="34" charset="0"/>
                <a:ea typeface="Calibri" panose="020F0502020204030204" pitchFamily="34" charset="0"/>
                <a:cs typeface="Calibri" panose="020F0502020204030204" pitchFamily="34" charset="0"/>
              </a:rPr>
              <a:t>P</a:t>
            </a:r>
            <a:r>
              <a:rPr lang="en-US" sz="1800" b="1" u="sng" dirty="0">
                <a:solidFill>
                  <a:srgbClr val="002060"/>
                </a:solidFill>
                <a:latin typeface="Calibri" panose="020F0502020204030204" pitchFamily="34" charset="0"/>
                <a:ea typeface="Calibri" panose="020F0502020204030204" pitchFamily="34" charset="0"/>
                <a:cs typeface="Calibri" panose="020F0502020204030204" pitchFamily="34" charset="0"/>
              </a:rPr>
              <a:t>ackaging</a:t>
            </a:r>
            <a:r>
              <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1800" b="1" dirty="0">
                <a:solidFill>
                  <a:srgbClr val="002060"/>
                </a:solidFill>
                <a:latin typeface="Calibri" panose="020F0502020204030204" pitchFamily="34" charset="0"/>
                <a:ea typeface="Calibri" panose="020F0502020204030204" pitchFamily="34" charset="0"/>
                <a:cs typeface="Calibri" panose="020F0502020204030204" pitchFamily="34" charset="0"/>
              </a:rPr>
              <a:t>is</a:t>
            </a:r>
            <a:r>
              <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1800" b="1" dirty="0">
                <a:solidFill>
                  <a:srgbClr val="002060"/>
                </a:solidFill>
                <a:latin typeface="Calibri" panose="020F0502020204030204" pitchFamily="34" charset="0"/>
                <a:ea typeface="Calibri" panose="020F0502020204030204" pitchFamily="34" charset="0"/>
                <a:cs typeface="Calibri" panose="020F0502020204030204" pitchFamily="34" charset="0"/>
              </a:rPr>
              <a:t>container or more containers or cargo section</a:t>
            </a:r>
            <a:r>
              <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1800" b="1" dirty="0">
                <a:solidFill>
                  <a:srgbClr val="002060"/>
                </a:solidFill>
                <a:latin typeface="Calibri" panose="020F0502020204030204" pitchFamily="34" charset="0"/>
                <a:ea typeface="Calibri" panose="020F0502020204030204" pitchFamily="34" charset="0"/>
                <a:cs typeface="Calibri" panose="020F0502020204030204" pitchFamily="34" charset="0"/>
              </a:rPr>
              <a:t>constructed in accordance with international agreements, intended for packaging or filling of dangerous materials</a:t>
            </a: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algn="just">
              <a:buFont typeface="Wingdings" panose="05000000000000000000" pitchFamily="2" charset="2"/>
              <a:buChar char="§"/>
            </a:pP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that matches, by quality and construction, amount and particularity of dangerous materials that are being transported</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in which is allowed to transport dangerous materials in accordance with the provisions of international agreements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which is checked and approved in accordance with the provisions of international agreements and</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w</a:t>
            </a:r>
            <a:r>
              <a:rPr lang="en-US" sz="1800" dirty="0" err="1">
                <a:solidFill>
                  <a:srgbClr val="002060"/>
                </a:solidFill>
                <a:latin typeface="Calibri" panose="020F0502020204030204" pitchFamily="34" charset="0"/>
                <a:ea typeface="Calibri" panose="020F0502020204030204" pitchFamily="34" charset="0"/>
                <a:cs typeface="Calibri" panose="020F0502020204030204" pitchFamily="34" charset="0"/>
              </a:rPr>
              <a:t>hich</a:t>
            </a: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 has warning signs, labels, markings and labels for danger marking</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and other data on dangerous materials and packaging in accordance with the provisions of international agreements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65725248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685800" y="1066800"/>
            <a:ext cx="8153400" cy="50292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rPr>
              <a:t>LABELLING OF PACKAGING</a:t>
            </a:r>
          </a:p>
          <a:p>
            <a:pPr marL="0" indent="0" algn="ctr">
              <a:buNone/>
            </a:pPr>
            <a:endParaRPr lang="ru-RU" sz="19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Manufacturer of packaging for dangerous materials labels that packaging in accordance with international agreements and obtains approvals for the packaging</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Participant in the transport of dangerous materials uses packaging which is in accordance with international agreements and other regulations and which have approval and label</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endPar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rPr>
              <a:t>APPROVAL FOR PACKAGING</a:t>
            </a:r>
          </a:p>
          <a:p>
            <a:pPr marL="0" indent="0" algn="ctr">
              <a:buNone/>
            </a:pPr>
            <a:endParaRPr lang="sr-Cyrl-RS" sz="19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Approval for packaging for </a:t>
            </a:r>
            <a:r>
              <a:rPr lang="bs-Latn-BA" sz="1900" u="sng" dirty="0">
                <a:solidFill>
                  <a:srgbClr val="002060"/>
                </a:solidFill>
                <a:latin typeface="Calibri" panose="020F0502020204030204" pitchFamily="34" charset="0"/>
                <a:ea typeface="Calibri" panose="020F0502020204030204" pitchFamily="34" charset="0"/>
                <a:cs typeface="Calibri" panose="020F0502020204030204" pitchFamily="34" charset="0"/>
              </a:rPr>
              <a:t>transport of liquid flammable materials and gases</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tanks fixed to vehicle in road transport is issued by legal person previously authorised by minister of transport and communications</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Approval for</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u="sng" dirty="0">
                <a:solidFill>
                  <a:srgbClr val="002060"/>
                </a:solidFill>
                <a:latin typeface="Calibri" panose="020F0502020204030204" pitchFamily="34" charset="0"/>
                <a:ea typeface="Calibri" panose="020F0502020204030204" pitchFamily="34" charset="0"/>
                <a:cs typeface="Calibri" panose="020F0502020204030204" pitchFamily="34" charset="0"/>
              </a:rPr>
              <a:t>pressure vessels</a:t>
            </a:r>
            <a:r>
              <a:rPr lang="ru-RU" sz="1900" u="sng"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for transport of dangerous materials is issued in accordance with regulations</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that define area of transportable pressure vessels</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Approval for other types of packaging for transport of dangerous materials is issued by legal person based on decision of the minister of industry</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energy</a:t>
            </a:r>
            <a:r>
              <a:rPr lang="sr-Cyrl-RS"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and mining</a:t>
            </a:r>
            <a:r>
              <a:rPr lang="sr-Cyrl-RS" sz="19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sr-Cyrl-RS" sz="1900" dirty="0">
              <a:solidFill>
                <a:srgbClr val="002060"/>
              </a:solidFill>
            </a:endParaRPr>
          </a:p>
          <a:p>
            <a:pPr marL="0" indent="0">
              <a:buNone/>
            </a:pPr>
            <a:endParaRPr lang="en-US" sz="2000" dirty="0">
              <a:solidFill>
                <a:srgbClr val="002060"/>
              </a:solidFill>
            </a:endParaRPr>
          </a:p>
        </p:txBody>
      </p:sp>
    </p:spTree>
    <p:extLst>
      <p:ext uri="{BB962C8B-B14F-4D97-AF65-F5344CB8AC3E}">
        <p14:creationId xmlns:p14="http://schemas.microsoft.com/office/powerpoint/2010/main" val="199578310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762000" y="304800"/>
            <a:ext cx="8153400" cy="6172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sr-Cyrl-RS" sz="2000" dirty="0">
              <a:solidFill>
                <a:srgbClr val="002060"/>
              </a:solidFill>
            </a:endParaRPr>
          </a:p>
          <a:p>
            <a:pPr marL="0" indent="0">
              <a:buNone/>
            </a:pPr>
            <a:endParaRPr lang="sr-Cyrl-RS" sz="2000" dirty="0">
              <a:solidFill>
                <a:srgbClr val="002060"/>
              </a:solidFill>
            </a:endParaRPr>
          </a:p>
          <a:p>
            <a:pPr marL="0" indent="0">
              <a:buNone/>
            </a:pPr>
            <a:endParaRPr lang="en-US" sz="2000" dirty="0">
              <a:solidFill>
                <a:srgbClr val="002060"/>
              </a:solidFill>
            </a:endParaRPr>
          </a:p>
        </p:txBody>
      </p:sp>
      <p:sp>
        <p:nvSpPr>
          <p:cNvPr id="6" name="Subtitle 2"/>
          <p:cNvSpPr txBox="1">
            <a:spLocks/>
          </p:cNvSpPr>
          <p:nvPr/>
        </p:nvSpPr>
        <p:spPr>
          <a:xfrm>
            <a:off x="914400" y="685800"/>
            <a:ext cx="8153400" cy="4572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2000" b="1"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 transport participants</a:t>
            </a:r>
            <a:endParaRPr lang="ru-RU"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endParaRPr lang="ru-RU"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Ø"/>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Preventive measures and procedure in the case of accident,</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Ø"/>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 despetchers,</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Ø"/>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 transport organizer,</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Ø"/>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packagers,</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Ø"/>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 fillers,</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Ø"/>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 owner or user of cargo area,</a:t>
            </a:r>
            <a:endPar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Ø"/>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loader,</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Ø"/>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 carrier,</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Ø"/>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 recipient,</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Ø"/>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 carrier in the case of loss of dangerous materials,</a:t>
            </a:r>
            <a:endPar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Ø"/>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Measures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in the case of spillage or leakage of dangerous materials.</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sz="2000" dirty="0">
              <a:solidFill>
                <a:srgbClr val="002060"/>
              </a:solidFill>
            </a:endParaRPr>
          </a:p>
        </p:txBody>
      </p:sp>
    </p:spTree>
    <p:extLst>
      <p:ext uri="{BB962C8B-B14F-4D97-AF65-F5344CB8AC3E}">
        <p14:creationId xmlns:p14="http://schemas.microsoft.com/office/powerpoint/2010/main" val="41877786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533400" y="1143000"/>
            <a:ext cx="8153400" cy="3733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Approval for transport</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Procedure of approval issuance</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endParaRPr lang="bs-Latn-BA" sz="1800" u="sng"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u="sng" dirty="0">
                <a:solidFill>
                  <a:srgbClr val="002060"/>
                </a:solidFill>
                <a:latin typeface="Calibri" panose="020F0502020204030204" pitchFamily="34" charset="0"/>
                <a:ea typeface="Calibri" panose="020F0502020204030204" pitchFamily="34" charset="0"/>
                <a:cs typeface="Calibri" panose="020F0502020204030204" pitchFamily="34" charset="0"/>
              </a:rPr>
              <a:t>Approval for transport of explosive materials in inland transport</a:t>
            </a:r>
            <a:r>
              <a:rPr lang="ru-RU" sz="1800" u="sng"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is issued by Center of public safety</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that is Station of public safety</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of the Ministry of the area from which explosive materials are sent</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and in international transport competent organisational unit of the Ministry</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marL="0" indent="0" algn="just">
              <a:buNone/>
            </a:pP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If spacial transport measures are proscribed by the approval for transport of radioactive and nuclear materials issued by State regulatory agency for radiation and nuclear safety, Ministry shall act in accordance with specialy oredered measures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3725590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533400" y="1143000"/>
            <a:ext cx="8153400" cy="45720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Request for approval issuance</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Legal or natural person</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which in the scope of its activity performs mining works, in the request for issuance of approval for transport of explosive materials shall attach contract on performance of mining works together with data defined by law</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endPar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Additional conditions for approval issuance</a:t>
            </a:r>
            <a:r>
              <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endPar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In order to protect people, environment, or transport from unauthorised persons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 approval may contain additional conditions  for transport or special safety measures </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direction and time of transport</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escort of sender or escort</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of police officials</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Special approval</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In order to test dangerous materials or because of special conditions of transport defined by international agreements, and</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in order to protect and save, Minister may issue special approval for transport of dangerous materials if acceptable level of safety is secured</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sr-Cyrl-RS" sz="18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7117304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685800" y="914400"/>
            <a:ext cx="8153400" cy="472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2000" b="1" dirty="0">
                <a:solidFill>
                  <a:srgbClr val="002060"/>
                </a:solidFill>
                <a:latin typeface="Calibri" panose="020F0502020204030204" pitchFamily="34" charset="0"/>
                <a:ea typeface="Calibri" panose="020F0502020204030204" pitchFamily="34" charset="0"/>
                <a:cs typeface="Calibri" panose="020F0502020204030204" pitchFamily="34" charset="0"/>
              </a:rPr>
              <a:t>Limitations</a:t>
            </a:r>
          </a:p>
          <a:p>
            <a:pPr marL="0" indent="0" algn="ctr">
              <a:buNone/>
            </a:pPr>
            <a:endParaRPr lang="sr-Cyrl-RS"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2000" b="1" dirty="0">
                <a:solidFill>
                  <a:srgbClr val="002060"/>
                </a:solidFill>
                <a:latin typeface="Calibri" panose="020F0502020204030204" pitchFamily="34" charset="0"/>
                <a:ea typeface="Calibri" panose="020F0502020204030204" pitchFamily="34" charset="0"/>
                <a:cs typeface="Calibri" panose="020F0502020204030204" pitchFamily="34" charset="0"/>
              </a:rPr>
              <a:t>Transport ban</a:t>
            </a:r>
            <a:endParaRPr lang="sr-Cyrl-RS"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2000" dirty="0">
                <a:solidFill>
                  <a:srgbClr val="002060"/>
                </a:solidFill>
                <a:latin typeface="Calibri" panose="020F0502020204030204" pitchFamily="34" charset="0"/>
                <a:ea typeface="Calibri" panose="020F0502020204030204" pitchFamily="34" charset="0"/>
                <a:cs typeface="Calibri" panose="020F0502020204030204" pitchFamily="34" charset="0"/>
              </a:rPr>
              <a:t>Ministry may ban transport of certain dangerous materials</a:t>
            </a:r>
            <a:r>
              <a:rPr lang="ru-RU"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2000" dirty="0">
                <a:solidFill>
                  <a:srgbClr val="002060"/>
                </a:solidFill>
                <a:latin typeface="Calibri" panose="020F0502020204030204" pitchFamily="34" charset="0"/>
                <a:ea typeface="Calibri" panose="020F0502020204030204" pitchFamily="34" charset="0"/>
                <a:cs typeface="Calibri" panose="020F0502020204030204" pitchFamily="34" charset="0"/>
              </a:rPr>
              <a:t>that is may allow transport under special conditions when it is necessary for transport safety, maintenance of public order and protection of persons and environment</a:t>
            </a:r>
            <a:r>
              <a:rPr lang="sr-Cyrl-RS" sz="20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marL="0" indent="0">
              <a:buNone/>
            </a:pPr>
            <a:endParaRPr lang="sr-Cyrl-RS"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2000" b="1" dirty="0">
                <a:solidFill>
                  <a:srgbClr val="002060"/>
                </a:solidFill>
                <a:latin typeface="Calibri" panose="020F0502020204030204" pitchFamily="34" charset="0"/>
                <a:ea typeface="Calibri" panose="020F0502020204030204" pitchFamily="34" charset="0"/>
                <a:cs typeface="Calibri" panose="020F0502020204030204" pitchFamily="34" charset="0"/>
              </a:rPr>
              <a:t>Ban of vehicle labelling</a:t>
            </a:r>
            <a:r>
              <a:rPr lang="ru-RU" sz="20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2000" b="1" dirty="0">
                <a:solidFill>
                  <a:srgbClr val="002060"/>
                </a:solidFill>
                <a:latin typeface="Calibri" panose="020F0502020204030204" pitchFamily="34" charset="0"/>
                <a:ea typeface="Calibri" panose="020F0502020204030204" pitchFamily="34" charset="0"/>
                <a:cs typeface="Calibri" panose="020F0502020204030204" pitchFamily="34" charset="0"/>
              </a:rPr>
              <a:t>and packaging</a:t>
            </a:r>
            <a:endParaRPr lang="ru-RU"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2000" dirty="0">
                <a:solidFill>
                  <a:srgbClr val="002060"/>
                </a:solidFill>
                <a:latin typeface="Calibri" panose="020F0502020204030204" pitchFamily="34" charset="0"/>
                <a:ea typeface="Calibri" panose="020F0502020204030204" pitchFamily="34" charset="0"/>
                <a:cs typeface="Calibri" panose="020F0502020204030204" pitchFamily="34" charset="0"/>
              </a:rPr>
              <a:t>It is prohibited to label packagings, that is vehicles which perform transport of dangerous materials with warning signs, inscriptions, markings and labels used for marking of danger according to international agreements</a:t>
            </a:r>
            <a:r>
              <a:rPr lang="sr-Cyrl-RS" sz="20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marL="0" indent="0">
              <a:buNone/>
            </a:pPr>
            <a:endParaRPr lang="sr-Cyrl-RS" sz="2000" b="1" dirty="0"/>
          </a:p>
        </p:txBody>
      </p:sp>
    </p:spTree>
    <p:extLst>
      <p:ext uri="{BB962C8B-B14F-4D97-AF65-F5344CB8AC3E}">
        <p14:creationId xmlns:p14="http://schemas.microsoft.com/office/powerpoint/2010/main" val="262736616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457200" y="457200"/>
            <a:ext cx="8153400" cy="61908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SAFETY ADVISOR AND PERSONS THAT PARTICIPATE IN TRANSPORT OF DANGEROUS MATERIALS IN ROAD TRANSPORT</a:t>
            </a:r>
            <a:r>
              <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RAILWAY TRANSPORT</a:t>
            </a:r>
            <a:r>
              <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AND INLAND WATERWAYS</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u="sng" dirty="0">
                <a:solidFill>
                  <a:srgbClr val="002060"/>
                </a:solidFill>
                <a:latin typeface="Calibri" panose="020F0502020204030204" pitchFamily="34" charset="0"/>
                <a:ea typeface="Calibri" panose="020F0502020204030204" pitchFamily="34" charset="0"/>
                <a:cs typeface="Calibri" panose="020F0502020204030204" pitchFamily="34" charset="0"/>
              </a:rPr>
              <a:t>Safety advisor</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Duties of the advisor are</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To follow and implement regulations in the area of transport of dangerous materals</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To supervise handling with dangerous materials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in legal persons or natural persons in accordance with regulations that regulate transport of dangerous materials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To advise responsible persons in legal persons or natural persons</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To advise persons that participate in transport of dangerous materials in legal persons or natural persons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To supervise and monitor professional training of persons in legal persons or natural persons that participate in transport of dangerous materials, and</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to keep records on trainings</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To implement adequate measures in order to prevent accidents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that is serious infringements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of regulatins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To order and start adequate measures in the case of accidents and</a:t>
            </a: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To made annual report and to perform other actions related to transport of dangerous materials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83561617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a:xfrm>
            <a:off x="533400" y="914400"/>
            <a:ext cx="8153400" cy="533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Professional training of persons that participate in transport</a:t>
            </a:r>
          </a:p>
          <a:p>
            <a:pPr marL="0" indent="0" algn="ctr">
              <a:buNone/>
            </a:pPr>
            <a:endPar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Person that participate in transport of </a:t>
            </a: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explosive materials</a:t>
            </a:r>
            <a:r>
              <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flammable</a:t>
            </a:r>
            <a:r>
              <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liquids and gases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or participate in packing, loading, unloading, filling or emptying</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 related to that type of transport is professionally trained in accordance with regulations on transport of explosive materials and flammable liquids and gases</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algn="just">
              <a:buFont typeface="Wingdings" panose="05000000000000000000" pitchFamily="2" charset="2"/>
              <a:buChar char="§"/>
            </a:pP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Person that participate in transport of </a:t>
            </a: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dangerous materials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excluding explosive materials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flammable liquids and gases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or participate in packing, loading, unloading, filling or emptying  related to that type of transport is professionally trained in accordance with</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 international agreements and in accordance with characteristics of its working obligations and responsibilities and obligations of participants in transport of dangerous materials where he/she works, and he/she owns proof</a:t>
            </a: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of such training</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b="1" u="sng"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Minister of Labor, War Veterans and Disabled Persons' Protection</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 made Rulebook that proscribes manner and procedure of professional training of persons that participate</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in transport</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conditions that fulfill institutions that perform professional training</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and conent</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and period of validity of professional training certificate.</a:t>
            </a:r>
            <a:endPar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6066574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228600" y="533400"/>
            <a:ext cx="8763000" cy="57912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rPr>
              <a:t>SPECIAL PROVISIONS ON TRANSPORT OF DANGEROUS MATERIALS IN ROAD</a:t>
            </a:r>
            <a:r>
              <a:rPr lang="ru-RU" sz="19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rPr>
              <a:t>TRANSPORT</a:t>
            </a:r>
          </a:p>
          <a:p>
            <a:pPr marL="0" indent="0" algn="ctr">
              <a:buNone/>
            </a:pPr>
            <a:endParaRPr lang="sr-Cyrl-RS" sz="19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 carriers</a:t>
            </a:r>
            <a:endParaRPr lang="sr-Cyrl-RS" sz="19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 despatchers</a:t>
            </a:r>
            <a:endParaRPr lang="sr-Cyrl-RS" sz="19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rPr>
              <a:t>Conditions and obligations of drivers</a:t>
            </a:r>
            <a:endParaRPr lang="sr-Cyrl-RS" sz="19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rPr>
              <a:t>Safety measures and cooperation</a:t>
            </a:r>
          </a:p>
          <a:p>
            <a:pPr marL="0" indent="0" algn="ctr">
              <a:buNone/>
            </a:pPr>
            <a:endParaRPr lang="sr-Cyrl-RS" sz="19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Minister of Transport and Communications</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1900" dirty="0">
                <a:solidFill>
                  <a:srgbClr val="002060"/>
                </a:solidFill>
                <a:latin typeface="Calibri" panose="020F0502020204030204" pitchFamily="34" charset="0"/>
                <a:ea typeface="Calibri" panose="020F0502020204030204" pitchFamily="34" charset="0"/>
                <a:cs typeface="Calibri" panose="020F0502020204030204" pitchFamily="34" charset="0"/>
              </a:rPr>
              <a:t>Minister of Spatial Planning, Construction, and Ecology</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Minister of </a:t>
            </a:r>
            <a:r>
              <a:rPr lang="en-US" sz="1900" dirty="0">
                <a:solidFill>
                  <a:srgbClr val="002060"/>
                </a:solidFill>
                <a:latin typeface="Calibri" panose="020F0502020204030204" pitchFamily="34" charset="0"/>
                <a:ea typeface="Calibri" panose="020F0502020204030204" pitchFamily="34" charset="0"/>
                <a:cs typeface="Calibri" panose="020F0502020204030204" pitchFamily="34" charset="0"/>
              </a:rPr>
              <a:t>Agriculture, Forestry and Water Management</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Minister of</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Industry, Energy and Mining and</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Minister of</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Health and Social Welfare</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nominate</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rPr>
              <a:t>coordinators</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for implementation of this Law</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а</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nd those coordinators deliver data and information on dangerous materials</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from their jurisdiction to the</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rPr>
              <a:t>Ministry</a:t>
            </a:r>
            <a:r>
              <a:rPr lang="sr-Cyrl-RS" sz="19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rPr>
              <a:t>as a contact institution</a:t>
            </a:r>
            <a:r>
              <a:rPr lang="sr-Cyrl-RS" sz="19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endParaRPr lang="sr-Cyrl-RS" sz="19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rPr>
              <a:t>Inspection of vehicle</a:t>
            </a:r>
            <a:endParaRPr lang="sr-Cyrl-RS" sz="19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Inspection of roadworthiness of the vehicle and processing of documentation based on which is issued</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rPr>
              <a:t>certificate on roadworthiness of vehicle for transport of certain dangerous materials</a:t>
            </a:r>
            <a:r>
              <a:rPr lang="ru-RU" sz="19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is performed by legal person authorised by the Ministry of Transport and Communications</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Legal persons perform inspection of roadworthiness of vehicles</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process documentation</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and</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issue</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b="1" dirty="0">
                <a:solidFill>
                  <a:srgbClr val="002060"/>
                </a:solidFill>
                <a:latin typeface="Calibri" panose="020F0502020204030204" pitchFamily="34" charset="0"/>
                <a:ea typeface="Calibri" panose="020F0502020204030204" pitchFamily="34" charset="0"/>
                <a:cs typeface="Calibri" panose="020F0502020204030204" pitchFamily="34" charset="0"/>
              </a:rPr>
              <a:t>certificates</a:t>
            </a:r>
            <a:r>
              <a:rPr lang="ru-RU" sz="19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1900" b="1" dirty="0">
                <a:solidFill>
                  <a:srgbClr val="002060"/>
                </a:solidFill>
                <a:latin typeface="Calibri" panose="020F0502020204030204" pitchFamily="34" charset="0"/>
                <a:ea typeface="Calibri" panose="020F0502020204030204" pitchFamily="34" charset="0"/>
                <a:cs typeface="Calibri" panose="020F0502020204030204" pitchFamily="34" charset="0"/>
              </a:rPr>
              <a:t>on roadworthiness of vehicle for transport of certain dangerous materials</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900" dirty="0">
                <a:solidFill>
                  <a:srgbClr val="002060"/>
                </a:solidFill>
                <a:latin typeface="Calibri" panose="020F0502020204030204" pitchFamily="34" charset="0"/>
                <a:ea typeface="Calibri" panose="020F0502020204030204" pitchFamily="34" charset="0"/>
                <a:cs typeface="Calibri" panose="020F0502020204030204" pitchFamily="34" charset="0"/>
              </a:rPr>
              <a:t>in accordance with international agreements and provisions of this Law</a:t>
            </a:r>
            <a:r>
              <a:rPr lang="ru-RU" sz="19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marL="0" indent="0" algn="just">
              <a:buNone/>
            </a:pPr>
            <a:endParaRPr lang="sr-Cyrl-RS" sz="2000" dirty="0"/>
          </a:p>
        </p:txBody>
      </p:sp>
    </p:spTree>
    <p:extLst>
      <p:ext uri="{BB962C8B-B14F-4D97-AF65-F5344CB8AC3E}">
        <p14:creationId xmlns:p14="http://schemas.microsoft.com/office/powerpoint/2010/main" val="413285537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838200" y="457200"/>
            <a:ext cx="8153400" cy="533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2000" b="1" dirty="0">
                <a:solidFill>
                  <a:srgbClr val="002060"/>
                </a:solidFill>
                <a:latin typeface="Calibri" panose="020F0502020204030204" pitchFamily="34" charset="0"/>
                <a:ea typeface="Calibri" panose="020F0502020204030204" pitchFamily="34" charset="0"/>
                <a:cs typeface="Calibri" panose="020F0502020204030204" pitchFamily="34" charset="0"/>
              </a:rPr>
              <a:t>Professional training of drivers</a:t>
            </a:r>
          </a:p>
          <a:p>
            <a:pPr marL="0" indent="0" algn="ctr">
              <a:buNone/>
            </a:pPr>
            <a:endParaRPr lang="sr-Cyrl-RS"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bs-Latn-BA" sz="1800" u="sng" dirty="0">
                <a:solidFill>
                  <a:srgbClr val="002060"/>
                </a:solidFill>
                <a:latin typeface="Calibri" panose="020F0502020204030204" pitchFamily="34" charset="0"/>
                <a:ea typeface="Calibri" panose="020F0502020204030204" pitchFamily="34" charset="0"/>
                <a:cs typeface="Calibri" panose="020F0502020204030204" pitchFamily="34" charset="0"/>
              </a:rPr>
              <a:t>Professional training of drivers</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 in accordance with international agreements performs legal person authorised by the Minister</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marL="0" indent="0" algn="just">
              <a:buNone/>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Inspection of professional competence of driver is performed by the Ministry and the Ministry issues certificate, which specimen can be find at the internet page</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hlinkClick r:id="rId2"/>
              </a:rPr>
              <a:t>https://unece.org/adr-certificates-0#accordion_7</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en-GB"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endParaRPr lang="sr-Cyrl-RS"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sr-Cyrl-RS"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2984240"/>
            <a:ext cx="3597346" cy="2249972"/>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9200" y="3006793"/>
            <a:ext cx="3657600" cy="2204866"/>
          </a:xfrm>
          <a:prstGeom prst="rect">
            <a:avLst/>
          </a:prstGeom>
        </p:spPr>
      </p:pic>
    </p:spTree>
    <p:extLst>
      <p:ext uri="{BB962C8B-B14F-4D97-AF65-F5344CB8AC3E}">
        <p14:creationId xmlns:p14="http://schemas.microsoft.com/office/powerpoint/2010/main" val="168744437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62000" y="1066800"/>
            <a:ext cx="8001000" cy="3810000"/>
          </a:xfrm>
        </p:spPr>
        <p:txBody>
          <a:bodyPr>
            <a:normAutofit/>
          </a:bodyPr>
          <a:lstStyle/>
          <a:p>
            <a:pPr marL="0" lvl="0" indent="0" algn="ctr">
              <a:spcBef>
                <a:spcPts val="0"/>
              </a:spcBef>
              <a:spcAft>
                <a:spcPts val="0"/>
              </a:spcAft>
              <a:buClrTx/>
              <a:buSzTx/>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Temporary ban</a:t>
            </a:r>
            <a:r>
              <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that is termination of transport</a:t>
            </a:r>
          </a:p>
          <a:p>
            <a:pPr marL="0" lvl="0" indent="0" algn="ctr">
              <a:spcBef>
                <a:spcPts val="0"/>
              </a:spcBef>
              <a:spcAft>
                <a:spcPts val="0"/>
              </a:spcAft>
              <a:buClrTx/>
              <a:buSzTx/>
              <a:buNone/>
            </a:pPr>
            <a:endPar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285750" lvl="0" indent="-285750" algn="just">
              <a:spcBef>
                <a:spcPts val="0"/>
              </a:spcBef>
              <a:spcAft>
                <a:spcPts val="0"/>
              </a:spcAft>
              <a:buClrTx/>
              <a:buSzTx/>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In case when</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u="sng" dirty="0">
                <a:solidFill>
                  <a:srgbClr val="002060"/>
                </a:solidFill>
                <a:latin typeface="Calibri" panose="020F0502020204030204" pitchFamily="34" charset="0"/>
                <a:ea typeface="Calibri" panose="020F0502020204030204" pitchFamily="34" charset="0"/>
                <a:cs typeface="Calibri" panose="020F0502020204030204" pitchFamily="34" charset="0"/>
              </a:rPr>
              <a:t>other competent authority</a:t>
            </a:r>
            <a:r>
              <a:rPr lang="ru-RU" sz="1800" u="sng"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during the inspection of transport of dangerous materials establish</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deficiencies that can affect safety of people</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property</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or environment</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it will inform competent inspection and attach data on vehicle and dangerous materials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marL="0" lvl="0" indent="0" algn="just">
              <a:spcBef>
                <a:spcPts val="0"/>
              </a:spcBef>
              <a:spcAft>
                <a:spcPts val="0"/>
              </a:spcAft>
              <a:buClrTx/>
              <a:buSzTx/>
              <a:buNone/>
            </a:pPr>
            <a:endPar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lvl="0" indent="0" algn="ctr">
              <a:spcBef>
                <a:spcPts val="0"/>
              </a:spcBef>
              <a:spcAft>
                <a:spcPts val="0"/>
              </a:spcAft>
              <a:buClrTx/>
              <a:buSzTx/>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Supervision</a:t>
            </a:r>
            <a:r>
              <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of despatchers</a:t>
            </a:r>
            <a:r>
              <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carriers</a:t>
            </a:r>
            <a:r>
              <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or recipients</a:t>
            </a:r>
          </a:p>
          <a:p>
            <a:pPr marL="0" lvl="0" indent="0" algn="ctr">
              <a:spcBef>
                <a:spcPts val="0"/>
              </a:spcBef>
              <a:spcAft>
                <a:spcPts val="0"/>
              </a:spcAft>
              <a:buClrTx/>
              <a:buSzTx/>
              <a:buNone/>
            </a:pPr>
            <a:endPar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285750" indent="-285750" algn="just">
              <a:spcBef>
                <a:spcPts val="0"/>
              </a:spcBef>
              <a:spcAft>
                <a:spcPts val="0"/>
              </a:spcAft>
              <a:buClrTx/>
              <a:buSzTx/>
              <a:buFont typeface="Wingdings" panose="05000000000000000000" pitchFamily="2" charset="2"/>
              <a:buChar char="§"/>
            </a:pPr>
            <a:r>
              <a:rPr lang="bs-Latn-BA" sz="1800" u="sng" dirty="0">
                <a:solidFill>
                  <a:srgbClr val="002060"/>
                </a:solidFill>
                <a:latin typeface="Calibri" panose="020F0502020204030204" pitchFamily="34" charset="0"/>
                <a:ea typeface="Calibri" panose="020F0502020204030204" pitchFamily="34" charset="0"/>
                <a:cs typeface="Calibri" panose="020F0502020204030204" pitchFamily="34" charset="0"/>
              </a:rPr>
              <a:t>Inspector may</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 preventively or during the supervision</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over the transport of dangerous materials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in case of deficiencies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perform supervision of despatchers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carriers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or recipients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of dangerous materials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or other legal or natural persons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that perform activity of transport of dangerous materials</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US"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8351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533400" y="685800"/>
            <a:ext cx="8153400" cy="583474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2000" b="1" dirty="0">
                <a:solidFill>
                  <a:srgbClr val="002060"/>
                </a:solidFill>
                <a:latin typeface="Calibri" panose="020F0502020204030204" pitchFamily="34" charset="0"/>
                <a:ea typeface="Calibri" panose="020F0502020204030204" pitchFamily="34" charset="0"/>
                <a:cs typeface="Calibri" panose="020F0502020204030204" pitchFamily="34" charset="0"/>
              </a:rPr>
              <a:t>Entry into the territory of the Republic of Srpska</a:t>
            </a:r>
          </a:p>
          <a:p>
            <a:pPr marL="0" indent="0" algn="ctr">
              <a:buNone/>
            </a:pPr>
            <a:endParaRPr lang="ru-RU"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bs-Latn-BA" sz="2000" u="sng" dirty="0">
                <a:solidFill>
                  <a:srgbClr val="002060"/>
                </a:solidFill>
                <a:latin typeface="Calibri" panose="020F0502020204030204" pitchFamily="34" charset="0"/>
                <a:ea typeface="Calibri" panose="020F0502020204030204" pitchFamily="34" charset="0"/>
                <a:cs typeface="Calibri" panose="020F0502020204030204" pitchFamily="34" charset="0"/>
              </a:rPr>
              <a:t>Police official of the Ministry</a:t>
            </a:r>
            <a:r>
              <a:rPr lang="sr-Cyrl-RS" sz="2000" u="sng"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2000" dirty="0">
                <a:solidFill>
                  <a:srgbClr val="002060"/>
                </a:solidFill>
                <a:latin typeface="Calibri" panose="020F0502020204030204" pitchFamily="34" charset="0"/>
                <a:ea typeface="Calibri" panose="020F0502020204030204" pitchFamily="34" charset="0"/>
                <a:cs typeface="Calibri" panose="020F0502020204030204" pitchFamily="34" charset="0"/>
              </a:rPr>
              <a:t>shall exclude from traffic vehicle registered at the territory of the Federation of Bosnia and Herzegovina</a:t>
            </a:r>
            <a:r>
              <a:rPr lang="ru-RU"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2000" dirty="0">
                <a:solidFill>
                  <a:srgbClr val="002060"/>
                </a:solidFill>
                <a:latin typeface="Calibri" panose="020F0502020204030204" pitchFamily="34" charset="0"/>
                <a:ea typeface="Calibri" panose="020F0502020204030204" pitchFamily="34" charset="0"/>
                <a:cs typeface="Calibri" panose="020F0502020204030204" pitchFamily="34" charset="0"/>
              </a:rPr>
              <a:t>Brčko District of Bosnia and Herzegovina</a:t>
            </a:r>
            <a:r>
              <a:rPr lang="ru-RU"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2000" dirty="0">
                <a:solidFill>
                  <a:srgbClr val="002060"/>
                </a:solidFill>
                <a:latin typeface="Calibri" panose="020F0502020204030204" pitchFamily="34" charset="0"/>
                <a:ea typeface="Calibri" panose="020F0502020204030204" pitchFamily="34" charset="0"/>
                <a:cs typeface="Calibri" panose="020F0502020204030204" pitchFamily="34" charset="0"/>
              </a:rPr>
              <a:t>or some other state if he/she establishes infingement of provisions on transport of dangerous materials and shall take other adequate measures, and continuation of transport will be possible after the deficiencies are eliminated</a:t>
            </a:r>
            <a:r>
              <a:rPr lang="sr-Cyrl-RS" sz="20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marL="0" indent="0" algn="ctr">
              <a:buNone/>
            </a:pPr>
            <a:r>
              <a:rPr lang="bs-Latn-BA" sz="2000" b="1" dirty="0">
                <a:solidFill>
                  <a:srgbClr val="002060"/>
                </a:solidFill>
                <a:latin typeface="Calibri" panose="020F0502020204030204" pitchFamily="34" charset="0"/>
                <a:ea typeface="Calibri" panose="020F0502020204030204" pitchFamily="34" charset="0"/>
                <a:cs typeface="Calibri" panose="020F0502020204030204" pitchFamily="34" charset="0"/>
              </a:rPr>
              <a:t>Legal help</a:t>
            </a:r>
            <a:endParaRPr lang="sr-Cyrl-RS"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bs-Latn-BA" sz="2000" dirty="0">
                <a:solidFill>
                  <a:srgbClr val="002060"/>
                </a:solidFill>
                <a:latin typeface="Calibri" panose="020F0502020204030204" pitchFamily="34" charset="0"/>
                <a:ea typeface="Calibri" panose="020F0502020204030204" pitchFamily="34" charset="0"/>
                <a:cs typeface="Calibri" panose="020F0502020204030204" pitchFamily="34" charset="0"/>
              </a:rPr>
              <a:t>Inspector delivers data on serious and repeated infringements of international agreements to </a:t>
            </a:r>
            <a:r>
              <a:rPr lang="bs-Latn-BA" sz="2000" u="sng" dirty="0">
                <a:solidFill>
                  <a:srgbClr val="002060"/>
                </a:solidFill>
                <a:latin typeface="Calibri" panose="020F0502020204030204" pitchFamily="34" charset="0"/>
                <a:ea typeface="Calibri" panose="020F0502020204030204" pitchFamily="34" charset="0"/>
                <a:cs typeface="Calibri" panose="020F0502020204030204" pitchFamily="34" charset="0"/>
              </a:rPr>
              <a:t>competent</a:t>
            </a:r>
            <a:r>
              <a:rPr lang="ru-RU" sz="2000" u="sng"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2000" u="sng" dirty="0">
                <a:solidFill>
                  <a:srgbClr val="002060"/>
                </a:solidFill>
                <a:latin typeface="Calibri" panose="020F0502020204030204" pitchFamily="34" charset="0"/>
                <a:ea typeface="Calibri" panose="020F0502020204030204" pitchFamily="34" charset="0"/>
                <a:cs typeface="Calibri" panose="020F0502020204030204" pitchFamily="34" charset="0"/>
              </a:rPr>
              <a:t>organisational unit of the Ministry</a:t>
            </a:r>
            <a:r>
              <a:rPr lang="bs-Latn-BA" sz="2000" dirty="0">
                <a:solidFill>
                  <a:srgbClr val="002060"/>
                </a:solidFill>
                <a:latin typeface="Calibri" panose="020F0502020204030204" pitchFamily="34" charset="0"/>
                <a:ea typeface="Calibri" panose="020F0502020204030204" pitchFamily="34" charset="0"/>
                <a:cs typeface="Calibri" panose="020F0502020204030204" pitchFamily="34" charset="0"/>
              </a:rPr>
              <a:t> that exchange data with competent authorities of the Federation of</a:t>
            </a:r>
            <a:r>
              <a:rPr 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Bosnia and Herzegovina, Brčko District of Bosnia and Herzegovina</a:t>
            </a:r>
            <a:r>
              <a:rPr lang="ru-RU"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2000" dirty="0">
                <a:solidFill>
                  <a:srgbClr val="002060"/>
                </a:solidFill>
                <a:latin typeface="Calibri" panose="020F0502020204030204" pitchFamily="34" charset="0"/>
                <a:ea typeface="Calibri" panose="020F0502020204030204" pitchFamily="34" charset="0"/>
                <a:cs typeface="Calibri" panose="020F0502020204030204" pitchFamily="34" charset="0"/>
              </a:rPr>
              <a:t>or other state where vehicle is registred</a:t>
            </a:r>
            <a:r>
              <a:rPr lang="ru-RU" sz="20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marL="0" indent="0" algn="ctr">
              <a:buNone/>
            </a:pPr>
            <a:r>
              <a:rPr lang="bs-Latn-BA" sz="2000" b="1" dirty="0">
                <a:solidFill>
                  <a:srgbClr val="002060"/>
                </a:solidFill>
                <a:latin typeface="Calibri" panose="020F0502020204030204" pitchFamily="34" charset="0"/>
                <a:ea typeface="Calibri" panose="020F0502020204030204" pitchFamily="34" charset="0"/>
                <a:cs typeface="Calibri" panose="020F0502020204030204" pitchFamily="34" charset="0"/>
              </a:rPr>
              <a:t>Annual report</a:t>
            </a:r>
            <a:endParaRPr lang="sr-Cyrl-RS"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bs-Latn-BA" sz="2000" dirty="0">
                <a:solidFill>
                  <a:srgbClr val="002060"/>
                </a:solidFill>
                <a:latin typeface="Calibri" panose="020F0502020204030204" pitchFamily="34" charset="0"/>
                <a:ea typeface="Calibri" panose="020F0502020204030204" pitchFamily="34" charset="0"/>
                <a:cs typeface="Calibri" panose="020F0502020204030204" pitchFamily="34" charset="0"/>
              </a:rPr>
              <a:t>Inspectors that perform supervision over the transport of dangerous materials deliver to</a:t>
            </a:r>
            <a:r>
              <a:rPr lang="ru-RU"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2000" u="sng" dirty="0">
                <a:solidFill>
                  <a:srgbClr val="002060"/>
                </a:solidFill>
                <a:latin typeface="Calibri" panose="020F0502020204030204" pitchFamily="34" charset="0"/>
                <a:ea typeface="Calibri" panose="020F0502020204030204" pitchFamily="34" charset="0"/>
                <a:cs typeface="Calibri" panose="020F0502020204030204" pitchFamily="34" charset="0"/>
              </a:rPr>
              <a:t>competent organisational unit of the Ministry</a:t>
            </a:r>
            <a:r>
              <a:rPr lang="ru-RU" sz="2000" u="sng"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2000" dirty="0">
                <a:solidFill>
                  <a:srgbClr val="002060"/>
                </a:solidFill>
                <a:latin typeface="Calibri" panose="020F0502020204030204" pitchFamily="34" charset="0"/>
                <a:ea typeface="Calibri" panose="020F0502020204030204" pitchFamily="34" charset="0"/>
                <a:cs typeface="Calibri" panose="020F0502020204030204" pitchFamily="34" charset="0"/>
              </a:rPr>
              <a:t>annual report on performed inspections for previous year, not later than April of the current year</a:t>
            </a:r>
            <a:r>
              <a:rPr lang="sr-Cyrl-RS" sz="20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ru-RU"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971360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685800" y="1371600"/>
            <a:ext cx="8153400" cy="3810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SPECIAL PROVISIONS ON TRANSPORT OF DANGEROUS MATERIALS IN RAILWAY TRANSPORT</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Types of permitted trains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transport of dangerous materials as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hand luggage</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reported luggage</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or vehicles loaded on train</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 despatchers</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fillers</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 carriers</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Obligations of the manager of railway infrastructure</a:t>
            </a: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Places of loading</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or unloading</a:t>
            </a:r>
            <a:endPar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53178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609600" y="762000"/>
            <a:ext cx="8153400" cy="533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SPECIAL PROVISIONS ON TRANSPORT OF DANGEROUS MATERIALS IN INLAND</a:t>
            </a:r>
            <a:r>
              <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WATERWAYS</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Transport in inland</a:t>
            </a:r>
            <a:r>
              <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waterways</a:t>
            </a:r>
            <a:endPar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Inspection of loaded cargo</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RECORDS</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Keeping of records</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Records on issued competence certificates for drivers for transport of dangerous materials in road transport is kept by the Ministry</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hlinkClick r:id="rId2"/>
              </a:rPr>
              <a:t>https://www.vladars.net/sr-SP-Cyrl/vlada/Ministarstva/msv/Documents</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endPar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Manner of data collection</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Data on legal and natural persons that nominated advisor shall be collected based on data delivered to the Ministry of Transport and Communications by those persons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Ministry of Transport and Communications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establishes and keeps cataloque of questions based on performed exams for advisors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en-U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07910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609600" y="609600"/>
            <a:ext cx="8153400" cy="533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SUPERVISION OF INSPECTION AND OTHER AUTHORITIES</a:t>
            </a:r>
            <a:endPar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Supervision over the implementation of the Law</a:t>
            </a:r>
          </a:p>
          <a:p>
            <a:pPr marL="0" indent="0" algn="ctr">
              <a:buNone/>
            </a:pP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Supervision over the implementation of this Law and subacts made based on this Law shall be performed by the Ministry od Transport and Communications and the Ministry in the scope of thier jurisdiction</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Inspection</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Inspection of the implementation of this Law shall be performed by competent organisational unit of the Ministry and </a:t>
            </a: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Republic Administration for Inspection Affairs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endPar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Roadside inspections</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buFont typeface="Wingdings" panose="05000000000000000000" pitchFamily="2" charset="2"/>
              <a:buChar char="§"/>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Inspection of transport of dangerous materials is performed by inspectors for explosive materials and fire protection in competent organisational units of the Ministry for class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1,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and competent inspectors of the</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rPr>
              <a:t>Republic Administration for Inspection Affairs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for classes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2, 3, 4.1, 4.2, 4.3, 5.1, 5.2, 6.1, 6.2, 8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and</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9.</a:t>
            </a:r>
          </a:p>
          <a:p>
            <a:pPr marL="0" indent="0" algn="just">
              <a:buNone/>
            </a:pPr>
            <a:endParaRPr lang="ru-RU" sz="2000" b="1" dirty="0">
              <a:solidFill>
                <a:srgbClr val="002060"/>
              </a:solidFill>
              <a:latin typeface="TimesNewRomanPSMT"/>
            </a:endParaRPr>
          </a:p>
        </p:txBody>
      </p:sp>
    </p:spTree>
    <p:extLst>
      <p:ext uri="{BB962C8B-B14F-4D97-AF65-F5344CB8AC3E}">
        <p14:creationId xmlns:p14="http://schemas.microsoft.com/office/powerpoint/2010/main" val="208060273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685800" y="1066800"/>
            <a:ext cx="8153400" cy="3962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Subjects over which is performed inspection and their obligations</a:t>
            </a:r>
          </a:p>
          <a:p>
            <a:pPr marL="0" indent="0" algn="ctr">
              <a:buNone/>
            </a:pP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Legal and natural persons over which is performed inspection are obliged to provide  to authorised person insight into all subjects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related to their actions in implementation of proscribed safety measures during the transport of dangerous materials and attach necessary data and informations on the implementation of this Law, regulations made based on this law and international agreements</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endPar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PENALTY PROVISIONS</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Infringements of legal persons and contractors</a:t>
            </a:r>
            <a:endPar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Infringements of natural persons</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endParaRPr lang="sr-Cyrl-RS" sz="2000" b="1" dirty="0">
              <a:solidFill>
                <a:srgbClr val="002060"/>
              </a:solidFill>
            </a:endParaRPr>
          </a:p>
        </p:txBody>
      </p:sp>
    </p:spTree>
    <p:extLst>
      <p:ext uri="{BB962C8B-B14F-4D97-AF65-F5344CB8AC3E}">
        <p14:creationId xmlns:p14="http://schemas.microsoft.com/office/powerpoint/2010/main" val="232085152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685800" y="990600"/>
            <a:ext cx="8153400" cy="472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Adoption of new regulations</a:t>
            </a:r>
            <a:endParaRPr lang="sr-Cyrl-RS"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bs-Latn-B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Translation and publication of international agreements</a:t>
            </a:r>
            <a:endParaRPr lang="ru-RU"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Ministry of Transport and Communications secures translation of international agreements and their annexes on one of the official languages in the Republic of Srpska </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Serbian language</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and publishing on its internet page</a:t>
            </a:r>
            <a:r>
              <a:rPr lang="ru-RU" sz="18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lvl="0" indent="0" algn="just">
              <a:spcBef>
                <a:spcPts val="0"/>
              </a:spcBef>
              <a:buNone/>
            </a:pPr>
            <a:r>
              <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hlinkClick r:id="rId2"/>
              </a:rPr>
              <a:t>https://www.vladars.net/sr-SP-Cyrl/vlada/Ministarstva/msv/Documents</a:t>
            </a:r>
            <a:endParaRPr lang="sr-Latn-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lvl="0" indent="0" algn="just">
              <a:spcBef>
                <a:spcPts val="0"/>
              </a:spcBef>
              <a:buNone/>
            </a:pPr>
            <a:endParaRPr lang="sr-Latn-R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lvl="0" indent="0" algn="just">
              <a:spcBef>
                <a:spcPts val="0"/>
              </a:spcBef>
              <a:buNone/>
            </a:pPr>
            <a:r>
              <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rPr>
              <a:t>Published translations</a:t>
            </a: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 :</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just">
              <a:spcBef>
                <a:spcPts val="0"/>
              </a:spcBef>
              <a:buFont typeface="Wingdings" panose="05000000000000000000" pitchFamily="2" charset="2"/>
              <a:buChar char="§"/>
            </a:pP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АДР_2021_Том 1</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just">
              <a:spcBef>
                <a:spcPts val="0"/>
              </a:spcBef>
              <a:buFont typeface="Wingdings" panose="05000000000000000000" pitchFamily="2" charset="2"/>
              <a:buChar char="§"/>
            </a:pP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АДР_2021_Том 2</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just">
              <a:spcBef>
                <a:spcPts val="0"/>
              </a:spcBef>
              <a:buFont typeface="Wingdings" panose="05000000000000000000" pitchFamily="2" charset="2"/>
              <a:buChar char="§"/>
            </a:pP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РИД-2021-Том 1</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just">
              <a:spcBef>
                <a:spcPts val="0"/>
              </a:spcBef>
              <a:buFont typeface="Wingdings" panose="05000000000000000000" pitchFamily="2" charset="2"/>
              <a:buChar char="§"/>
            </a:pP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РИД-2021-Том 2</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just">
              <a:spcBef>
                <a:spcPts val="0"/>
              </a:spcBef>
              <a:buFont typeface="Wingdings" panose="05000000000000000000" pitchFamily="2" charset="2"/>
              <a:buChar char="§"/>
            </a:pP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АДН_2021_Том 1</a:t>
            </a:r>
            <a:endParaRPr lang="bs-Latn-BA"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just">
              <a:spcBef>
                <a:spcPts val="0"/>
              </a:spcBef>
              <a:buFont typeface="Wingdings" panose="05000000000000000000" pitchFamily="2" charset="2"/>
              <a:buChar char="§"/>
            </a:pPr>
            <a:r>
              <a:rPr lang="sr-Cyrl-RS" sz="1800" dirty="0">
                <a:solidFill>
                  <a:srgbClr val="002060"/>
                </a:solidFill>
                <a:latin typeface="Calibri" panose="020F0502020204030204" pitchFamily="34" charset="0"/>
                <a:ea typeface="Calibri" panose="020F0502020204030204" pitchFamily="34" charset="0"/>
                <a:cs typeface="Calibri" panose="020F0502020204030204" pitchFamily="34" charset="0"/>
              </a:rPr>
              <a:t>АДН_2021_ Том 2</a:t>
            </a:r>
          </a:p>
          <a:p>
            <a:pPr lvl="0" algn="just">
              <a:spcBef>
                <a:spcPts val="0"/>
              </a:spcBef>
              <a:buFontTx/>
              <a:buChar char="-"/>
            </a:pPr>
            <a:endParaRPr lang="ru-RU" sz="1800" dirty="0">
              <a:solidFill>
                <a:srgbClr val="002060"/>
              </a:solidFill>
            </a:endParaRPr>
          </a:p>
          <a:p>
            <a:pPr marL="0" indent="0" algn="just">
              <a:buNone/>
            </a:pPr>
            <a:endParaRPr lang="ru-RU" sz="2000" dirty="0">
              <a:solidFill>
                <a:srgbClr val="002060"/>
              </a:solidFill>
            </a:endParaRPr>
          </a:p>
          <a:p>
            <a:pPr marL="0" indent="0" algn="just">
              <a:buNone/>
            </a:pPr>
            <a:endParaRPr lang="ru-RU" sz="2000" dirty="0">
              <a:solidFill>
                <a:srgbClr val="002060"/>
              </a:solidFill>
            </a:endParaRPr>
          </a:p>
          <a:p>
            <a:pPr marL="0" indent="0" algn="just">
              <a:buNone/>
            </a:pPr>
            <a:endParaRPr lang="ru-RU" sz="2000" dirty="0">
              <a:solidFill>
                <a:srgbClr val="002060"/>
              </a:solidFill>
            </a:endParaRPr>
          </a:p>
          <a:p>
            <a:pPr marL="0" indent="0" algn="just">
              <a:buNone/>
            </a:pPr>
            <a:endParaRPr lang="ru-RU" sz="2000" dirty="0">
              <a:solidFill>
                <a:srgbClr val="002060"/>
              </a:solidFill>
            </a:endParaRPr>
          </a:p>
          <a:p>
            <a:pPr marL="0" indent="0" algn="just">
              <a:buNone/>
            </a:pPr>
            <a:endParaRPr lang="ru-RU" sz="2000" dirty="0">
              <a:solidFill>
                <a:srgbClr val="002060"/>
              </a:solidFill>
            </a:endParaRPr>
          </a:p>
          <a:p>
            <a:pPr marL="0" indent="0" algn="just">
              <a:buNone/>
            </a:pPr>
            <a:endParaRPr lang="ru-RU" sz="2000" b="1" dirty="0">
              <a:solidFill>
                <a:srgbClr val="002060"/>
              </a:solidFill>
              <a:latin typeface="TimesNewRomanPSMT"/>
            </a:endParaRPr>
          </a:p>
        </p:txBody>
      </p:sp>
    </p:spTree>
    <p:extLst>
      <p:ext uri="{BB962C8B-B14F-4D97-AF65-F5344CB8AC3E}">
        <p14:creationId xmlns:p14="http://schemas.microsoft.com/office/powerpoint/2010/main" val="303894809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609600" y="152400"/>
            <a:ext cx="8153400" cy="6172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endParaRPr lang="sr-Cyrl-RS" sz="2000" b="1" dirty="0">
              <a:solidFill>
                <a:srgbClr val="002060"/>
              </a:solidFill>
            </a:endParaRPr>
          </a:p>
          <a:p>
            <a:pPr marL="0" indent="0" algn="ctr">
              <a:buNone/>
            </a:pPr>
            <a:endParaRPr lang="sr-Cyrl-RS" sz="2000" b="1" dirty="0">
              <a:solidFill>
                <a:srgbClr val="002060"/>
              </a:solidFill>
            </a:endParaRPr>
          </a:p>
          <a:p>
            <a:pPr marL="0" indent="0" algn="ctr">
              <a:buNone/>
            </a:pPr>
            <a:endParaRPr lang="sr-Cyrl-RS" sz="2000" b="1" dirty="0">
              <a:solidFill>
                <a:srgbClr val="002060"/>
              </a:solidFill>
            </a:endParaRPr>
          </a:p>
          <a:p>
            <a:pPr marL="0" indent="0" algn="ctr">
              <a:buNone/>
            </a:pPr>
            <a:endParaRPr lang="sr-Cyrl-RS" sz="2000" b="1" dirty="0">
              <a:solidFill>
                <a:srgbClr val="002060"/>
              </a:solidFill>
            </a:endParaRPr>
          </a:p>
          <a:p>
            <a:pPr marL="0" indent="0" algn="ctr">
              <a:buNone/>
            </a:pPr>
            <a:endParaRPr lang="sr-Cyrl-RS" sz="2000" b="1" dirty="0">
              <a:solidFill>
                <a:srgbClr val="002060"/>
              </a:solidFill>
            </a:endParaRPr>
          </a:p>
          <a:p>
            <a:pPr marL="0" indent="0" algn="ctr">
              <a:buNone/>
            </a:pPr>
            <a:endParaRPr lang="sr-Cyrl-RS" sz="2000" b="1" dirty="0">
              <a:solidFill>
                <a:srgbClr val="002060"/>
              </a:solidFill>
            </a:endParaRPr>
          </a:p>
          <a:p>
            <a:pPr marL="0" indent="0" algn="ctr">
              <a:buNone/>
            </a:pPr>
            <a:endParaRPr lang="sr-Cyrl-RS" sz="2000" b="1" dirty="0">
              <a:solidFill>
                <a:srgbClr val="002060"/>
              </a:solidFill>
            </a:endParaRPr>
          </a:p>
          <a:p>
            <a:pPr marL="0" indent="0" algn="ctr">
              <a:buNone/>
            </a:pPr>
            <a:r>
              <a:rPr lang="bs-Latn-BA" sz="4400" b="1" dirty="0">
                <a:solidFill>
                  <a:srgbClr val="002060"/>
                </a:solidFill>
              </a:rPr>
              <a:t>THANK YOU FOR YOUR ATTENTION</a:t>
            </a:r>
            <a:endParaRPr lang="ru-RU" sz="4400" dirty="0">
              <a:solidFill>
                <a:srgbClr val="002060"/>
              </a:solidFill>
            </a:endParaRPr>
          </a:p>
          <a:p>
            <a:pPr marL="0" indent="0" algn="just">
              <a:buNone/>
            </a:pPr>
            <a:endParaRPr lang="ru-RU" sz="2000" dirty="0">
              <a:solidFill>
                <a:srgbClr val="002060"/>
              </a:solidFill>
            </a:endParaRPr>
          </a:p>
          <a:p>
            <a:pPr marL="0" indent="0" algn="just">
              <a:buNone/>
            </a:pPr>
            <a:endParaRPr lang="ru-RU" sz="2000" dirty="0">
              <a:solidFill>
                <a:srgbClr val="002060"/>
              </a:solidFill>
            </a:endParaRPr>
          </a:p>
          <a:p>
            <a:pPr marL="0" indent="0" algn="just">
              <a:buNone/>
            </a:pPr>
            <a:endParaRPr lang="ru-RU" sz="2000" dirty="0">
              <a:solidFill>
                <a:srgbClr val="002060"/>
              </a:solidFill>
            </a:endParaRPr>
          </a:p>
          <a:p>
            <a:pPr marL="0" indent="0" algn="just">
              <a:buNone/>
            </a:pPr>
            <a:endParaRPr lang="ru-RU" sz="2000" dirty="0">
              <a:solidFill>
                <a:srgbClr val="002060"/>
              </a:solidFill>
            </a:endParaRPr>
          </a:p>
          <a:p>
            <a:pPr marL="0" indent="0" algn="just">
              <a:buNone/>
            </a:pPr>
            <a:endParaRPr lang="ru-RU" sz="2000" b="1" dirty="0">
              <a:solidFill>
                <a:srgbClr val="002060"/>
              </a:solidFill>
              <a:latin typeface="TimesNewRomanPSMT"/>
            </a:endParaRPr>
          </a:p>
        </p:txBody>
      </p:sp>
    </p:spTree>
    <p:extLst>
      <p:ext uri="{BB962C8B-B14F-4D97-AF65-F5344CB8AC3E}">
        <p14:creationId xmlns:p14="http://schemas.microsoft.com/office/powerpoint/2010/main" val="346251803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10E10658448043979455202786ED9D" ma:contentTypeVersion="15" ma:contentTypeDescription="Create a new document." ma:contentTypeScope="" ma:versionID="5b7adfdb63851ae4c4a26799a3720706">
  <xsd:schema xmlns:xsd="http://www.w3.org/2001/XMLSchema" xmlns:xs="http://www.w3.org/2001/XMLSchema" xmlns:p="http://schemas.microsoft.com/office/2006/metadata/properties" xmlns:ns2="ca0b0a47-b8b3-48e4-a2ec-8236243e4d55" xmlns:ns3="e6b88493-a865-49b9-b502-6098bd4e94c2" targetNamespace="http://schemas.microsoft.com/office/2006/metadata/properties" ma:root="true" ma:fieldsID="d2deda92f97966028b9dc477db9f38d3" ns2:_="" ns3:_="">
    <xsd:import namespace="ca0b0a47-b8b3-48e4-a2ec-8236243e4d55"/>
    <xsd:import namespace="e6b88493-a865-49b9-b502-6098bd4e94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0b0a47-b8b3-48e4-a2ec-8236243e4d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e9657bc-322d-432e-b9f5-20aab76456a6"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b88493-a865-49b9-b502-6098bd4e94c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c7d1092-8c76-4edd-8d6c-49f990aea377}" ma:internalName="TaxCatchAll" ma:showField="CatchAllData" ma:web="e6b88493-a865-49b9-b502-6098bd4e9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6b88493-a865-49b9-b502-6098bd4e94c2" xsi:nil="true"/>
    <lcf76f155ced4ddcb4097134ff3c332f xmlns="ca0b0a47-b8b3-48e4-a2ec-8236243e4d5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86C7F63-DD9A-41C7-BE3F-2A2EAB007635}"/>
</file>

<file path=customXml/itemProps2.xml><?xml version="1.0" encoding="utf-8"?>
<ds:datastoreItem xmlns:ds="http://schemas.openxmlformats.org/officeDocument/2006/customXml" ds:itemID="{EDC9DC77-BC0F-481A-A671-BF866330253F}"/>
</file>

<file path=customXml/itemProps3.xml><?xml version="1.0" encoding="utf-8"?>
<ds:datastoreItem xmlns:ds="http://schemas.openxmlformats.org/officeDocument/2006/customXml" ds:itemID="{70CCCE3F-8FAE-48D6-BADA-BEB669680212}"/>
</file>

<file path=docProps/app.xml><?xml version="1.0" encoding="utf-8"?>
<Properties xmlns="http://schemas.openxmlformats.org/officeDocument/2006/extended-properties" xmlns:vt="http://schemas.openxmlformats.org/officeDocument/2006/docPropsVTypes">
  <Template>Slipstream</Template>
  <TotalTime>2850</TotalTime>
  <Words>2341</Words>
  <Application>Microsoft Office PowerPoint</Application>
  <PresentationFormat>On-screen Show (4:3)</PresentationFormat>
  <Paragraphs>205</Paragraphs>
  <Slides>23</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0" baseType="lpstr">
      <vt:lpstr>Calibri</vt:lpstr>
      <vt:lpstr>Georgia</vt:lpstr>
      <vt:lpstr>TimesNewRomanPSMT</vt:lpstr>
      <vt:lpstr>Trebuchet MS</vt:lpstr>
      <vt:lpstr>Wingdings</vt:lpstr>
      <vt:lpstr>Slipstream</vt:lpstr>
      <vt:lpstr>Photoshop.Image.7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Aleksandar Vranjesevic</dc:creator>
  <cp:lastModifiedBy>Monica Stanciu</cp:lastModifiedBy>
  <cp:revision>87</cp:revision>
  <dcterms:created xsi:type="dcterms:W3CDTF">2016-04-11T09:48:18Z</dcterms:created>
  <dcterms:modified xsi:type="dcterms:W3CDTF">2024-10-07T17:09:22Z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0x0101000E10E10658448043979455202786ED9D</vt:lpwstr>
  </property>
</Properties>
</file>