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9" autoAdjust="0"/>
    <p:restoredTop sz="94660"/>
  </p:normalViewPr>
  <p:slideViewPr>
    <p:cSldViewPr snapToGrid="0">
      <p:cViewPr varScale="1">
        <p:scale>
          <a:sx n="72" d="100"/>
          <a:sy n="72" d="100"/>
        </p:scale>
        <p:origin x="45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B78A697-9D75-4DE8-8C28-1296A6CF43C1}" type="datetimeFigureOut">
              <a:rPr lang="en-US" smtClean="0"/>
              <a:t>10/8/2024</a:t>
            </a:fld>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88573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DBD967-1B7E-40AA-AAF7-BA98E0E039F7}" type="datetimeFigureOut">
              <a:rPr lang="en-US" smtClean="0"/>
              <a:t>10/8/2024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17839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B9D1490F-3E6A-4544-9694-22B6007FE3C6}" type="datetimeFigureOut">
              <a:rPr lang="en-US" smtClean="0"/>
              <a:t>10/8/2024</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13529630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AF9620-38BC-4982-922B-C904A70C41DD}" type="datetimeFigureOut">
              <a:rPr lang="en-US" smtClean="0"/>
              <a:t>10/8/2024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98307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956FC6-E80E-40CB-B83C-A6FFE3EF0BA6}" type="datetimeFigureOut">
              <a:rPr lang="en-US" smtClean="0"/>
              <a:t>10/8/2024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21086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CFF863F-52DC-41B2-9D00-5A4E5632AC32}" type="datetimeFigureOut">
              <a:rPr lang="en-US" smtClean="0"/>
              <a:t>10/8/2024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03630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55614-3909-43DC-A067-7F9842F8B81D}" type="datetimeFigureOut">
              <a:rPr lang="en-US" smtClean="0"/>
              <a:t>10/8/2024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89834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829323-6A73-409C-86A6-9EAF0F851121}" type="datetimeFigureOut">
              <a:rPr lang="en-US" smtClean="0"/>
              <a:t>10/8/2024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5630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E240176-F1D3-49EC-82F4-0915A3AC4184}" type="datetimeFigureOut">
              <a:rPr lang="en-US" smtClean="0"/>
              <a:t>10/8/2024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6307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4FC935-CE77-4008-BAD9-6108F00BE393}" type="datetimeFigureOut">
              <a:rPr lang="en-US" smtClean="0"/>
              <a:t>10/8/2024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32633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4C562D5-4244-4B26-B385-E71032EABECD}" type="datetimeFigureOut">
              <a:rPr lang="en-US" smtClean="0"/>
              <a:t>10/8/2024</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34366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50172865-FBF0-458A-BAFF-4F75173770F5}" type="datetimeFigureOut">
              <a:rPr lang="en-US" smtClean="0"/>
              <a:t>10/8/2024</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22416197"/>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bs-Latn-BA" sz="4900" b="1" dirty="0">
                <a:effectLst>
                  <a:outerShdw blurRad="38100" dist="38100" dir="2700000" algn="tl">
                    <a:srgbClr val="000000">
                      <a:alpha val="43137"/>
                    </a:srgbClr>
                  </a:outerShdw>
                </a:effectLst>
              </a:rPr>
            </a:br>
            <a:r>
              <a:rPr lang="en-GB" sz="4900" b="1" dirty="0">
                <a:effectLst>
                  <a:outerShdw blurRad="38100" dist="38100" dir="2700000" algn="tl">
                    <a:srgbClr val="000000">
                      <a:alpha val="43137"/>
                    </a:srgbClr>
                  </a:outerShdw>
                </a:effectLst>
              </a:rPr>
              <a:t>BOSNIA AND HERZEGOVINA</a:t>
            </a:r>
            <a:br>
              <a:rPr lang="en-GB" sz="4900" b="1" dirty="0">
                <a:effectLst>
                  <a:outerShdw blurRad="38100" dist="38100" dir="2700000" algn="tl">
                    <a:srgbClr val="000000">
                      <a:alpha val="43137"/>
                    </a:srgbClr>
                  </a:outerShdw>
                </a:effectLst>
              </a:rPr>
            </a:br>
            <a:r>
              <a:rPr lang="en-GB" sz="4900" b="1" dirty="0">
                <a:effectLst>
                  <a:outerShdw blurRad="38100" dist="38100" dir="2700000" algn="tl">
                    <a:srgbClr val="000000">
                      <a:alpha val="43137"/>
                    </a:srgbClr>
                  </a:outerShdw>
                </a:effectLst>
              </a:rPr>
              <a:t>Federation of Bosnia and Herzegovina</a:t>
            </a:r>
            <a:br>
              <a:rPr lang="en-GB" b="1" dirty="0">
                <a:effectLst>
                  <a:outerShdw blurRad="38100" dist="38100" dir="2700000" algn="tl">
                    <a:srgbClr val="000000">
                      <a:alpha val="43137"/>
                    </a:srgbClr>
                  </a:outerShdw>
                </a:effectLst>
              </a:rPr>
            </a:b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normAutofit/>
          </a:bodyPr>
          <a:lstStyle/>
          <a:p>
            <a:r>
              <a:rPr lang="bs-Latn-BA" sz="4000" b="1" dirty="0">
                <a:effectLst>
                  <a:outerShdw blurRad="38100" dist="38100" dir="2700000" algn="tl">
                    <a:srgbClr val="000000">
                      <a:alpha val="43137"/>
                    </a:srgbClr>
                  </a:outerShdw>
                </a:effectLst>
              </a:rPr>
              <a:t>The law on the transportation </a:t>
            </a:r>
            <a:r>
              <a:rPr lang="bs-Latn-BA" sz="4000" b="1" dirty="0" err="1">
                <a:effectLst>
                  <a:outerShdw blurRad="38100" dist="38100" dir="2700000" algn="tl">
                    <a:srgbClr val="000000">
                      <a:alpha val="43137"/>
                    </a:srgbClr>
                  </a:outerShdw>
                </a:effectLst>
              </a:rPr>
              <a:t>of</a:t>
            </a:r>
            <a:r>
              <a:rPr lang="bs-Latn-BA" sz="4000" b="1" dirty="0">
                <a:effectLst>
                  <a:outerShdw blurRad="38100" dist="38100" dir="2700000" algn="tl">
                    <a:srgbClr val="000000">
                      <a:alpha val="43137"/>
                    </a:srgbClr>
                  </a:outerShdw>
                </a:effectLst>
              </a:rPr>
              <a:t> </a:t>
            </a:r>
            <a:r>
              <a:rPr lang="bs-Latn-BA" sz="4000" b="1" dirty="0" err="1">
                <a:effectLst>
                  <a:outerShdw blurRad="38100" dist="38100" dir="2700000" algn="tl">
                    <a:srgbClr val="000000">
                      <a:alpha val="43137"/>
                    </a:srgbClr>
                  </a:outerShdw>
                </a:effectLst>
              </a:rPr>
              <a:t>dangerous</a:t>
            </a:r>
            <a:r>
              <a:rPr lang="bs-Latn-BA" sz="4000" b="1" dirty="0">
                <a:effectLst>
                  <a:outerShdw blurRad="38100" dist="38100" dir="2700000" algn="tl">
                    <a:srgbClr val="000000">
                      <a:alpha val="43137"/>
                    </a:srgbClr>
                  </a:outerShdw>
                </a:effectLst>
              </a:rPr>
              <a:t> </a:t>
            </a:r>
            <a:r>
              <a:rPr lang="bs-Latn-BA" sz="4000" b="1" dirty="0" err="1">
                <a:effectLst>
                  <a:outerShdw blurRad="38100" dist="38100" dir="2700000" algn="tl">
                    <a:srgbClr val="000000">
                      <a:alpha val="43137"/>
                    </a:srgbClr>
                  </a:outerShdw>
                </a:effectLst>
              </a:rPr>
              <a:t>goods</a:t>
            </a:r>
            <a:endParaRPr lang="en-US" sz="4000" b="1" dirty="0">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59" y="2166364"/>
            <a:ext cx="1678679" cy="1678679"/>
          </a:xfrm>
          <a:prstGeom prst="rect">
            <a:avLst/>
          </a:prstGeom>
        </p:spPr>
      </p:pic>
    </p:spTree>
    <p:extLst>
      <p:ext uri="{BB962C8B-B14F-4D97-AF65-F5344CB8AC3E}">
        <p14:creationId xmlns:p14="http://schemas.microsoft.com/office/powerpoint/2010/main" val="3128821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b="1" dirty="0">
                <a:effectLst>
                  <a:outerShdw blurRad="38100" dist="38100" dir="2700000" algn="tl">
                    <a:srgbClr val="000000">
                      <a:alpha val="43137"/>
                    </a:srgbClr>
                  </a:outerShdw>
                </a:effectLst>
              </a:rPr>
              <a:t>   </a:t>
            </a:r>
            <a:br>
              <a:rPr lang="bs-Latn-BA"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a:t>
            </a:r>
            <a:r>
              <a:rPr lang="en-GB" b="1" dirty="0">
                <a:effectLst>
                  <a:outerShdw blurRad="38100" dist="38100" dir="2700000" algn="tl">
                    <a:srgbClr val="000000">
                      <a:alpha val="43137"/>
                    </a:srgbClr>
                  </a:outerShdw>
                </a:effectLst>
              </a:rPr>
              <a:t>BOSNIA AND HERZEGOVINA</a:t>
            </a:r>
            <a:r>
              <a:rPr lang="bs-Latn-BA" b="1" dirty="0">
                <a:effectLst>
                  <a:outerShdw blurRad="38100" dist="38100" dir="2700000" algn="tl">
                    <a:srgbClr val="000000">
                      <a:alpha val="43137"/>
                    </a:srgbClr>
                  </a:outerShdw>
                </a:effectLst>
              </a:rPr>
              <a:t> </a:t>
            </a:r>
            <a:br>
              <a:rPr lang="en-GB"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f</a:t>
            </a:r>
            <a:r>
              <a:rPr lang="en-GB" b="1" dirty="0" err="1">
                <a:effectLst>
                  <a:outerShdw blurRad="38100" dist="38100" dir="2700000" algn="tl">
                    <a:srgbClr val="000000">
                      <a:alpha val="43137"/>
                    </a:srgbClr>
                  </a:outerShdw>
                </a:effectLst>
              </a:rPr>
              <a:t>ederation</a:t>
            </a:r>
            <a:r>
              <a:rPr lang="en-GB" b="1" dirty="0">
                <a:effectLst>
                  <a:outerShdw blurRad="38100" dist="38100" dir="2700000" algn="tl">
                    <a:srgbClr val="000000">
                      <a:alpha val="43137"/>
                    </a:srgbClr>
                  </a:outerShdw>
                </a:effectLst>
              </a:rPr>
              <a:t> of Bosnia and Herzegovina</a:t>
            </a:r>
            <a:br>
              <a:rPr lang="en-GB" b="1"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idx="1"/>
          </p:nvPr>
        </p:nvSpPr>
        <p:spPr/>
        <p:txBody>
          <a:bodyPr/>
          <a:lstStyle/>
          <a:p>
            <a:pPr algn="just">
              <a:buFont typeface="Wingdings" panose="05000000000000000000" pitchFamily="2" charset="2"/>
              <a:buChar char="Ø"/>
            </a:pPr>
            <a:r>
              <a:rPr lang="en-GB" sz="2400" b="1" dirty="0">
                <a:effectLst>
                  <a:outerShdw blurRad="38100" dist="38100" dir="2700000" algn="tl">
                    <a:srgbClr val="000000">
                      <a:alpha val="43137"/>
                    </a:srgbClr>
                  </a:outerShdw>
                </a:effectLst>
              </a:rPr>
              <a:t>The Law on the Transportation of </a:t>
            </a:r>
            <a:r>
              <a:rPr lang="bs-Latn-BA" sz="2400" b="1" dirty="0" err="1">
                <a:effectLst>
                  <a:outerShdw blurRad="38100" dist="38100" dir="2700000" algn="tl">
                    <a:srgbClr val="000000">
                      <a:alpha val="43137"/>
                    </a:srgbClr>
                  </a:outerShdw>
                </a:effectLst>
              </a:rPr>
              <a:t>dangerous</a:t>
            </a:r>
            <a:r>
              <a:rPr lang="bs-Latn-BA" sz="2400" b="1" dirty="0">
                <a:effectLst>
                  <a:outerShdw blurRad="38100" dist="38100" dir="2700000" algn="tl">
                    <a:srgbClr val="000000">
                      <a:alpha val="43137"/>
                    </a:srgbClr>
                  </a:outerShdw>
                </a:effectLst>
              </a:rPr>
              <a:t> </a:t>
            </a:r>
            <a:r>
              <a:rPr lang="bs-Latn-BA" sz="2400" b="1" dirty="0" err="1">
                <a:effectLst>
                  <a:outerShdw blurRad="38100" dist="38100" dir="2700000" algn="tl">
                    <a:srgbClr val="000000">
                      <a:alpha val="43137"/>
                    </a:srgbClr>
                  </a:outerShdw>
                </a:effectLst>
              </a:rPr>
              <a:t>goods</a:t>
            </a:r>
            <a:r>
              <a:rPr lang="bs-Latn-BA" sz="2400" b="1" dirty="0">
                <a:effectLst>
                  <a:outerShdw blurRad="38100" dist="38100" dir="2700000" algn="tl">
                    <a:srgbClr val="000000">
                      <a:alpha val="43137"/>
                    </a:srgbClr>
                  </a:outerShdw>
                </a:effectLst>
              </a:rPr>
              <a:t> </a:t>
            </a:r>
            <a:r>
              <a:rPr lang="en-GB" sz="2400" b="1" dirty="0">
                <a:effectLst>
                  <a:outerShdw blurRad="38100" dist="38100" dir="2700000" algn="tl">
                    <a:srgbClr val="000000">
                      <a:alpha val="43137"/>
                    </a:srgbClr>
                  </a:outerShdw>
                </a:effectLst>
              </a:rPr>
              <a:t>regulates the conditions under which the transport of different categories of </a:t>
            </a:r>
            <a:r>
              <a:rPr lang="bs-Latn-BA" sz="2400" b="1" dirty="0" err="1">
                <a:effectLst>
                  <a:outerShdw blurRad="38100" dist="38100" dir="2700000" algn="tl">
                    <a:srgbClr val="000000">
                      <a:alpha val="43137"/>
                    </a:srgbClr>
                  </a:outerShdw>
                </a:effectLst>
              </a:rPr>
              <a:t>dangerous</a:t>
            </a:r>
            <a:r>
              <a:rPr lang="bs-Latn-BA" sz="2400" b="1" dirty="0">
                <a:effectLst>
                  <a:outerShdw blurRad="38100" dist="38100" dir="2700000" algn="tl">
                    <a:srgbClr val="000000">
                      <a:alpha val="43137"/>
                    </a:srgbClr>
                  </a:outerShdw>
                </a:effectLst>
              </a:rPr>
              <a:t> </a:t>
            </a:r>
            <a:r>
              <a:rPr lang="bs-Latn-BA" sz="2400" b="1" dirty="0" err="1">
                <a:effectLst>
                  <a:outerShdw blurRad="38100" dist="38100" dir="2700000" algn="tl">
                    <a:srgbClr val="000000">
                      <a:alpha val="43137"/>
                    </a:srgbClr>
                  </a:outerShdw>
                </a:effectLst>
              </a:rPr>
              <a:t>goods</a:t>
            </a:r>
            <a:r>
              <a:rPr lang="bs-Latn-BA" sz="2400" b="1" dirty="0">
                <a:effectLst>
                  <a:outerShdw blurRad="38100" dist="38100" dir="2700000" algn="tl">
                    <a:srgbClr val="000000">
                      <a:alpha val="43137"/>
                    </a:srgbClr>
                  </a:outerShdw>
                </a:effectLst>
              </a:rPr>
              <a:t> </a:t>
            </a:r>
            <a:r>
              <a:rPr lang="en-GB" sz="2400" b="1" dirty="0">
                <a:effectLst>
                  <a:outerShdw blurRad="38100" dist="38100" dir="2700000" algn="tl">
                    <a:srgbClr val="000000">
                      <a:alpha val="43137"/>
                    </a:srgbClr>
                  </a:outerShdw>
                </a:effectLst>
              </a:rPr>
              <a:t>and actions related to the same are carried out (preparation of materials for transportation, loading and unloading and incidental manipulations) as well as the supervision of the implementation of this law</a:t>
            </a:r>
            <a:endParaRPr lang="bs-Latn-BA" sz="2400" b="1" dirty="0">
              <a:effectLst>
                <a:outerShdw blurRad="38100" dist="38100" dir="2700000" algn="tl">
                  <a:srgbClr val="000000">
                    <a:alpha val="43137"/>
                  </a:srgbClr>
                </a:outerShdw>
              </a:effectLst>
            </a:endParaRPr>
          </a:p>
          <a:p>
            <a:pPr marL="0" indent="0" algn="just">
              <a:buNone/>
            </a:pPr>
            <a:endParaRPr lang="bs-Latn-BA" sz="24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en-GB" sz="2400" b="1" dirty="0">
                <a:effectLst>
                  <a:outerShdw blurRad="38100" dist="38100" dir="2700000" algn="tl">
                    <a:srgbClr val="000000">
                      <a:alpha val="43137"/>
                    </a:srgbClr>
                  </a:outerShdw>
                </a:effectLst>
              </a:rPr>
              <a:t>The goal of this law is to enable the safe transportation of </a:t>
            </a:r>
            <a:r>
              <a:rPr lang="bs-Latn-BA" sz="2400" b="1" dirty="0" err="1">
                <a:effectLst>
                  <a:outerShdw blurRad="38100" dist="38100" dir="2700000" algn="tl">
                    <a:srgbClr val="000000">
                      <a:alpha val="43137"/>
                    </a:srgbClr>
                  </a:outerShdw>
                </a:effectLst>
              </a:rPr>
              <a:t>dangerous</a:t>
            </a:r>
            <a:r>
              <a:rPr lang="bs-Latn-BA" sz="2400" b="1" dirty="0">
                <a:effectLst>
                  <a:outerShdw blurRad="38100" dist="38100" dir="2700000" algn="tl">
                    <a:srgbClr val="000000">
                      <a:alpha val="43137"/>
                    </a:srgbClr>
                  </a:outerShdw>
                </a:effectLst>
              </a:rPr>
              <a:t> </a:t>
            </a:r>
            <a:r>
              <a:rPr lang="bs-Latn-BA" sz="2400" b="1" dirty="0" err="1">
                <a:effectLst>
                  <a:outerShdw blurRad="38100" dist="38100" dir="2700000" algn="tl">
                    <a:srgbClr val="000000">
                      <a:alpha val="43137"/>
                    </a:srgbClr>
                  </a:outerShdw>
                </a:effectLst>
              </a:rPr>
              <a:t>goods</a:t>
            </a:r>
            <a:r>
              <a:rPr lang="en-GB" sz="2400" b="1" dirty="0">
                <a:effectLst>
                  <a:outerShdw blurRad="38100" dist="38100" dir="2700000" algn="tl">
                    <a:srgbClr val="000000">
                      <a:alpha val="43137"/>
                    </a:srgbClr>
                  </a:outerShdw>
                </a:effectLst>
              </a:rPr>
              <a:t> in order to protect the health and property of people and the environment</a:t>
            </a:r>
            <a:endParaRPr lang="bs-Latn-BA" sz="2400" b="1" dirty="0">
              <a:effectLst>
                <a:outerShdw blurRad="38100" dist="38100" dir="2700000" algn="tl">
                  <a:srgbClr val="000000">
                    <a:alpha val="43137"/>
                  </a:srgbClr>
                </a:outerShdw>
              </a:effectLst>
            </a:endParaRPr>
          </a:p>
          <a:p>
            <a:pPr algn="just">
              <a:buFont typeface="Wingdings" panose="05000000000000000000" pitchFamily="2" charset="2"/>
              <a:buChar char="Ø"/>
            </a:pPr>
            <a:endParaRPr lang="en-US"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9217"/>
            <a:ext cx="1593720" cy="1593720"/>
          </a:xfrm>
          <a:prstGeom prst="rect">
            <a:avLst/>
          </a:prstGeom>
        </p:spPr>
      </p:pic>
    </p:spTree>
    <p:extLst>
      <p:ext uri="{BB962C8B-B14F-4D97-AF65-F5344CB8AC3E}">
        <p14:creationId xmlns:p14="http://schemas.microsoft.com/office/powerpoint/2010/main" val="1101618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b="1" dirty="0">
                <a:effectLst>
                  <a:outerShdw blurRad="38100" dist="38100" dir="2700000" algn="tl">
                    <a:srgbClr val="000000">
                      <a:alpha val="43137"/>
                    </a:srgbClr>
                  </a:outerShdw>
                </a:effectLst>
              </a:rPr>
              <a:t>   </a:t>
            </a:r>
            <a:br>
              <a:rPr lang="bs-Latn-BA"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a:t>
            </a:r>
            <a:r>
              <a:rPr lang="en-GB" b="1" dirty="0">
                <a:effectLst>
                  <a:outerShdw blurRad="38100" dist="38100" dir="2700000" algn="tl">
                    <a:srgbClr val="000000">
                      <a:alpha val="43137"/>
                    </a:srgbClr>
                  </a:outerShdw>
                </a:effectLst>
              </a:rPr>
              <a:t>BOSNIA AND HERZEGOVINA</a:t>
            </a:r>
            <a:r>
              <a:rPr lang="bs-Latn-BA" b="1" dirty="0">
                <a:effectLst>
                  <a:outerShdw blurRad="38100" dist="38100" dir="2700000" algn="tl">
                    <a:srgbClr val="000000">
                      <a:alpha val="43137"/>
                    </a:srgbClr>
                  </a:outerShdw>
                </a:effectLst>
              </a:rPr>
              <a:t> </a:t>
            </a:r>
            <a:br>
              <a:rPr lang="en-GB"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f</a:t>
            </a:r>
            <a:r>
              <a:rPr lang="en-GB" b="1" dirty="0" err="1">
                <a:effectLst>
                  <a:outerShdw blurRad="38100" dist="38100" dir="2700000" algn="tl">
                    <a:srgbClr val="000000">
                      <a:alpha val="43137"/>
                    </a:srgbClr>
                  </a:outerShdw>
                </a:effectLst>
              </a:rPr>
              <a:t>ederation</a:t>
            </a:r>
            <a:r>
              <a:rPr lang="en-GB" b="1" dirty="0">
                <a:effectLst>
                  <a:outerShdw blurRad="38100" dist="38100" dir="2700000" algn="tl">
                    <a:srgbClr val="000000">
                      <a:alpha val="43137"/>
                    </a:srgbClr>
                  </a:outerShdw>
                </a:effectLst>
              </a:rPr>
              <a:t> of Bosnia and Herzegovina</a:t>
            </a:r>
            <a:br>
              <a:rPr lang="en-GB" b="1"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Ø"/>
            </a:pPr>
            <a:r>
              <a:rPr lang="en-GB" b="1" dirty="0">
                <a:effectLst>
                  <a:outerShdw blurRad="38100" dist="38100" dir="2700000" algn="tl">
                    <a:srgbClr val="000000">
                      <a:alpha val="43137"/>
                    </a:srgbClr>
                  </a:outerShdw>
                </a:effectLst>
              </a:rPr>
              <a:t> </a:t>
            </a:r>
            <a:r>
              <a:rPr lang="en-GB" sz="2400" b="1" dirty="0">
                <a:effectLst>
                  <a:outerShdw blurRad="38100" dist="38100" dir="2700000" algn="tl">
                    <a:srgbClr val="000000">
                      <a:alpha val="43137"/>
                    </a:srgbClr>
                  </a:outerShdw>
                </a:effectLst>
              </a:rPr>
              <a:t>Anticipated classes of dangerous substances determined by this law</a:t>
            </a:r>
            <a:r>
              <a:rPr lang="bs-Latn-BA" sz="2400" b="1" dirty="0">
                <a:effectLst>
                  <a:outerShdw blurRad="38100" dist="38100" dir="2700000" algn="tl">
                    <a:srgbClr val="000000">
                      <a:alpha val="43137"/>
                    </a:srgbClr>
                  </a:outerShdw>
                </a:effectLst>
              </a:rPr>
              <a:t>:</a:t>
            </a:r>
          </a:p>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1a - explosive substances</a:t>
            </a:r>
          </a:p>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1b - </a:t>
            </a:r>
            <a:r>
              <a:rPr lang="en-GB" sz="2400" b="1" dirty="0">
                <a:effectLst>
                  <a:outerShdw blurRad="38100" dist="38100" dir="2700000" algn="tl">
                    <a:srgbClr val="000000">
                      <a:alpha val="43137"/>
                    </a:srgbClr>
                  </a:outerShdw>
                </a:effectLst>
              </a:rPr>
              <a:t>Items filled with explosive substances</a:t>
            </a:r>
            <a:endParaRPr lang="bs-Latn-BA" sz="2400" b="1" dirty="0">
              <a:effectLst>
                <a:outerShdw blurRad="38100" dist="38100" dir="2700000" algn="tl">
                  <a:srgbClr val="000000">
                    <a:alpha val="43137"/>
                  </a:srgbClr>
                </a:outerShdw>
              </a:effectLst>
            </a:endParaRPr>
          </a:p>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1c - </a:t>
            </a:r>
            <a:r>
              <a:rPr lang="en-GB" sz="2400" b="1" dirty="0">
                <a:effectLst>
                  <a:outerShdw blurRad="38100" dist="38100" dir="2700000" algn="tl">
                    <a:srgbClr val="000000">
                      <a:alpha val="43137"/>
                    </a:srgbClr>
                  </a:outerShdw>
                </a:effectLst>
              </a:rPr>
              <a:t>Igniters, fireworks and other items</a:t>
            </a:r>
            <a:endParaRPr lang="bs-Latn-BA" sz="2400" b="1" dirty="0">
              <a:effectLst>
                <a:outerShdw blurRad="38100" dist="38100" dir="2700000" algn="tl">
                  <a:srgbClr val="000000">
                    <a:alpha val="43137"/>
                  </a:srgbClr>
                </a:outerShdw>
              </a:effectLst>
            </a:endParaRPr>
          </a:p>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2 - </a:t>
            </a:r>
            <a:r>
              <a:rPr lang="en-GB" sz="2400" b="1" dirty="0">
                <a:effectLst>
                  <a:outerShdw blurRad="38100" dist="38100" dir="2700000" algn="tl">
                    <a:srgbClr val="000000">
                      <a:alpha val="43137"/>
                    </a:srgbClr>
                  </a:outerShdw>
                </a:effectLst>
              </a:rPr>
              <a:t>Compressed gases, liquefied gases and gases dissolved under pressure</a:t>
            </a:r>
            <a:endParaRPr lang="bs-Latn-BA" sz="2400" b="1" dirty="0">
              <a:effectLst>
                <a:outerShdw blurRad="38100" dist="38100" dir="2700000" algn="tl">
                  <a:srgbClr val="000000">
                    <a:alpha val="43137"/>
                  </a:srgbClr>
                </a:outerShdw>
              </a:effectLst>
            </a:endParaRPr>
          </a:p>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3 - Flammable liquids</a:t>
            </a:r>
          </a:p>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4.1 - Flammable solids</a:t>
            </a:r>
            <a:br>
              <a:rPr lang="bs-Latn-BA" b="1" dirty="0">
                <a:effectLst>
                  <a:outerShdw blurRad="38100" dist="38100" dir="2700000" algn="tl">
                    <a:srgbClr val="000000">
                      <a:alpha val="43137"/>
                    </a:srgbClr>
                  </a:outerShdw>
                </a:effectLst>
              </a:rPr>
            </a:br>
            <a:endParaRPr lang="bs-Latn-BA"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9217"/>
            <a:ext cx="1593720" cy="1593720"/>
          </a:xfrm>
          <a:prstGeom prst="rect">
            <a:avLst/>
          </a:prstGeom>
        </p:spPr>
      </p:pic>
    </p:spTree>
    <p:extLst>
      <p:ext uri="{BB962C8B-B14F-4D97-AF65-F5344CB8AC3E}">
        <p14:creationId xmlns:p14="http://schemas.microsoft.com/office/powerpoint/2010/main" val="1995248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b="1" dirty="0">
                <a:effectLst>
                  <a:outerShdw blurRad="38100" dist="38100" dir="2700000" algn="tl">
                    <a:srgbClr val="000000">
                      <a:alpha val="43137"/>
                    </a:srgbClr>
                  </a:outerShdw>
                </a:effectLst>
              </a:rPr>
              <a:t>   </a:t>
            </a:r>
            <a:br>
              <a:rPr lang="bs-Latn-BA"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a:t>
            </a:r>
            <a:r>
              <a:rPr lang="en-GB" b="1" dirty="0">
                <a:effectLst>
                  <a:outerShdw blurRad="38100" dist="38100" dir="2700000" algn="tl">
                    <a:srgbClr val="000000">
                      <a:alpha val="43137"/>
                    </a:srgbClr>
                  </a:outerShdw>
                </a:effectLst>
              </a:rPr>
              <a:t>BOSNIA AND HERZEGOVINA</a:t>
            </a:r>
            <a:r>
              <a:rPr lang="bs-Latn-BA" b="1" dirty="0">
                <a:effectLst>
                  <a:outerShdw blurRad="38100" dist="38100" dir="2700000" algn="tl">
                    <a:srgbClr val="000000">
                      <a:alpha val="43137"/>
                    </a:srgbClr>
                  </a:outerShdw>
                </a:effectLst>
              </a:rPr>
              <a:t> </a:t>
            </a:r>
            <a:br>
              <a:rPr lang="en-GB"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f</a:t>
            </a:r>
            <a:r>
              <a:rPr lang="en-GB" b="1" dirty="0" err="1">
                <a:effectLst>
                  <a:outerShdw blurRad="38100" dist="38100" dir="2700000" algn="tl">
                    <a:srgbClr val="000000">
                      <a:alpha val="43137"/>
                    </a:srgbClr>
                  </a:outerShdw>
                </a:effectLst>
              </a:rPr>
              <a:t>ederation</a:t>
            </a:r>
            <a:r>
              <a:rPr lang="en-GB" b="1" dirty="0">
                <a:effectLst>
                  <a:outerShdw blurRad="38100" dist="38100" dir="2700000" algn="tl">
                    <a:srgbClr val="000000">
                      <a:alpha val="43137"/>
                    </a:srgbClr>
                  </a:outerShdw>
                </a:effectLst>
              </a:rPr>
              <a:t> of Bosnia and Herzegovina</a:t>
            </a:r>
            <a:br>
              <a:rPr lang="en-GB" b="1"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Ø"/>
            </a:pPr>
            <a:r>
              <a:rPr lang="bs-Latn-BA" sz="2400" b="1" dirty="0">
                <a:effectLst>
                  <a:outerShdw blurRad="38100" dist="38100" dir="2700000" algn="tl">
                    <a:srgbClr val="000000">
                      <a:alpha val="43137"/>
                    </a:srgbClr>
                  </a:outerShdw>
                </a:effectLst>
              </a:rPr>
              <a:t> Class 4.2 - </a:t>
            </a:r>
            <a:r>
              <a:rPr lang="en-GB" sz="2400" b="1" dirty="0">
                <a:effectLst>
                  <a:outerShdw blurRad="38100" dist="38100" dir="2700000" algn="tl">
                    <a:srgbClr val="000000">
                      <a:alpha val="43137"/>
                    </a:srgbClr>
                  </a:outerShdw>
                </a:effectLst>
              </a:rPr>
              <a:t>Substances prone to spontaneous combustion</a:t>
            </a:r>
            <a:endParaRPr lang="bs-Latn-BA" sz="2400" b="1" dirty="0">
              <a:effectLst>
                <a:outerShdw blurRad="38100" dist="38100" dir="2700000" algn="tl">
                  <a:srgbClr val="000000">
                    <a:alpha val="43137"/>
                  </a:srgbClr>
                </a:outerShdw>
              </a:effectLst>
            </a:endParaRPr>
          </a:p>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4.3 - </a:t>
            </a:r>
            <a:r>
              <a:rPr lang="en-GB" sz="2400" b="1" dirty="0">
                <a:effectLst>
                  <a:outerShdw blurRad="38100" dist="38100" dir="2700000" algn="tl">
                    <a:srgbClr val="000000">
                      <a:alpha val="43137"/>
                    </a:srgbClr>
                  </a:outerShdw>
                </a:effectLst>
              </a:rPr>
              <a:t>Materials that in contact with water develop flammable gases</a:t>
            </a:r>
            <a:endParaRPr lang="bs-Latn-BA" sz="2400" b="1" dirty="0">
              <a:effectLst>
                <a:outerShdw blurRad="38100" dist="38100" dir="2700000" algn="tl">
                  <a:srgbClr val="000000">
                    <a:alpha val="43137"/>
                  </a:srgbClr>
                </a:outerShdw>
              </a:effectLst>
            </a:endParaRPr>
          </a:p>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5.1- </a:t>
            </a:r>
            <a:r>
              <a:rPr lang="en-GB" sz="2400" b="1" dirty="0">
                <a:effectLst>
                  <a:outerShdw blurRad="38100" dist="38100" dir="2700000" algn="tl">
                    <a:srgbClr val="000000">
                      <a:alpha val="43137"/>
                    </a:srgbClr>
                  </a:outerShdw>
                </a:effectLst>
              </a:rPr>
              <a:t>Oxidizing substances</a:t>
            </a:r>
            <a:endParaRPr lang="bs-Latn-BA" sz="2400" b="1" dirty="0">
              <a:effectLst>
                <a:outerShdw blurRad="38100" dist="38100" dir="2700000" algn="tl">
                  <a:srgbClr val="000000">
                    <a:alpha val="43137"/>
                  </a:srgbClr>
                </a:outerShdw>
              </a:effectLst>
            </a:endParaRPr>
          </a:p>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5.2 - </a:t>
            </a:r>
            <a:r>
              <a:rPr lang="en-GB" sz="2400" b="1" dirty="0">
                <a:effectLst>
                  <a:outerShdw blurRad="38100" dist="38100" dir="2700000" algn="tl">
                    <a:srgbClr val="000000">
                      <a:alpha val="43137"/>
                    </a:srgbClr>
                  </a:outerShdw>
                </a:effectLst>
              </a:rPr>
              <a:t>Organic peroxides</a:t>
            </a:r>
            <a:endParaRPr lang="bs-Latn-BA" sz="2400" b="1" dirty="0">
              <a:effectLst>
                <a:outerShdw blurRad="38100" dist="38100" dir="2700000" algn="tl">
                  <a:srgbClr val="000000">
                    <a:alpha val="43137"/>
                  </a:srgbClr>
                </a:outerShdw>
              </a:effectLst>
            </a:endParaRPr>
          </a:p>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6.1 - Toxins</a:t>
            </a:r>
          </a:p>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6.2 - Nasty and infectious substances</a:t>
            </a:r>
          </a:p>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7 - Radioactive substances</a:t>
            </a:r>
            <a:br>
              <a:rPr lang="bs-Latn-BA" b="1" dirty="0">
                <a:effectLst>
                  <a:outerShdw blurRad="38100" dist="38100" dir="2700000" algn="tl">
                    <a:srgbClr val="000000">
                      <a:alpha val="43137"/>
                    </a:srgbClr>
                  </a:outerShdw>
                </a:effectLst>
              </a:rPr>
            </a:br>
            <a:endParaRPr lang="bs-Latn-BA"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9217"/>
            <a:ext cx="1593720" cy="1593720"/>
          </a:xfrm>
          <a:prstGeom prst="rect">
            <a:avLst/>
          </a:prstGeom>
        </p:spPr>
      </p:pic>
    </p:spTree>
    <p:extLst>
      <p:ext uri="{BB962C8B-B14F-4D97-AF65-F5344CB8AC3E}">
        <p14:creationId xmlns:p14="http://schemas.microsoft.com/office/powerpoint/2010/main" val="361272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b="1" dirty="0">
                <a:effectLst>
                  <a:outerShdw blurRad="38100" dist="38100" dir="2700000" algn="tl">
                    <a:srgbClr val="000000">
                      <a:alpha val="43137"/>
                    </a:srgbClr>
                  </a:outerShdw>
                </a:effectLst>
              </a:rPr>
              <a:t>   </a:t>
            </a:r>
            <a:br>
              <a:rPr lang="bs-Latn-BA"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a:t>
            </a:r>
            <a:r>
              <a:rPr lang="en-GB" b="1" dirty="0">
                <a:effectLst>
                  <a:outerShdw blurRad="38100" dist="38100" dir="2700000" algn="tl">
                    <a:srgbClr val="000000">
                      <a:alpha val="43137"/>
                    </a:srgbClr>
                  </a:outerShdw>
                </a:effectLst>
              </a:rPr>
              <a:t>BOSNIA AND HERZEGOVINA</a:t>
            </a:r>
            <a:r>
              <a:rPr lang="bs-Latn-BA" b="1" dirty="0">
                <a:effectLst>
                  <a:outerShdw blurRad="38100" dist="38100" dir="2700000" algn="tl">
                    <a:srgbClr val="000000">
                      <a:alpha val="43137"/>
                    </a:srgbClr>
                  </a:outerShdw>
                </a:effectLst>
              </a:rPr>
              <a:t> </a:t>
            </a:r>
            <a:br>
              <a:rPr lang="en-GB"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f</a:t>
            </a:r>
            <a:r>
              <a:rPr lang="en-GB" b="1" dirty="0" err="1">
                <a:effectLst>
                  <a:outerShdw blurRad="38100" dist="38100" dir="2700000" algn="tl">
                    <a:srgbClr val="000000">
                      <a:alpha val="43137"/>
                    </a:srgbClr>
                  </a:outerShdw>
                </a:effectLst>
              </a:rPr>
              <a:t>ederation</a:t>
            </a:r>
            <a:r>
              <a:rPr lang="en-GB" b="1" dirty="0">
                <a:effectLst>
                  <a:outerShdw blurRad="38100" dist="38100" dir="2700000" algn="tl">
                    <a:srgbClr val="000000">
                      <a:alpha val="43137"/>
                    </a:srgbClr>
                  </a:outerShdw>
                </a:effectLst>
              </a:rPr>
              <a:t> of Bosnia and Herzegovina</a:t>
            </a:r>
            <a:br>
              <a:rPr lang="en-GB" b="1"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8 - Corrosive substances</a:t>
            </a:r>
          </a:p>
          <a:p>
            <a:pPr>
              <a:buFont typeface="Wingdings" panose="05000000000000000000" pitchFamily="2" charset="2"/>
              <a:buChar char="Ø"/>
            </a:pPr>
            <a:r>
              <a:rPr lang="bs-Latn-BA" sz="2400" b="1" dirty="0">
                <a:effectLst>
                  <a:outerShdw blurRad="38100" dist="38100" dir="2700000" algn="tl">
                    <a:srgbClr val="000000">
                      <a:alpha val="43137"/>
                    </a:srgbClr>
                  </a:outerShdw>
                </a:effectLst>
              </a:rPr>
              <a:t> Class 9 - Other dangerous substances</a:t>
            </a:r>
          </a:p>
          <a:p>
            <a:pPr algn="just">
              <a:buFont typeface="Wingdings" panose="05000000000000000000" pitchFamily="2" charset="2"/>
              <a:buChar char="Ø"/>
            </a:pPr>
            <a:r>
              <a:rPr lang="bs-Latn-BA" b="1" dirty="0">
                <a:effectLst>
                  <a:outerShdw blurRad="38100" dist="38100" dir="2700000" algn="tl">
                    <a:srgbClr val="000000">
                      <a:alpha val="43137"/>
                    </a:srgbClr>
                  </a:outerShdw>
                </a:effectLst>
              </a:rPr>
              <a:t> </a:t>
            </a:r>
            <a:r>
              <a:rPr lang="en-GB" sz="2400" b="1" dirty="0">
                <a:effectLst>
                  <a:outerShdw blurRad="38100" dist="38100" dir="2700000" algn="tl">
                    <a:srgbClr val="000000">
                      <a:alpha val="43137"/>
                    </a:srgbClr>
                  </a:outerShdw>
                </a:effectLst>
              </a:rPr>
              <a:t>The law foresees common safety measures for all dangerous substances or for certain types of these substances and they relate to packaging, loading and unloading and transportation and special safety measures for the transport of certain types of dangerous substances (explosive substances, gases, flammable liquids, poisons, radioactive</a:t>
            </a:r>
            <a:r>
              <a:rPr lang="bs-Latn-BA" sz="2400" b="1" dirty="0">
                <a:effectLst>
                  <a:outerShdw blurRad="38100" dist="38100" dir="2700000" algn="tl">
                    <a:srgbClr val="000000">
                      <a:alpha val="43137"/>
                    </a:srgbClr>
                  </a:outerShdw>
                </a:effectLst>
              </a:rPr>
              <a:t> </a:t>
            </a:r>
            <a:r>
              <a:rPr lang="en-GB" sz="2400" b="1" dirty="0">
                <a:effectLst>
                  <a:outerShdw blurRad="38100" dist="38100" dir="2700000" algn="tl">
                    <a:srgbClr val="000000">
                      <a:alpha val="43137"/>
                    </a:srgbClr>
                  </a:outerShdw>
                </a:effectLst>
              </a:rPr>
              <a:t>matter)</a:t>
            </a:r>
            <a:br>
              <a:rPr lang="bs-Latn-BA" sz="2400" b="1" dirty="0">
                <a:effectLst>
                  <a:outerShdw blurRad="38100" dist="38100" dir="2700000" algn="tl">
                    <a:srgbClr val="000000">
                      <a:alpha val="43137"/>
                    </a:srgbClr>
                  </a:outerShdw>
                </a:effectLst>
              </a:rPr>
            </a:br>
            <a:endParaRPr lang="bs-Latn-BA" sz="24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9217"/>
            <a:ext cx="1593720" cy="1593720"/>
          </a:xfrm>
          <a:prstGeom prst="rect">
            <a:avLst/>
          </a:prstGeom>
        </p:spPr>
      </p:pic>
    </p:spTree>
    <p:extLst>
      <p:ext uri="{BB962C8B-B14F-4D97-AF65-F5344CB8AC3E}">
        <p14:creationId xmlns:p14="http://schemas.microsoft.com/office/powerpoint/2010/main" val="251562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b="1" dirty="0">
                <a:effectLst>
                  <a:outerShdw blurRad="38100" dist="38100" dir="2700000" algn="tl">
                    <a:srgbClr val="000000">
                      <a:alpha val="43137"/>
                    </a:srgbClr>
                  </a:outerShdw>
                </a:effectLst>
              </a:rPr>
              <a:t>   </a:t>
            </a:r>
            <a:br>
              <a:rPr lang="bs-Latn-BA"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a:t>
            </a:r>
            <a:r>
              <a:rPr lang="en-GB" b="1" dirty="0">
                <a:effectLst>
                  <a:outerShdw blurRad="38100" dist="38100" dir="2700000" algn="tl">
                    <a:srgbClr val="000000">
                      <a:alpha val="43137"/>
                    </a:srgbClr>
                  </a:outerShdw>
                </a:effectLst>
              </a:rPr>
              <a:t>BOSNIA AND HERZEGOVINA</a:t>
            </a:r>
            <a:r>
              <a:rPr lang="bs-Latn-BA" b="1" dirty="0">
                <a:effectLst>
                  <a:outerShdw blurRad="38100" dist="38100" dir="2700000" algn="tl">
                    <a:srgbClr val="000000">
                      <a:alpha val="43137"/>
                    </a:srgbClr>
                  </a:outerShdw>
                </a:effectLst>
              </a:rPr>
              <a:t> </a:t>
            </a:r>
            <a:br>
              <a:rPr lang="en-GB"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f</a:t>
            </a:r>
            <a:r>
              <a:rPr lang="en-GB" b="1" dirty="0" err="1">
                <a:effectLst>
                  <a:outerShdw blurRad="38100" dist="38100" dir="2700000" algn="tl">
                    <a:srgbClr val="000000">
                      <a:alpha val="43137"/>
                    </a:srgbClr>
                  </a:outerShdw>
                </a:effectLst>
              </a:rPr>
              <a:t>ederation</a:t>
            </a:r>
            <a:r>
              <a:rPr lang="en-GB" b="1" dirty="0">
                <a:effectLst>
                  <a:outerShdw blurRad="38100" dist="38100" dir="2700000" algn="tl">
                    <a:srgbClr val="000000">
                      <a:alpha val="43137"/>
                    </a:srgbClr>
                  </a:outerShdw>
                </a:effectLst>
              </a:rPr>
              <a:t> of Bosnia and Herzegovina</a:t>
            </a:r>
            <a:br>
              <a:rPr lang="en-GB" b="1"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idx="1"/>
          </p:nvPr>
        </p:nvSpPr>
        <p:spPr/>
        <p:txBody>
          <a:bodyPr>
            <a:normAutofit fontScale="92500" lnSpcReduction="10000"/>
          </a:bodyPr>
          <a:lstStyle/>
          <a:p>
            <a:pPr algn="just">
              <a:buFont typeface="Wingdings" panose="05000000000000000000" pitchFamily="2" charset="2"/>
              <a:buChar char="Ø"/>
            </a:pPr>
            <a:r>
              <a:rPr lang="bs-Latn-BA" b="1" dirty="0">
                <a:effectLst>
                  <a:outerShdw blurRad="38100" dist="38100" dir="2700000" algn="tl">
                    <a:srgbClr val="000000">
                      <a:alpha val="43137"/>
                    </a:srgbClr>
                  </a:outerShdw>
                </a:effectLst>
              </a:rPr>
              <a:t> </a:t>
            </a:r>
            <a:r>
              <a:rPr lang="en-GB" sz="2600" b="1" dirty="0">
                <a:effectLst>
                  <a:outerShdw blurRad="38100" dist="38100" dir="2700000" algn="tl">
                    <a:srgbClr val="000000">
                      <a:alpha val="43137"/>
                    </a:srgbClr>
                  </a:outerShdw>
                </a:effectLst>
              </a:rPr>
              <a:t>Special safety measures have been established for the transportation of dangerous goods by branch of traffic (road traffic, rail traffic, inland waterways, maritime traffic, air traffic, postal traffic</a:t>
            </a:r>
            <a:r>
              <a:rPr lang="bs-Latn-BA" sz="2600" b="1" dirty="0">
                <a:effectLst>
                  <a:outerShdw blurRad="38100" dist="38100" dir="2700000" algn="tl">
                    <a:srgbClr val="000000">
                      <a:alpha val="43137"/>
                    </a:srgbClr>
                  </a:outerShdw>
                </a:effectLst>
              </a:rPr>
              <a:t>)</a:t>
            </a:r>
          </a:p>
          <a:p>
            <a:pPr algn="just">
              <a:buFont typeface="Wingdings" panose="05000000000000000000" pitchFamily="2" charset="2"/>
              <a:buChar char="Ø"/>
            </a:pPr>
            <a:r>
              <a:rPr lang="bs-Latn-BA" sz="2600" b="1" dirty="0">
                <a:effectLst>
                  <a:outerShdw blurRad="38100" dist="38100" dir="2700000" algn="tl">
                    <a:srgbClr val="000000">
                      <a:alpha val="43137"/>
                    </a:srgbClr>
                  </a:outerShdw>
                </a:effectLst>
              </a:rPr>
              <a:t> </a:t>
            </a:r>
            <a:r>
              <a:rPr lang="en-GB" sz="2600" b="1" dirty="0">
                <a:effectLst>
                  <a:outerShdw blurRad="38100" dist="38100" dir="2700000" algn="tl">
                    <a:srgbClr val="000000">
                      <a:alpha val="43137"/>
                    </a:srgbClr>
                  </a:outerShdw>
                </a:effectLst>
              </a:rPr>
              <a:t>In addition to the law, there is also a regulation on the method of transporting dangerous goods in road traffic</a:t>
            </a:r>
            <a:endParaRPr lang="bs-Latn-BA" sz="26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bs-Latn-BA" sz="2600" b="1" dirty="0">
                <a:effectLst>
                  <a:outerShdw blurRad="38100" dist="38100" dir="2700000" algn="tl">
                    <a:srgbClr val="000000">
                      <a:alpha val="43137"/>
                    </a:srgbClr>
                  </a:outerShdw>
                </a:effectLst>
              </a:rPr>
              <a:t> </a:t>
            </a:r>
            <a:r>
              <a:rPr lang="en-GB" sz="2600" b="1" dirty="0">
                <a:effectLst>
                  <a:outerShdw blurRad="38100" dist="38100" dir="2700000" algn="tl">
                    <a:srgbClr val="000000">
                      <a:alpha val="43137"/>
                    </a:srgbClr>
                  </a:outerShdw>
                </a:effectLst>
              </a:rPr>
              <a:t>The aforementioned rulebook regulates the preparation of dangerous goods for transport, vehicles for the transport of dangerous goods, documents for the transport of dangerous goods, special safety measures, procedures in the event of a traffic accident, measures of competent authorities for issuing approvals for the transport of dangerous goods, monitoring measures in the transport of dangerous goods</a:t>
            </a:r>
            <a:endParaRPr lang="en-US" sz="26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9217"/>
            <a:ext cx="1593720" cy="1593720"/>
          </a:xfrm>
          <a:prstGeom prst="rect">
            <a:avLst/>
          </a:prstGeom>
        </p:spPr>
      </p:pic>
    </p:spTree>
    <p:extLst>
      <p:ext uri="{BB962C8B-B14F-4D97-AF65-F5344CB8AC3E}">
        <p14:creationId xmlns:p14="http://schemas.microsoft.com/office/powerpoint/2010/main" val="3575395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b="1" dirty="0">
                <a:effectLst>
                  <a:outerShdw blurRad="38100" dist="38100" dir="2700000" algn="tl">
                    <a:srgbClr val="000000">
                      <a:alpha val="43137"/>
                    </a:srgbClr>
                  </a:outerShdw>
                </a:effectLst>
              </a:rPr>
              <a:t>   </a:t>
            </a:r>
            <a:br>
              <a:rPr lang="bs-Latn-BA"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a:t>
            </a:r>
            <a:r>
              <a:rPr lang="en-GB" b="1" dirty="0">
                <a:effectLst>
                  <a:outerShdw blurRad="38100" dist="38100" dir="2700000" algn="tl">
                    <a:srgbClr val="000000">
                      <a:alpha val="43137"/>
                    </a:srgbClr>
                  </a:outerShdw>
                </a:effectLst>
              </a:rPr>
              <a:t>BOSNIA AND HERZEGOVINA</a:t>
            </a:r>
            <a:r>
              <a:rPr lang="bs-Latn-BA" b="1" dirty="0">
                <a:effectLst>
                  <a:outerShdw blurRad="38100" dist="38100" dir="2700000" algn="tl">
                    <a:srgbClr val="000000">
                      <a:alpha val="43137"/>
                    </a:srgbClr>
                  </a:outerShdw>
                </a:effectLst>
              </a:rPr>
              <a:t> </a:t>
            </a:r>
            <a:br>
              <a:rPr lang="en-GB"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f</a:t>
            </a:r>
            <a:r>
              <a:rPr lang="en-GB" b="1" dirty="0" err="1">
                <a:effectLst>
                  <a:outerShdw blurRad="38100" dist="38100" dir="2700000" algn="tl">
                    <a:srgbClr val="000000">
                      <a:alpha val="43137"/>
                    </a:srgbClr>
                  </a:outerShdw>
                </a:effectLst>
              </a:rPr>
              <a:t>ederation</a:t>
            </a:r>
            <a:r>
              <a:rPr lang="en-GB" b="1" dirty="0">
                <a:effectLst>
                  <a:outerShdw blurRad="38100" dist="38100" dir="2700000" algn="tl">
                    <a:srgbClr val="000000">
                      <a:alpha val="43137"/>
                    </a:srgbClr>
                  </a:outerShdw>
                </a:effectLst>
              </a:rPr>
              <a:t> of Bosnia and Herzegovina</a:t>
            </a:r>
            <a:br>
              <a:rPr lang="en-GB" b="1"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Ø"/>
            </a:pPr>
            <a:r>
              <a:rPr lang="bs-Latn-BA" b="1" dirty="0">
                <a:effectLst>
                  <a:outerShdw blurRad="38100" dist="38100" dir="2700000" algn="tl">
                    <a:srgbClr val="000000">
                      <a:alpha val="43137"/>
                    </a:srgbClr>
                  </a:outerShdw>
                </a:effectLst>
              </a:rPr>
              <a:t> </a:t>
            </a:r>
            <a:r>
              <a:rPr lang="en-GB" sz="2400" b="1" dirty="0">
                <a:effectLst>
                  <a:outerShdw blurRad="38100" dist="38100" dir="2700000" algn="tl">
                    <a:srgbClr val="000000">
                      <a:alpha val="43137"/>
                    </a:srgbClr>
                  </a:outerShdw>
                </a:effectLst>
              </a:rPr>
              <a:t>Rulebook on the professional training of drivers of motor vehicles transporting dangerous substances and other persons participating in the transportation of such substances</a:t>
            </a:r>
            <a:endParaRPr lang="bs-Latn-BA" sz="24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bs-Latn-BA" sz="2600" b="1" dirty="0">
                <a:effectLst>
                  <a:outerShdw blurRad="38100" dist="38100" dir="2700000" algn="tl">
                    <a:srgbClr val="000000">
                      <a:alpha val="43137"/>
                    </a:srgbClr>
                  </a:outerShdw>
                </a:effectLst>
              </a:rPr>
              <a:t> </a:t>
            </a:r>
            <a:r>
              <a:rPr lang="en-GB" sz="2400" b="1" dirty="0">
                <a:effectLst>
                  <a:outerShdw blurRad="38100" dist="38100" dir="2700000" algn="tl">
                    <a:srgbClr val="000000">
                      <a:alpha val="43137"/>
                    </a:srgbClr>
                  </a:outerShdw>
                </a:effectLst>
              </a:rPr>
              <a:t>The training is intended for persons who transport dangerous substances, receive dangerous substances for transport, load or unload dangerous substances, and supervise or organize work related to the transport of dangerous substances, according to the international agreement ADR (International certificate IRU Academy Geneva and license of the Ministry of Interior)</a:t>
            </a:r>
            <a:endParaRPr lang="en-US" sz="24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9217"/>
            <a:ext cx="1593720" cy="1593720"/>
          </a:xfrm>
          <a:prstGeom prst="rect">
            <a:avLst/>
          </a:prstGeom>
        </p:spPr>
      </p:pic>
    </p:spTree>
    <p:extLst>
      <p:ext uri="{BB962C8B-B14F-4D97-AF65-F5344CB8AC3E}">
        <p14:creationId xmlns:p14="http://schemas.microsoft.com/office/powerpoint/2010/main" val="2680723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b="1" dirty="0">
                <a:effectLst>
                  <a:outerShdw blurRad="38100" dist="38100" dir="2700000" algn="tl">
                    <a:srgbClr val="000000">
                      <a:alpha val="43137"/>
                    </a:srgbClr>
                  </a:outerShdw>
                </a:effectLst>
              </a:rPr>
              <a:t>   </a:t>
            </a:r>
            <a:br>
              <a:rPr lang="bs-Latn-BA"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a:t>
            </a:r>
            <a:r>
              <a:rPr lang="en-GB" b="1" dirty="0">
                <a:effectLst>
                  <a:outerShdw blurRad="38100" dist="38100" dir="2700000" algn="tl">
                    <a:srgbClr val="000000">
                      <a:alpha val="43137"/>
                    </a:srgbClr>
                  </a:outerShdw>
                </a:effectLst>
              </a:rPr>
              <a:t>BOSNIA AND HERZEGOVINA</a:t>
            </a:r>
            <a:r>
              <a:rPr lang="bs-Latn-BA" b="1" dirty="0">
                <a:effectLst>
                  <a:outerShdw blurRad="38100" dist="38100" dir="2700000" algn="tl">
                    <a:srgbClr val="000000">
                      <a:alpha val="43137"/>
                    </a:srgbClr>
                  </a:outerShdw>
                </a:effectLst>
              </a:rPr>
              <a:t> </a:t>
            </a:r>
            <a:br>
              <a:rPr lang="en-GB"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f</a:t>
            </a:r>
            <a:r>
              <a:rPr lang="en-GB" b="1" dirty="0" err="1">
                <a:effectLst>
                  <a:outerShdw blurRad="38100" dist="38100" dir="2700000" algn="tl">
                    <a:srgbClr val="000000">
                      <a:alpha val="43137"/>
                    </a:srgbClr>
                  </a:outerShdw>
                </a:effectLst>
              </a:rPr>
              <a:t>ederation</a:t>
            </a:r>
            <a:r>
              <a:rPr lang="en-GB" b="1" dirty="0">
                <a:effectLst>
                  <a:outerShdw blurRad="38100" dist="38100" dir="2700000" algn="tl">
                    <a:srgbClr val="000000">
                      <a:alpha val="43137"/>
                    </a:srgbClr>
                  </a:outerShdw>
                </a:effectLst>
              </a:rPr>
              <a:t> of Bosnia and Herzegovina</a:t>
            </a:r>
            <a:br>
              <a:rPr lang="en-GB" b="1"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sz="half" idx="1"/>
          </p:nvPr>
        </p:nvSpPr>
        <p:spPr/>
        <p:txBody>
          <a:bodyPr>
            <a:normAutofit/>
          </a:bodyPr>
          <a:lstStyle/>
          <a:p>
            <a:pPr algn="just">
              <a:buFont typeface="Wingdings" panose="05000000000000000000" pitchFamily="2" charset="2"/>
              <a:buChar char="Ø"/>
            </a:pPr>
            <a:r>
              <a:rPr lang="bs-Latn-BA" b="1" dirty="0">
                <a:effectLst>
                  <a:outerShdw blurRad="38100" dist="38100" dir="2700000" algn="tl">
                    <a:srgbClr val="000000">
                      <a:alpha val="43137"/>
                    </a:srgbClr>
                  </a:outerShdw>
                </a:effectLst>
              </a:rPr>
              <a:t> </a:t>
            </a:r>
            <a:r>
              <a:rPr lang="bs-Latn-BA" sz="2400" b="1" dirty="0">
                <a:effectLst>
                  <a:outerShdw blurRad="38100" dist="38100" dir="2700000" algn="tl">
                    <a:srgbClr val="000000">
                      <a:alpha val="43137"/>
                    </a:srgbClr>
                  </a:outerShdw>
                </a:effectLst>
              </a:rPr>
              <a:t>ADR Driver </a:t>
            </a:r>
            <a:r>
              <a:rPr lang="bs-Latn-BA" sz="2400" b="1" dirty="0" err="1">
                <a:effectLst>
                  <a:outerShdw blurRad="38100" dist="38100" dir="2700000" algn="tl">
                    <a:srgbClr val="000000">
                      <a:alpha val="43137"/>
                    </a:srgbClr>
                  </a:outerShdw>
                </a:effectLst>
              </a:rPr>
              <a:t>training</a:t>
            </a:r>
            <a:r>
              <a:rPr lang="bs-Latn-BA" sz="2400" b="1" dirty="0">
                <a:effectLst>
                  <a:outerShdw blurRad="38100" dist="38100" dir="2700000" algn="tl">
                    <a:srgbClr val="000000">
                      <a:alpha val="43137"/>
                    </a:srgbClr>
                  </a:outerShdw>
                </a:effectLst>
              </a:rPr>
              <a:t> </a:t>
            </a:r>
            <a:r>
              <a:rPr lang="bs-Latn-BA" sz="2400" b="1" dirty="0" err="1">
                <a:effectLst>
                  <a:outerShdw blurRad="38100" dist="38100" dir="2700000" algn="tl">
                    <a:srgbClr val="000000">
                      <a:alpha val="43137"/>
                    </a:srgbClr>
                  </a:outerShdw>
                </a:effectLst>
              </a:rPr>
              <a:t>certificate</a:t>
            </a:r>
            <a:endParaRPr lang="en-US" sz="24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9217"/>
            <a:ext cx="1593720" cy="159372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3990" y="2038081"/>
            <a:ext cx="3287682" cy="4153438"/>
          </a:xfrm>
          <a:prstGeom prst="rect">
            <a:avLst/>
          </a:prstGeom>
        </p:spPr>
      </p:pic>
    </p:spTree>
    <p:extLst>
      <p:ext uri="{BB962C8B-B14F-4D97-AF65-F5344CB8AC3E}">
        <p14:creationId xmlns:p14="http://schemas.microsoft.com/office/powerpoint/2010/main" val="1078165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557E6-9281-E2BB-0EA0-1C45E54AE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752BF9-3E44-0E2D-D8C2-A8F2160A0823}"/>
              </a:ext>
            </a:extLst>
          </p:cNvPr>
          <p:cNvSpPr>
            <a:spLocks noGrp="1"/>
          </p:cNvSpPr>
          <p:nvPr>
            <p:ph type="title"/>
          </p:nvPr>
        </p:nvSpPr>
        <p:spPr/>
        <p:txBody>
          <a:bodyPr>
            <a:normAutofit fontScale="90000"/>
          </a:bodyPr>
          <a:lstStyle/>
          <a:p>
            <a:r>
              <a:rPr lang="bs-Latn-BA" b="1" dirty="0">
                <a:effectLst>
                  <a:outerShdw blurRad="38100" dist="38100" dir="2700000" algn="tl">
                    <a:srgbClr val="000000">
                      <a:alpha val="43137"/>
                    </a:srgbClr>
                  </a:outerShdw>
                </a:effectLst>
              </a:rPr>
              <a:t>   </a:t>
            </a:r>
            <a:br>
              <a:rPr lang="bs-Latn-BA"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a:t>
            </a:r>
            <a:r>
              <a:rPr lang="en-GB" b="1" dirty="0">
                <a:effectLst>
                  <a:outerShdw blurRad="38100" dist="38100" dir="2700000" algn="tl">
                    <a:srgbClr val="000000">
                      <a:alpha val="43137"/>
                    </a:srgbClr>
                  </a:outerShdw>
                </a:effectLst>
              </a:rPr>
              <a:t>BOSNIA AND HERZEGOVINA</a:t>
            </a:r>
            <a:r>
              <a:rPr lang="bs-Latn-BA" b="1" dirty="0">
                <a:effectLst>
                  <a:outerShdw blurRad="38100" dist="38100" dir="2700000" algn="tl">
                    <a:srgbClr val="000000">
                      <a:alpha val="43137"/>
                    </a:srgbClr>
                  </a:outerShdw>
                </a:effectLst>
              </a:rPr>
              <a:t> </a:t>
            </a:r>
            <a:br>
              <a:rPr lang="en-GB" b="1" dirty="0">
                <a:effectLst>
                  <a:outerShdw blurRad="38100" dist="38100" dir="2700000" algn="tl">
                    <a:srgbClr val="000000">
                      <a:alpha val="43137"/>
                    </a:srgbClr>
                  </a:outerShdw>
                </a:effectLst>
              </a:rPr>
            </a:br>
            <a:r>
              <a:rPr lang="bs-Latn-BA" b="1" dirty="0">
                <a:effectLst>
                  <a:outerShdw blurRad="38100" dist="38100" dir="2700000" algn="tl">
                    <a:srgbClr val="000000">
                      <a:alpha val="43137"/>
                    </a:srgbClr>
                  </a:outerShdw>
                </a:effectLst>
              </a:rPr>
              <a:t>   f</a:t>
            </a:r>
            <a:r>
              <a:rPr lang="en-GB" b="1" dirty="0" err="1">
                <a:effectLst>
                  <a:outerShdw blurRad="38100" dist="38100" dir="2700000" algn="tl">
                    <a:srgbClr val="000000">
                      <a:alpha val="43137"/>
                    </a:srgbClr>
                  </a:outerShdw>
                </a:effectLst>
              </a:rPr>
              <a:t>ederation</a:t>
            </a:r>
            <a:r>
              <a:rPr lang="en-GB" b="1" dirty="0">
                <a:effectLst>
                  <a:outerShdw blurRad="38100" dist="38100" dir="2700000" algn="tl">
                    <a:srgbClr val="000000">
                      <a:alpha val="43137"/>
                    </a:srgbClr>
                  </a:outerShdw>
                </a:effectLst>
              </a:rPr>
              <a:t> of Bosnia and Herzegovina</a:t>
            </a:r>
            <a:br>
              <a:rPr lang="en-GB" b="1" dirty="0">
                <a:effectLst>
                  <a:outerShdw blurRad="38100" dist="38100" dir="2700000" algn="tl">
                    <a:srgbClr val="000000">
                      <a:alpha val="43137"/>
                    </a:srgbClr>
                  </a:outerShdw>
                </a:effectLst>
              </a:rPr>
            </a:br>
            <a:endParaRPr lang="en-US" dirty="0"/>
          </a:p>
        </p:txBody>
      </p:sp>
      <p:sp>
        <p:nvSpPr>
          <p:cNvPr id="3" name="Content Placeholder 2">
            <a:extLst>
              <a:ext uri="{FF2B5EF4-FFF2-40B4-BE49-F238E27FC236}">
                <a16:creationId xmlns:a16="http://schemas.microsoft.com/office/drawing/2014/main" id="{359F75B4-C6B8-DB0A-A5CD-25B8DA773D55}"/>
              </a:ext>
            </a:extLst>
          </p:cNvPr>
          <p:cNvSpPr>
            <a:spLocks noGrp="1"/>
          </p:cNvSpPr>
          <p:nvPr>
            <p:ph sz="half" idx="1"/>
          </p:nvPr>
        </p:nvSpPr>
        <p:spPr/>
        <p:txBody>
          <a:bodyPr>
            <a:normAutofit/>
          </a:bodyPr>
          <a:lstStyle/>
          <a:p>
            <a:pPr algn="just">
              <a:buFont typeface="Wingdings" panose="05000000000000000000" pitchFamily="2" charset="2"/>
              <a:buChar char="Ø"/>
            </a:pPr>
            <a:r>
              <a:rPr lang="bs-Latn-BA" b="1" dirty="0">
                <a:effectLst>
                  <a:outerShdw blurRad="38100" dist="38100" dir="2700000" algn="tl">
                    <a:srgbClr val="000000">
                      <a:alpha val="43137"/>
                    </a:srgbClr>
                  </a:outerShdw>
                </a:effectLst>
              </a:rPr>
              <a:t> </a:t>
            </a:r>
            <a:r>
              <a:rPr lang="bs-Latn-BA" sz="2400" b="1" dirty="0">
                <a:effectLst>
                  <a:outerShdw blurRad="38100" dist="38100" dir="2700000" algn="tl">
                    <a:srgbClr val="000000">
                      <a:alpha val="43137"/>
                    </a:srgbClr>
                  </a:outerShdw>
                </a:effectLst>
              </a:rPr>
              <a:t>ADR Driver </a:t>
            </a:r>
            <a:r>
              <a:rPr lang="bs-Latn-BA" sz="2400" b="1" dirty="0" err="1">
                <a:effectLst>
                  <a:outerShdw blurRad="38100" dist="38100" dir="2700000" algn="tl">
                    <a:srgbClr val="000000">
                      <a:alpha val="43137"/>
                    </a:srgbClr>
                  </a:outerShdw>
                </a:effectLst>
              </a:rPr>
              <a:t>training</a:t>
            </a:r>
            <a:r>
              <a:rPr lang="bs-Latn-BA" sz="2400" b="1" dirty="0">
                <a:effectLst>
                  <a:outerShdw blurRad="38100" dist="38100" dir="2700000" algn="tl">
                    <a:srgbClr val="000000">
                      <a:alpha val="43137"/>
                    </a:srgbClr>
                  </a:outerShdw>
                </a:effectLst>
              </a:rPr>
              <a:t> </a:t>
            </a:r>
            <a:r>
              <a:rPr lang="bs-Latn-BA" sz="2400" b="1" dirty="0" err="1">
                <a:effectLst>
                  <a:outerShdw blurRad="38100" dist="38100" dir="2700000" algn="tl">
                    <a:srgbClr val="000000">
                      <a:alpha val="43137"/>
                    </a:srgbClr>
                  </a:outerShdw>
                </a:effectLst>
              </a:rPr>
              <a:t>certificate</a:t>
            </a:r>
            <a:endParaRPr lang="en-US" sz="2400" b="1" dirty="0">
              <a:effectLst>
                <a:outerShdw blurRad="38100" dist="38100" dir="2700000" algn="tl">
                  <a:srgbClr val="000000">
                    <a:alpha val="43137"/>
                  </a:srgbClr>
                </a:outerShdw>
              </a:effectLst>
            </a:endParaRPr>
          </a:p>
        </p:txBody>
      </p:sp>
      <p:pic>
        <p:nvPicPr>
          <p:cNvPr id="4" name="Picture 3">
            <a:extLst>
              <a:ext uri="{FF2B5EF4-FFF2-40B4-BE49-F238E27FC236}">
                <a16:creationId xmlns:a16="http://schemas.microsoft.com/office/drawing/2014/main" id="{D5D07331-9EE5-9276-865C-A14515E8A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9217"/>
            <a:ext cx="1593720" cy="1593720"/>
          </a:xfrm>
          <a:prstGeom prst="rect">
            <a:avLst/>
          </a:prstGeom>
        </p:spPr>
      </p:pic>
      <p:pic>
        <p:nvPicPr>
          <p:cNvPr id="7" name="Picture 6">
            <a:extLst>
              <a:ext uri="{FF2B5EF4-FFF2-40B4-BE49-F238E27FC236}">
                <a16:creationId xmlns:a16="http://schemas.microsoft.com/office/drawing/2014/main" id="{8BEF06EE-1BDB-FA3C-87AD-A313927EA7F2}"/>
              </a:ext>
            </a:extLst>
          </p:cNvPr>
          <p:cNvPicPr>
            <a:picLocks noChangeAspect="1"/>
          </p:cNvPicPr>
          <p:nvPr/>
        </p:nvPicPr>
        <p:blipFill>
          <a:blip r:embed="rId3"/>
          <a:stretch>
            <a:fillRect/>
          </a:stretch>
        </p:blipFill>
        <p:spPr>
          <a:xfrm>
            <a:off x="6951682" y="1877895"/>
            <a:ext cx="3934425" cy="4836464"/>
          </a:xfrm>
          <a:prstGeom prst="rect">
            <a:avLst/>
          </a:prstGeom>
        </p:spPr>
      </p:pic>
    </p:spTree>
    <p:extLst>
      <p:ext uri="{BB962C8B-B14F-4D97-AF65-F5344CB8AC3E}">
        <p14:creationId xmlns:p14="http://schemas.microsoft.com/office/powerpoint/2010/main" val="1964346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10E10658448043979455202786ED9D" ma:contentTypeVersion="15" ma:contentTypeDescription="Create a new document." ma:contentTypeScope="" ma:versionID="5b7adfdb63851ae4c4a26799a3720706">
  <xsd:schema xmlns:xsd="http://www.w3.org/2001/XMLSchema" xmlns:xs="http://www.w3.org/2001/XMLSchema" xmlns:p="http://schemas.microsoft.com/office/2006/metadata/properties" xmlns:ns2="ca0b0a47-b8b3-48e4-a2ec-8236243e4d55" xmlns:ns3="e6b88493-a865-49b9-b502-6098bd4e94c2" targetNamespace="http://schemas.microsoft.com/office/2006/metadata/properties" ma:root="true" ma:fieldsID="d2deda92f97966028b9dc477db9f38d3" ns2:_="" ns3:_="">
    <xsd:import namespace="ca0b0a47-b8b3-48e4-a2ec-8236243e4d55"/>
    <xsd:import namespace="e6b88493-a865-49b9-b502-6098bd4e94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0b0a47-b8b3-48e4-a2ec-8236243e4d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e9657bc-322d-432e-b9f5-20aab76456a6"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b88493-a865-49b9-b502-6098bd4e94c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c7d1092-8c76-4edd-8d6c-49f990aea377}" ma:internalName="TaxCatchAll" ma:showField="CatchAllData" ma:web="e6b88493-a865-49b9-b502-6098bd4e9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6b88493-a865-49b9-b502-6098bd4e94c2" xsi:nil="true"/>
    <lcf76f155ced4ddcb4097134ff3c332f xmlns="ca0b0a47-b8b3-48e4-a2ec-8236243e4d5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886EAE7-CBEF-4CD1-B1B0-8FD2F20C96AD}"/>
</file>

<file path=customXml/itemProps2.xml><?xml version="1.0" encoding="utf-8"?>
<ds:datastoreItem xmlns:ds="http://schemas.openxmlformats.org/officeDocument/2006/customXml" ds:itemID="{63298BCC-EA66-4A17-8504-2E3C8389F769}"/>
</file>

<file path=customXml/itemProps3.xml><?xml version="1.0" encoding="utf-8"?>
<ds:datastoreItem xmlns:ds="http://schemas.openxmlformats.org/officeDocument/2006/customXml" ds:itemID="{5080425F-23F0-4A26-B6E1-03D931A9E3BC}"/>
</file>

<file path=docProps/app.xml><?xml version="1.0" encoding="utf-8"?>
<Properties xmlns="http://schemas.openxmlformats.org/officeDocument/2006/extended-properties" xmlns:vt="http://schemas.openxmlformats.org/officeDocument/2006/docPropsVTypes">
  <Template>TM03090430[[fn=Banded]]</Template>
  <TotalTime>122</TotalTime>
  <Words>620</Words>
  <Application>Microsoft Office PowerPoint</Application>
  <PresentationFormat>Widescreen</PresentationFormat>
  <Paragraphs>37</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Corbel</vt:lpstr>
      <vt:lpstr>Wingdings</vt:lpstr>
      <vt:lpstr>Banded</vt:lpstr>
      <vt:lpstr> BOSNIA AND HERZEGOVINA Federation of Bosnia and Herzegovina </vt:lpstr>
      <vt:lpstr>       BOSNIA AND HERZEGOVINA     federation of Bosnia and Herzegovina </vt:lpstr>
      <vt:lpstr>       BOSNIA AND HERZEGOVINA     federation of Bosnia and Herzegovina </vt:lpstr>
      <vt:lpstr>       BOSNIA AND HERZEGOVINA     federation of Bosnia and Herzegovina </vt:lpstr>
      <vt:lpstr>       BOSNIA AND HERZEGOVINA     federation of Bosnia and Herzegovina </vt:lpstr>
      <vt:lpstr>       BOSNIA AND HERZEGOVINA     federation of Bosnia and Herzegovina </vt:lpstr>
      <vt:lpstr>       BOSNIA AND HERZEGOVINA     federation of Bosnia and Herzegovina </vt:lpstr>
      <vt:lpstr>       BOSNIA AND HERZEGOVINA     federation of Bosnia and Herzegovina </vt:lpstr>
      <vt:lpstr>       BOSNIA AND HERZEGOVINA     federation of Bosnia and Herzegovina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BOSNIA AND HERZEGOVINA Federation of Bosnia and Herzegovina</dc:title>
  <dc:creator>Microsoft account</dc:creator>
  <cp:lastModifiedBy>Adi Dzamalija</cp:lastModifiedBy>
  <cp:revision>9</cp:revision>
  <dcterms:created xsi:type="dcterms:W3CDTF">2024-10-07T07:51:13Z</dcterms:created>
  <dcterms:modified xsi:type="dcterms:W3CDTF">2024-10-08T04:04:46Z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0x0101000E10E10658448043979455202786ED9D</vt:lpwstr>
  </property>
</Properties>
</file>