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2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6" r:id="rId17"/>
    <p:sldId id="277" r:id="rId18"/>
    <p:sldId id="272" r:id="rId19"/>
    <p:sldId id="273" r:id="rId20"/>
    <p:sldId id="274" r:id="rId21"/>
    <p:sldId id="275" r:id="rId22"/>
    <p:sldId id="278" r:id="rId23"/>
  </p:sldIdLst>
  <p:sldSz cx="12192000" cy="6858000"/>
  <p:notesSz cx="6858000" cy="9144000"/>
  <p:defaultText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00"/>
    <a:srgbClr val="B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91" d="100"/>
          <a:sy n="91" d="100"/>
        </p:scale>
        <p:origin x="486"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q-AL"/>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q-AL"/>
          </a:p>
        </p:txBody>
      </p:sp>
      <p:sp>
        <p:nvSpPr>
          <p:cNvPr id="4" name="Date Placeholder 3"/>
          <p:cNvSpPr>
            <a:spLocks noGrp="1"/>
          </p:cNvSpPr>
          <p:nvPr>
            <p:ph type="dt" sz="half" idx="10"/>
          </p:nvPr>
        </p:nvSpPr>
        <p:spPr/>
        <p:txBody>
          <a:bodyPr/>
          <a:lstStyle/>
          <a:p>
            <a:fld id="{A253FF8F-581B-411E-B3D6-0C7647D274F9}" type="datetimeFigureOut">
              <a:rPr lang="sq-AL" smtClean="0"/>
              <a:t>18.3.2024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3742682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q-A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p:cNvSpPr>
            <a:spLocks noGrp="1"/>
          </p:cNvSpPr>
          <p:nvPr>
            <p:ph type="dt" sz="half" idx="10"/>
          </p:nvPr>
        </p:nvSpPr>
        <p:spPr/>
        <p:txBody>
          <a:bodyPr/>
          <a:lstStyle/>
          <a:p>
            <a:fld id="{A253FF8F-581B-411E-B3D6-0C7647D274F9}" type="datetimeFigureOut">
              <a:rPr lang="sq-AL" smtClean="0"/>
              <a:t>18.3.2024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330428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q-AL"/>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3FF8F-581B-411E-B3D6-0C7647D274F9}" type="datetimeFigureOut">
              <a:rPr lang="sq-AL" smtClean="0"/>
              <a:t>18.3.2024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1231760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q-AL"/>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Date Placeholder 4"/>
          <p:cNvSpPr>
            <a:spLocks noGrp="1"/>
          </p:cNvSpPr>
          <p:nvPr>
            <p:ph type="dt" sz="half" idx="10"/>
          </p:nvPr>
        </p:nvSpPr>
        <p:spPr/>
        <p:txBody>
          <a:bodyPr/>
          <a:lstStyle/>
          <a:p>
            <a:fld id="{A253FF8F-581B-411E-B3D6-0C7647D274F9}" type="datetimeFigureOut">
              <a:rPr lang="sq-AL" smtClean="0"/>
              <a:t>18.3.2024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1906502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sq-AL"/>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7" name="Date Placeholder 6"/>
          <p:cNvSpPr>
            <a:spLocks noGrp="1"/>
          </p:cNvSpPr>
          <p:nvPr>
            <p:ph type="dt" sz="half" idx="10"/>
          </p:nvPr>
        </p:nvSpPr>
        <p:spPr/>
        <p:txBody>
          <a:bodyPr/>
          <a:lstStyle/>
          <a:p>
            <a:fld id="{A253FF8F-581B-411E-B3D6-0C7647D274F9}" type="datetimeFigureOut">
              <a:rPr lang="sq-AL" smtClean="0"/>
              <a:t>18.3.2024</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1140186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q-AL"/>
          </a:p>
        </p:txBody>
      </p:sp>
      <p:sp>
        <p:nvSpPr>
          <p:cNvPr id="3" name="Date Placeholder 2"/>
          <p:cNvSpPr>
            <a:spLocks noGrp="1"/>
          </p:cNvSpPr>
          <p:nvPr>
            <p:ph type="dt" sz="half" idx="10"/>
          </p:nvPr>
        </p:nvSpPr>
        <p:spPr/>
        <p:txBody>
          <a:bodyPr/>
          <a:lstStyle/>
          <a:p>
            <a:fld id="{A253FF8F-581B-411E-B3D6-0C7647D274F9}" type="datetimeFigureOut">
              <a:rPr lang="sq-AL" smtClean="0"/>
              <a:t>18.3.2024</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265690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3FF8F-581B-411E-B3D6-0C7647D274F9}" type="datetimeFigureOut">
              <a:rPr lang="sq-AL" smtClean="0"/>
              <a:t>18.3.2024</a:t>
            </a:fld>
            <a:endParaRPr lang="sq-AL"/>
          </a:p>
        </p:txBody>
      </p:sp>
      <p:sp>
        <p:nvSpPr>
          <p:cNvPr id="3" name="Footer Placeholder 2"/>
          <p:cNvSpPr>
            <a:spLocks noGrp="1"/>
          </p:cNvSpPr>
          <p:nvPr>
            <p:ph type="ftr" sz="quarter" idx="11"/>
          </p:nvPr>
        </p:nvSpPr>
        <p:spPr/>
        <p:txBody>
          <a:bodyPr/>
          <a:lstStyle/>
          <a:p>
            <a:endParaRPr lang="sq-AL"/>
          </a:p>
        </p:txBody>
      </p:sp>
      <p:sp>
        <p:nvSpPr>
          <p:cNvPr id="4" name="Slide Number Placeholder 3"/>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268877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53FF8F-581B-411E-B3D6-0C7647D274F9}" type="datetimeFigureOut">
              <a:rPr lang="sq-AL" smtClean="0"/>
              <a:t>18.3.2024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2834364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q-A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53FF8F-581B-411E-B3D6-0C7647D274F9}" type="datetimeFigureOut">
              <a:rPr lang="sq-AL" smtClean="0"/>
              <a:t>18.3.2024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3699857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q-A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p:cNvSpPr>
            <a:spLocks noGrp="1"/>
          </p:cNvSpPr>
          <p:nvPr>
            <p:ph type="dt" sz="half" idx="10"/>
          </p:nvPr>
        </p:nvSpPr>
        <p:spPr/>
        <p:txBody>
          <a:bodyPr/>
          <a:lstStyle/>
          <a:p>
            <a:fld id="{A253FF8F-581B-411E-B3D6-0C7647D274F9}" type="datetimeFigureOut">
              <a:rPr lang="sq-AL" smtClean="0"/>
              <a:t>18.3.2024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2803667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sq-AL"/>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p:cNvSpPr>
            <a:spLocks noGrp="1"/>
          </p:cNvSpPr>
          <p:nvPr>
            <p:ph type="dt" sz="half" idx="10"/>
          </p:nvPr>
        </p:nvSpPr>
        <p:spPr/>
        <p:txBody>
          <a:bodyPr/>
          <a:lstStyle/>
          <a:p>
            <a:fld id="{A253FF8F-581B-411E-B3D6-0C7647D274F9}" type="datetimeFigureOut">
              <a:rPr lang="sq-AL" smtClean="0"/>
              <a:t>18.3.2024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19EDC95-B5C3-4D15-8689-75683BAEEBAA}" type="slidenum">
              <a:rPr lang="sq-AL" smtClean="0"/>
              <a:t>‹#›</a:t>
            </a:fld>
            <a:endParaRPr lang="sq-AL"/>
          </a:p>
        </p:txBody>
      </p:sp>
    </p:spTree>
    <p:extLst>
      <p:ext uri="{BB962C8B-B14F-4D97-AF65-F5344CB8AC3E}">
        <p14:creationId xmlns:p14="http://schemas.microsoft.com/office/powerpoint/2010/main" val="2389785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q-A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3FF8F-581B-411E-B3D6-0C7647D274F9}" type="datetimeFigureOut">
              <a:rPr lang="sq-AL" smtClean="0"/>
              <a:t>18.3.2024</a:t>
            </a:fld>
            <a:endParaRPr lang="sq-A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q-A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EDC95-B5C3-4D15-8689-75683BAEEBAA}" type="slidenum">
              <a:rPr lang="sq-AL" smtClean="0"/>
              <a:t>‹#›</a:t>
            </a:fld>
            <a:endParaRPr lang="sq-AL"/>
          </a:p>
        </p:txBody>
      </p:sp>
    </p:spTree>
    <p:extLst>
      <p:ext uri="{BB962C8B-B14F-4D97-AF65-F5344CB8AC3E}">
        <p14:creationId xmlns:p14="http://schemas.microsoft.com/office/powerpoint/2010/main" val="1275694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emf"/><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3.wmf"/><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0465" y="1020346"/>
            <a:ext cx="5066270" cy="380870"/>
          </a:xfrm>
        </p:spPr>
        <p:txBody>
          <a:bodyPr>
            <a:noAutofit/>
          </a:bodyPr>
          <a:lstStyle/>
          <a:p>
            <a:pPr algn="l" rtl="0"/>
            <a:r>
              <a:rPr lang="en-US" sz="2400" b="1" dirty="0"/>
              <a:t>			       </a:t>
            </a:r>
            <a:r>
              <a:rPr lang="en-US" sz="2400" b="1" dirty="0" smtClean="0"/>
              <a:t/>
            </a:r>
            <a:br>
              <a:rPr lang="en-US" sz="2400" b="1" dirty="0" smtClean="0"/>
            </a:br>
            <a:r>
              <a:rPr lang="en-US" sz="2000" b="1" dirty="0" smtClean="0"/>
              <a:t>Kosovo </a:t>
            </a:r>
            <a:r>
              <a:rPr lang="en-US" sz="2000" b="1" dirty="0"/>
              <a:t>Railways Infrastructure – INFRAKOS </a:t>
            </a:r>
            <a:r>
              <a:rPr lang="en-US" sz="2000" b="1" dirty="0" smtClean="0"/>
              <a:t>J.S.C</a:t>
            </a:r>
            <a:endParaRPr lang="sq-AL" sz="2000" b="1" dirty="0"/>
          </a:p>
        </p:txBody>
      </p:sp>
      <p:sp>
        <p:nvSpPr>
          <p:cNvPr id="3" name="Subtitle 2"/>
          <p:cNvSpPr>
            <a:spLocks noGrp="1"/>
          </p:cNvSpPr>
          <p:nvPr>
            <p:ph type="subTitle" idx="1"/>
          </p:nvPr>
        </p:nvSpPr>
        <p:spPr>
          <a:xfrm>
            <a:off x="4992130" y="2269837"/>
            <a:ext cx="6409038" cy="3916779"/>
          </a:xfrm>
        </p:spPr>
        <p:txBody>
          <a:bodyPr>
            <a:normAutofit fontScale="25000" lnSpcReduction="20000"/>
          </a:bodyPr>
          <a:lstStyle/>
          <a:p>
            <a:pPr algn="r" rtl="0"/>
            <a:r>
              <a:rPr lang="en-US" sz="21600" b="1" dirty="0">
                <a:latin typeface="Tahoma" panose="020B0604030504040204" pitchFamily="34" charset="0"/>
                <a:ea typeface="Tahoma" panose="020B0604030504040204" pitchFamily="34" charset="0"/>
                <a:cs typeface="Tahoma" panose="020B0604030504040204" pitchFamily="34" charset="0"/>
              </a:rPr>
              <a:t> </a:t>
            </a:r>
            <a:r>
              <a:rPr lang="en-US" sz="21600" b="1" dirty="0" smtClean="0">
                <a:latin typeface="Tahoma" panose="020B0604030504040204" pitchFamily="34" charset="0"/>
                <a:ea typeface="Tahoma" panose="020B0604030504040204" pitchFamily="34" charset="0"/>
                <a:cs typeface="Tahoma" panose="020B0604030504040204" pitchFamily="34" charset="0"/>
              </a:rPr>
              <a:t>    </a:t>
            </a:r>
            <a:r>
              <a:rPr lang="en-US" sz="19200" b="1" dirty="0" smtClean="0">
                <a:latin typeface="Tahoma" panose="020B0604030504040204" pitchFamily="34" charset="0"/>
                <a:ea typeface="Tahoma" panose="020B0604030504040204" pitchFamily="34" charset="0"/>
                <a:cs typeface="Tahoma" panose="020B0604030504040204" pitchFamily="34" charset="0"/>
              </a:rPr>
              <a:t>Marking </a:t>
            </a:r>
            <a:r>
              <a:rPr lang="en-US" sz="19200" b="1" dirty="0">
                <a:latin typeface="Tahoma" panose="020B0604030504040204" pitchFamily="34" charset="0"/>
                <a:ea typeface="Tahoma" panose="020B0604030504040204" pitchFamily="34" charset="0"/>
                <a:cs typeface="Tahoma" panose="020B0604030504040204" pitchFamily="34" charset="0"/>
              </a:rPr>
              <a:t>150    	     YEARS</a:t>
            </a:r>
          </a:p>
          <a:p>
            <a:pPr algn="r" rtl="0"/>
            <a:r>
              <a:rPr lang="en-US" sz="19200" b="1" dirty="0">
                <a:latin typeface="Tahoma" panose="020B0604030504040204" pitchFamily="34" charset="0"/>
                <a:ea typeface="Tahoma" panose="020B0604030504040204" pitchFamily="34" charset="0"/>
                <a:cs typeface="Tahoma" panose="020B0604030504040204" pitchFamily="34" charset="0"/>
              </a:rPr>
              <a:t> OF RAILWAYS IN 	    KOSOVO</a:t>
            </a:r>
          </a:p>
          <a:p>
            <a:pPr algn="l" rtl="0"/>
            <a:endParaRPr lang="en-US" sz="3200" b="1" dirty="0">
              <a:latin typeface="Tahoma" panose="020B0604030504040204" pitchFamily="34" charset="0"/>
              <a:ea typeface="Tahoma" panose="020B0604030504040204" pitchFamily="34" charset="0"/>
              <a:cs typeface="Tahoma" panose="020B0604030504040204" pitchFamily="34" charset="0"/>
            </a:endParaRPr>
          </a:p>
          <a:p>
            <a:pPr algn="l" rtl="0"/>
            <a:endParaRPr lang="en-US" sz="3200" b="1" dirty="0">
              <a:latin typeface="Tahoma" panose="020B0604030504040204" pitchFamily="34" charset="0"/>
              <a:ea typeface="Tahoma" panose="020B0604030504040204" pitchFamily="34" charset="0"/>
              <a:cs typeface="Tahoma" panose="020B0604030504040204" pitchFamily="34" charset="0"/>
            </a:endParaRPr>
          </a:p>
          <a:p>
            <a:pPr algn="l" rtl="0"/>
            <a:endParaRPr lang="en-US" sz="2800" b="1" dirty="0">
              <a:latin typeface="Tahoma" panose="020B0604030504040204" pitchFamily="34" charset="0"/>
              <a:ea typeface="Tahoma" panose="020B0604030504040204" pitchFamily="34" charset="0"/>
              <a:cs typeface="Tahoma" panose="020B0604030504040204" pitchFamily="34" charset="0"/>
            </a:endParaRPr>
          </a:p>
          <a:p>
            <a:pPr algn="l" rtl="0"/>
            <a:endParaRPr lang="en-US" sz="2800" b="1" dirty="0">
              <a:latin typeface="Tahoma" panose="020B0604030504040204" pitchFamily="34" charset="0"/>
              <a:ea typeface="Tahoma" panose="020B0604030504040204" pitchFamily="34" charset="0"/>
              <a:cs typeface="Tahoma" panose="020B0604030504040204" pitchFamily="34" charset="0"/>
            </a:endParaRPr>
          </a:p>
          <a:p>
            <a:pPr algn="l" rtl="0"/>
            <a:endParaRPr lang="en-US" sz="2800" b="1" dirty="0">
              <a:latin typeface="Tahoma" panose="020B0604030504040204" pitchFamily="34" charset="0"/>
              <a:ea typeface="Tahoma" panose="020B0604030504040204" pitchFamily="34" charset="0"/>
              <a:cs typeface="Tahoma" panose="020B0604030504040204" pitchFamily="34" charset="0"/>
            </a:endParaRPr>
          </a:p>
          <a:p>
            <a:pPr algn="l" rtl="0"/>
            <a:r>
              <a:rPr lang="en-US" sz="5600" b="1" dirty="0">
                <a:latin typeface="Tahoma" panose="020B0604030504040204" pitchFamily="34" charset="0"/>
                <a:ea typeface="Tahoma" panose="020B0604030504040204" pitchFamily="34" charset="0"/>
                <a:cs typeface="Tahoma" panose="020B0604030504040204" pitchFamily="34" charset="0"/>
              </a:rPr>
              <a:t>				                           19/03/2024</a:t>
            </a:r>
            <a:br>
              <a:rPr lang="en-US" sz="5600" b="1" dirty="0">
                <a:latin typeface="Tahoma" panose="020B0604030504040204" pitchFamily="34" charset="0"/>
                <a:ea typeface="Tahoma" panose="020B0604030504040204" pitchFamily="34" charset="0"/>
                <a:cs typeface="Tahoma" panose="020B0604030504040204" pitchFamily="34" charset="0"/>
              </a:rPr>
            </a:br>
            <a:r>
              <a:rPr lang="en-US" sz="5600" b="1" dirty="0">
                <a:latin typeface="Tahoma" panose="020B0604030504040204" pitchFamily="34" charset="0"/>
                <a:ea typeface="Tahoma" panose="020B0604030504040204" pitchFamily="34" charset="0"/>
                <a:cs typeface="Tahoma" panose="020B0604030504040204" pitchFamily="34" charset="0"/>
              </a:rPr>
              <a:t>				                                  InfraKos </a:t>
            </a:r>
            <a:br>
              <a:rPr lang="en-US" sz="5600" b="1" dirty="0">
                <a:latin typeface="Tahoma" panose="020B0604030504040204" pitchFamily="34" charset="0"/>
                <a:ea typeface="Tahoma" panose="020B0604030504040204" pitchFamily="34" charset="0"/>
                <a:cs typeface="Tahoma" panose="020B0604030504040204" pitchFamily="34" charset="0"/>
              </a:rPr>
            </a:br>
            <a:r>
              <a:rPr lang="en-US" sz="5600" b="1" dirty="0">
                <a:latin typeface="Tahoma" panose="020B0604030504040204" pitchFamily="34" charset="0"/>
                <a:ea typeface="Tahoma" panose="020B0604030504040204" pitchFamily="34" charset="0"/>
                <a:cs typeface="Tahoma" panose="020B0604030504040204" pitchFamily="34" charset="0"/>
              </a:rPr>
              <a:t>				               Naser Krasniqi, CEO</a:t>
            </a:r>
          </a:p>
        </p:txBody>
      </p:sp>
      <p:pic>
        <p:nvPicPr>
          <p:cNvPr id="5" name="Picture 4"/>
          <p:cNvPicPr>
            <a:picLocks noChangeAspect="1"/>
          </p:cNvPicPr>
          <p:nvPr/>
        </p:nvPicPr>
        <p:blipFill>
          <a:blip r:embed="rId2"/>
          <a:stretch>
            <a:fillRect/>
          </a:stretch>
        </p:blipFill>
        <p:spPr>
          <a:xfrm>
            <a:off x="5151093" y="163868"/>
            <a:ext cx="1266825" cy="790575"/>
          </a:xfrm>
          <a:prstGeom prst="rect">
            <a:avLst/>
          </a:prstGeom>
        </p:spPr>
      </p:pic>
      <p:pic>
        <p:nvPicPr>
          <p:cNvPr id="6" name="Picture 5"/>
          <p:cNvPicPr>
            <a:picLocks noChangeAspect="1"/>
          </p:cNvPicPr>
          <p:nvPr/>
        </p:nvPicPr>
        <p:blipFill>
          <a:blip r:embed="rId3"/>
          <a:stretch>
            <a:fillRect/>
          </a:stretch>
        </p:blipFill>
        <p:spPr>
          <a:xfrm>
            <a:off x="1358341" y="1960605"/>
            <a:ext cx="3172469" cy="3546860"/>
          </a:xfrm>
          <a:prstGeom prst="rect">
            <a:avLst/>
          </a:prstGeom>
        </p:spPr>
      </p:pic>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00010001" name="ODT_ATTR_LBL_SHAPE">
            <a:extLst>
              <a:ext uri="{FF2B5EF4-FFF2-40B4-BE49-F238E27FC236}">
                <a16:creationId xmlns="" xmlns:a16="http://schemas.microsoft.com/office/drawing/2014/main" id="{ADCB8724-23CD-4EE8-B5B5-3CB2DDF8932E}"/>
              </a:ext>
            </a:extLst>
          </p:cNvPr>
          <p:cNvSpPr txBox="1"/>
          <p:nvPr/>
        </p:nvSpPr>
        <p:spPr>
          <a:xfrm>
            <a:off x="0" y="33101"/>
            <a:ext cx="383210" cy="246221"/>
          </a:xfrm>
          <a:prstGeom prst="rect">
            <a:avLst/>
          </a:prstGeom>
          <a:solidFill>
            <a:srgbClr val="FAFAFA"/>
          </a:solidFill>
        </p:spPr>
        <p:txBody>
          <a:bodyPr wrap="none" lIns="288000">
            <a:spAutoFit/>
          </a:bodyPr>
          <a:lstStyle/>
          <a:p>
            <a:pPr rtl="0"/>
            <a:endParaRPr lang="en-US" sz="1000" dirty="0"/>
          </a:p>
        </p:txBody>
      </p:sp>
    </p:spTree>
    <p:extLst>
      <p:ext uri="{BB962C8B-B14F-4D97-AF65-F5344CB8AC3E}">
        <p14:creationId xmlns:p14="http://schemas.microsoft.com/office/powerpoint/2010/main" val="3662210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7908" y="1640261"/>
            <a:ext cx="5534025" cy="4044200"/>
          </a:xfrm>
        </p:spPr>
        <p:txBody>
          <a:bodyPr>
            <a:normAutofit lnSpcReduction="10000"/>
          </a:bodyPr>
          <a:lstStyle/>
          <a:p>
            <a:pPr algn="l" rtl="0"/>
            <a:endParaRPr lang="en-US" dirty="0">
              <a:solidFill>
                <a:srgbClr val="960000"/>
              </a:solidFill>
            </a:endParaRPr>
          </a:p>
          <a:p>
            <a:pPr marL="342900" indent="-342900" algn="l" rtl="0">
              <a:buFontTx/>
              <a:buChar char="-"/>
            </a:pPr>
            <a:r>
              <a:rPr lang="en-US" dirty="0"/>
              <a:t>The first railway line in Kosovo was built in 1874 in the Hani </a:t>
            </a:r>
            <a:r>
              <a:rPr lang="en-US" dirty="0" err="1"/>
              <a:t>i</a:t>
            </a:r>
            <a:r>
              <a:rPr lang="en-US" dirty="0"/>
              <a:t> </a:t>
            </a:r>
            <a:r>
              <a:rPr lang="en-US" dirty="0" err="1"/>
              <a:t>Elezit</a:t>
            </a:r>
            <a:r>
              <a:rPr lang="en-US" dirty="0"/>
              <a:t> - </a:t>
            </a:r>
            <a:r>
              <a:rPr lang="en-US" dirty="0" err="1"/>
              <a:t>Mitrovica</a:t>
            </a:r>
            <a:r>
              <a:rPr lang="en-US" dirty="0"/>
              <a:t> route</a:t>
            </a:r>
          </a:p>
          <a:p>
            <a:pPr marL="342900" indent="-342900" algn="l" rtl="0">
              <a:buFontTx/>
              <a:buChar char="-"/>
            </a:pPr>
            <a:r>
              <a:rPr lang="en-US" dirty="0"/>
              <a:t>Later on, the construction of other lines continued, so that in 1963 the construction of the entire railway network of Kosovo had been completed.</a:t>
            </a:r>
          </a:p>
          <a:p>
            <a:pPr marL="342900" indent="-342900" algn="l" rtl="0">
              <a:buFontTx/>
              <a:buChar char="-"/>
            </a:pPr>
            <a:r>
              <a:rPr lang="en-US" dirty="0"/>
              <a:t>The Kosovo railway network spans the entire territory of Kosovo in a length of 333,451 km.</a:t>
            </a:r>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pic>
        <p:nvPicPr>
          <p:cNvPr id="8" name="Picture 7"/>
          <p:cNvPicPr>
            <a:picLocks noChangeAspect="1"/>
          </p:cNvPicPr>
          <p:nvPr/>
        </p:nvPicPr>
        <p:blipFill>
          <a:blip r:embed="rId2"/>
          <a:stretch>
            <a:fillRect/>
          </a:stretch>
        </p:blipFill>
        <p:spPr>
          <a:xfrm>
            <a:off x="6528486" y="1290184"/>
            <a:ext cx="4637517" cy="4669891"/>
          </a:xfrm>
          <a:prstGeom prst="rect">
            <a:avLst/>
          </a:prstGeom>
        </p:spPr>
      </p:pic>
      <p:sp>
        <p:nvSpPr>
          <p:cNvPr id="11" name="Title 1"/>
          <p:cNvSpPr txBox="1">
            <a:spLocks/>
          </p:cNvSpPr>
          <p:nvPr/>
        </p:nvSpPr>
        <p:spPr>
          <a:xfrm>
            <a:off x="3892893" y="927194"/>
            <a:ext cx="3842438" cy="7259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S</a:t>
            </a:r>
            <a:r>
              <a:rPr lang="en-US" sz="44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hort </a:t>
            </a:r>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history</a:t>
            </a:r>
            <a:endParaRPr lang="sq-AL"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0" name="Picture 9"/>
          <p:cNvPicPr>
            <a:picLocks noChangeAspect="1"/>
          </p:cNvPicPr>
          <p:nvPr/>
        </p:nvPicPr>
        <p:blipFill>
          <a:blip r:embed="rId3"/>
          <a:stretch>
            <a:fillRect/>
          </a:stretch>
        </p:blipFill>
        <p:spPr>
          <a:xfrm>
            <a:off x="126012" y="108586"/>
            <a:ext cx="1266825" cy="790575"/>
          </a:xfrm>
          <a:prstGeom prst="rect">
            <a:avLst/>
          </a:prstGeom>
        </p:spPr>
      </p:pic>
    </p:spTree>
    <p:extLst>
      <p:ext uri="{BB962C8B-B14F-4D97-AF65-F5344CB8AC3E}">
        <p14:creationId xmlns:p14="http://schemas.microsoft.com/office/powerpoint/2010/main" val="161246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4724" y="1637198"/>
            <a:ext cx="5534025" cy="4044200"/>
          </a:xfrm>
        </p:spPr>
        <p:txBody>
          <a:bodyPr>
            <a:normAutofit/>
          </a:bodyPr>
          <a:lstStyle/>
          <a:p>
            <a:pPr algn="l" rtl="0"/>
            <a:endParaRPr lang="en-US" dirty="0">
              <a:solidFill>
                <a:srgbClr val="960000"/>
              </a:solidFill>
            </a:endParaRPr>
          </a:p>
          <a:p>
            <a:pPr algn="l" rtl="0"/>
            <a:r>
              <a:rPr lang="en-US" dirty="0"/>
              <a:t>The most difficult period for railways has been the decade of the 90s when the exploitation of these railways took place without performing the required investment in their </a:t>
            </a:r>
            <a:r>
              <a:rPr lang="en-US" dirty="0" smtClean="0"/>
              <a:t>maintenance</a:t>
            </a:r>
            <a:r>
              <a:rPr lang="en-US" dirty="0"/>
              <a:t> </a:t>
            </a:r>
            <a:r>
              <a:rPr lang="en-US" dirty="0" smtClean="0"/>
              <a:t>and</a:t>
            </a:r>
            <a:endParaRPr lang="en-US" dirty="0"/>
          </a:p>
          <a:p>
            <a:pPr algn="l" rtl="0"/>
            <a:endParaRPr lang="en-US" dirty="0"/>
          </a:p>
          <a:p>
            <a:pPr algn="l" rtl="0"/>
            <a:r>
              <a:rPr lang="en-US" dirty="0"/>
              <a:t>The period of war when a good part of infrastructure was </a:t>
            </a:r>
            <a:r>
              <a:rPr lang="en-US" dirty="0" smtClean="0"/>
              <a:t>damaged. </a:t>
            </a:r>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4265397" y="815547"/>
            <a:ext cx="2853897" cy="7887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The past</a:t>
            </a:r>
            <a:endParaRPr lang="sq-AL"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2" name="Picture 11" descr="C:\Users\xhevat.ramosaj\Pictures\Pictures\Kosovo Railways 010212\01-067, Podujevo.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6275" y="1637198"/>
            <a:ext cx="33083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C:\Users\xhevat.ramosaj\Pictures\Pictures\Kosovo Railways 010212\33-031 Kos.Polje.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6275" y="3912901"/>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126011" y="103992"/>
            <a:ext cx="1266825" cy="790575"/>
          </a:xfrm>
          <a:prstGeom prst="rect">
            <a:avLst/>
          </a:prstGeom>
        </p:spPr>
      </p:pic>
    </p:spTree>
    <p:extLst>
      <p:ext uri="{BB962C8B-B14F-4D97-AF65-F5344CB8AC3E}">
        <p14:creationId xmlns:p14="http://schemas.microsoft.com/office/powerpoint/2010/main" val="1319181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44108" y="1760765"/>
            <a:ext cx="5534025" cy="4044200"/>
          </a:xfrm>
        </p:spPr>
        <p:txBody>
          <a:bodyPr>
            <a:normAutofit/>
          </a:bodyPr>
          <a:lstStyle/>
          <a:p>
            <a:pPr algn="l" rtl="0"/>
            <a:endParaRPr lang="en-US" dirty="0">
              <a:solidFill>
                <a:srgbClr val="960000"/>
              </a:solidFill>
            </a:endParaRPr>
          </a:p>
          <a:p>
            <a:pPr algn="l" rtl="0"/>
            <a:r>
              <a:rPr lang="en-US" dirty="0"/>
              <a:t>In year 1999, The railway network of Kosovo Railways was in a very bad condition;</a:t>
            </a:r>
          </a:p>
          <a:p>
            <a:pPr algn="l" rtl="0"/>
            <a:endParaRPr lang="en-US" dirty="0"/>
          </a:p>
          <a:p>
            <a:pPr algn="l" rtl="0"/>
            <a:r>
              <a:rPr lang="en-US" dirty="0" smtClean="0"/>
              <a:t>Thanks to </a:t>
            </a:r>
            <a:r>
              <a:rPr lang="en-US" dirty="0"/>
              <a:t>international community and investments from the Kosovo </a:t>
            </a:r>
            <a:r>
              <a:rPr lang="en-US" dirty="0"/>
              <a:t>G</a:t>
            </a:r>
            <a:r>
              <a:rPr lang="en-US" dirty="0" smtClean="0"/>
              <a:t>overnment </a:t>
            </a:r>
            <a:r>
              <a:rPr lang="en-US" dirty="0"/>
              <a:t>Budget, the situation has changed and is significantly better, however, not satisfactory;</a:t>
            </a:r>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3081337" y="1004472"/>
            <a:ext cx="6029325" cy="75629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Situation after 1999</a:t>
            </a:r>
          </a:p>
        </p:txBody>
      </p:sp>
      <p:pic>
        <p:nvPicPr>
          <p:cNvPr id="14" name="Picture 11" descr="C:\Users\xhevat.ramosaj\Pictures\Pictures\foto, me gazetar 020711\DSC_0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8132" y="2324701"/>
            <a:ext cx="4296427" cy="270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110695" y="122678"/>
            <a:ext cx="1266825" cy="790575"/>
          </a:xfrm>
          <a:prstGeom prst="rect">
            <a:avLst/>
          </a:prstGeom>
        </p:spPr>
      </p:pic>
    </p:spTree>
    <p:extLst>
      <p:ext uri="{BB962C8B-B14F-4D97-AF65-F5344CB8AC3E}">
        <p14:creationId xmlns:p14="http://schemas.microsoft.com/office/powerpoint/2010/main" val="2030573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23" y="1865540"/>
            <a:ext cx="5886450" cy="3789735"/>
          </a:xfrm>
        </p:spPr>
        <p:txBody>
          <a:bodyPr>
            <a:normAutofit fontScale="92500" lnSpcReduction="10000"/>
          </a:bodyPr>
          <a:lstStyle/>
          <a:p>
            <a:pPr algn="l" rtl="0"/>
            <a:endParaRPr lang="en-US" dirty="0"/>
          </a:p>
          <a:p>
            <a:pPr algn="l" rtl="0"/>
            <a:r>
              <a:rPr lang="en-US" sz="2600" dirty="0"/>
              <a:t>The emergent rehabilitation and insertion of railway </a:t>
            </a:r>
            <a:r>
              <a:rPr lang="en-US" sz="2600" dirty="0" smtClean="0"/>
              <a:t>main </a:t>
            </a:r>
            <a:r>
              <a:rPr lang="en-US" sz="2600" dirty="0"/>
              <a:t>tracks to function (</a:t>
            </a:r>
            <a:r>
              <a:rPr lang="en-US" sz="2600" dirty="0" err="1"/>
              <a:t>Leshak</a:t>
            </a:r>
            <a:r>
              <a:rPr lang="en-US" sz="2600" dirty="0"/>
              <a:t> – Hani </a:t>
            </a:r>
            <a:r>
              <a:rPr lang="en-US" sz="2600" dirty="0" err="1"/>
              <a:t>i</a:t>
            </a:r>
            <a:r>
              <a:rPr lang="en-US" sz="2600" dirty="0"/>
              <a:t> </a:t>
            </a:r>
            <a:r>
              <a:rPr lang="en-US" sz="2600" dirty="0" err="1"/>
              <a:t>Elezit</a:t>
            </a:r>
            <a:r>
              <a:rPr lang="en-US" sz="2600" dirty="0"/>
              <a:t>, </a:t>
            </a:r>
            <a:r>
              <a:rPr lang="en-US" sz="2600" dirty="0" err="1"/>
              <a:t>Prishtine</a:t>
            </a:r>
            <a:r>
              <a:rPr lang="en-US" sz="2600" dirty="0"/>
              <a:t> – </a:t>
            </a:r>
            <a:r>
              <a:rPr lang="en-US" sz="2600" dirty="0" err="1"/>
              <a:t>Peje</a:t>
            </a:r>
            <a:r>
              <a:rPr lang="en-US" sz="2600" dirty="0"/>
              <a:t>, Kline – </a:t>
            </a:r>
            <a:r>
              <a:rPr lang="en-US" sz="2600" dirty="0" err="1"/>
              <a:t>Xerxe</a:t>
            </a:r>
            <a:r>
              <a:rPr lang="en-US" sz="2600" dirty="0"/>
              <a:t> and </a:t>
            </a:r>
            <a:r>
              <a:rPr lang="en-US" sz="2600" dirty="0" err="1"/>
              <a:t>Bardh</a:t>
            </a:r>
            <a:r>
              <a:rPr lang="en-US" sz="2600" dirty="0"/>
              <a:t> - </a:t>
            </a:r>
            <a:r>
              <a:rPr lang="en-US" sz="2600" dirty="0" err="1"/>
              <a:t>Magure</a:t>
            </a:r>
            <a:r>
              <a:rPr lang="en-US" sz="2600" dirty="0"/>
              <a:t>).</a:t>
            </a:r>
          </a:p>
          <a:p>
            <a:pPr algn="l" rtl="0"/>
            <a:endParaRPr lang="en-US" sz="2600" dirty="0"/>
          </a:p>
          <a:p>
            <a:pPr algn="l" rtl="0"/>
            <a:r>
              <a:rPr lang="en-US" sz="2600" dirty="0" smtClean="0"/>
              <a:t>Retrofitting and rehabilitations </a:t>
            </a:r>
            <a:r>
              <a:rPr lang="en-US" sz="2600" dirty="0"/>
              <a:t>in bridges in all railway lines, in order to protect them from corrosion, as well as rehabilitation of culverts (underpasses) throughout the entire railway lines. </a:t>
            </a:r>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889400" y="1101640"/>
            <a:ext cx="6029325" cy="6923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endPar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   </a:t>
            </a: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Situation after 1999</a:t>
            </a:r>
          </a:p>
        </p:txBody>
      </p:sp>
      <p:pic>
        <p:nvPicPr>
          <p:cNvPr id="12" name="Picture 12" descr="C:\Users\xhevat.ramosaj\Pictures\Pictures\Traversat\P71913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6801" y="1988533"/>
            <a:ext cx="2971954" cy="170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C:\Users\xhevat.ramosaj\Pictures\Pictures\foto te urave ne teren\Copy of Picture 0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1392" y="3838971"/>
            <a:ext cx="3027363" cy="217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2964595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20516" y="1949943"/>
            <a:ext cx="5886450" cy="3902675"/>
          </a:xfrm>
        </p:spPr>
        <p:txBody>
          <a:bodyPr>
            <a:normAutofit fontScale="85000" lnSpcReduction="10000"/>
          </a:bodyPr>
          <a:lstStyle/>
          <a:p>
            <a:pPr algn="l" rtl="0"/>
            <a:endParaRPr lang="en-US" dirty="0"/>
          </a:p>
          <a:p>
            <a:pPr algn="l" rtl="0"/>
            <a:r>
              <a:rPr lang="en-US" sz="3800" dirty="0"/>
              <a:t>Construction of intermodal freight terminal at </a:t>
            </a:r>
            <a:r>
              <a:rPr lang="en-US" sz="3800" dirty="0" err="1"/>
              <a:t>Miradi</a:t>
            </a:r>
            <a:r>
              <a:rPr lang="en-US" sz="3800" dirty="0"/>
              <a:t> </a:t>
            </a:r>
            <a:r>
              <a:rPr lang="en-US" sz="3800" dirty="0" smtClean="0"/>
              <a:t>station.  </a:t>
            </a:r>
            <a:endParaRPr lang="en-US" sz="3800" dirty="0"/>
          </a:p>
          <a:p>
            <a:pPr algn="l" rtl="0"/>
            <a:endParaRPr lang="en-US" sz="3800" dirty="0"/>
          </a:p>
          <a:p>
            <a:pPr algn="l" rtl="0"/>
            <a:r>
              <a:rPr lang="en-US" sz="3800" dirty="0"/>
              <a:t>Rehabilitation and extension of </a:t>
            </a:r>
            <a:r>
              <a:rPr lang="en-US" sz="3800" dirty="0" err="1"/>
              <a:t>Gajre</a:t>
            </a:r>
            <a:r>
              <a:rPr lang="en-US" sz="3800" dirty="0"/>
              <a:t> tunnel at </a:t>
            </a:r>
            <a:r>
              <a:rPr lang="en-US" sz="3800" dirty="0" err="1"/>
              <a:t>Kaçanik</a:t>
            </a:r>
            <a:r>
              <a:rPr lang="en-US" sz="3800" dirty="0"/>
              <a:t> gorge which was in a very bad condition due to landslide from the ceiling and the side </a:t>
            </a:r>
            <a:r>
              <a:rPr lang="en-US" sz="3800" dirty="0" smtClean="0"/>
              <a:t>walls.  </a:t>
            </a:r>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095093" y="954698"/>
            <a:ext cx="7485513" cy="8257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1999</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4" name="Picture 13" descr="IMG_1105"/>
          <p:cNvPicPr>
            <a:picLocks noChangeAspect="1" noChangeArrowheads="1"/>
          </p:cNvPicPr>
          <p:nvPr/>
        </p:nvPicPr>
        <p:blipFill>
          <a:blip r:embed="rId2" cstate="print">
            <a:extLst>
              <a:ext uri="{28A0092B-C50C-407E-A947-70E740481C1C}">
                <a14:useLocalDpi xmlns:a14="http://schemas.microsoft.com/office/drawing/2010/main" val="0"/>
              </a:ext>
            </a:extLst>
          </a:blip>
          <a:srcRect l="7408"/>
          <a:stretch>
            <a:fillRect/>
          </a:stretch>
        </p:blipFill>
        <p:spPr bwMode="auto">
          <a:xfrm>
            <a:off x="7296149" y="2042208"/>
            <a:ext cx="3039422" cy="196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C:\Users\xhevat.ramosaj\Desktop\Photo0514.jpg"/>
          <p:cNvPicPr>
            <a:picLocks noChangeAspect="1" noChangeArrowheads="1"/>
          </p:cNvPicPr>
          <p:nvPr/>
        </p:nvPicPr>
        <p:blipFill>
          <a:blip r:embed="rId3" cstate="print">
            <a:extLst>
              <a:ext uri="{28A0092B-C50C-407E-A947-70E740481C1C}">
                <a14:useLocalDpi xmlns:a14="http://schemas.microsoft.com/office/drawing/2010/main" val="0"/>
              </a:ext>
            </a:extLst>
          </a:blip>
          <a:srcRect t="6818" b="32803"/>
          <a:stretch>
            <a:fillRect/>
          </a:stretch>
        </p:blipFill>
        <p:spPr bwMode="auto">
          <a:xfrm>
            <a:off x="7296149" y="4075113"/>
            <a:ext cx="3020371" cy="193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3560339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8542" y="1797650"/>
            <a:ext cx="5886450" cy="4162425"/>
          </a:xfrm>
        </p:spPr>
        <p:txBody>
          <a:bodyPr>
            <a:normAutofit fontScale="92500" lnSpcReduction="20000"/>
          </a:bodyPr>
          <a:lstStyle/>
          <a:p>
            <a:pPr algn="l" rtl="0"/>
            <a:endParaRPr lang="en-US" dirty="0"/>
          </a:p>
          <a:p>
            <a:pPr algn="l" rtl="0"/>
            <a:r>
              <a:rPr lang="en-US" sz="2600" dirty="0"/>
              <a:t>Rehabilitation and </a:t>
            </a:r>
            <a:r>
              <a:rPr lang="en-US" sz="2600" dirty="0" smtClean="0"/>
              <a:t>upgrading </a:t>
            </a:r>
            <a:r>
              <a:rPr lang="en-US" sz="2600" dirty="0"/>
              <a:t>of signaling-interlocking equipment to function (through which the railway traffic regulation is performed) in all the stations of railway line </a:t>
            </a:r>
            <a:r>
              <a:rPr lang="en-US" sz="2600" dirty="0" err="1"/>
              <a:t>Leshak</a:t>
            </a:r>
            <a:r>
              <a:rPr lang="en-US" sz="2600" dirty="0"/>
              <a:t> – </a:t>
            </a:r>
            <a:r>
              <a:rPr lang="en-US" sz="2600" dirty="0" err="1"/>
              <a:t>Fushe</a:t>
            </a:r>
            <a:r>
              <a:rPr lang="en-US" sz="2600" dirty="0"/>
              <a:t> </a:t>
            </a:r>
            <a:r>
              <a:rPr lang="en-US" sz="2600" dirty="0" err="1"/>
              <a:t>Kosove</a:t>
            </a:r>
            <a:r>
              <a:rPr lang="en-US" sz="2600" dirty="0"/>
              <a:t> – Hani </a:t>
            </a:r>
            <a:r>
              <a:rPr lang="en-US" sz="2600" dirty="0" err="1"/>
              <a:t>i</a:t>
            </a:r>
            <a:r>
              <a:rPr lang="en-US" sz="2600" dirty="0"/>
              <a:t> </a:t>
            </a:r>
            <a:r>
              <a:rPr lang="en-US" sz="2600" dirty="0" err="1"/>
              <a:t>Elezit</a:t>
            </a:r>
            <a:endParaRPr lang="en-US" sz="2600" dirty="0"/>
          </a:p>
          <a:p>
            <a:pPr algn="l" rtl="0"/>
            <a:endParaRPr lang="en-US" sz="2600" dirty="0"/>
          </a:p>
          <a:p>
            <a:pPr algn="l" rtl="0"/>
            <a:r>
              <a:rPr lang="en-US" sz="2600" dirty="0"/>
              <a:t>The Central Train Control </a:t>
            </a:r>
            <a:r>
              <a:rPr lang="en-US" sz="2600" dirty="0" smtClean="0"/>
              <a:t>system (CTC) </a:t>
            </a:r>
            <a:r>
              <a:rPr lang="en-US" sz="2600" dirty="0"/>
              <a:t>for the line </a:t>
            </a:r>
            <a:r>
              <a:rPr lang="en-US" sz="2600" dirty="0" err="1"/>
              <a:t>Mitrovice</a:t>
            </a:r>
            <a:r>
              <a:rPr lang="en-US" sz="2600" dirty="0"/>
              <a:t> – Hani </a:t>
            </a:r>
            <a:r>
              <a:rPr lang="en-US" sz="2600" dirty="0" err="1"/>
              <a:t>i</a:t>
            </a:r>
            <a:r>
              <a:rPr lang="en-US" sz="2600" dirty="0"/>
              <a:t> </a:t>
            </a:r>
            <a:r>
              <a:rPr lang="en-US" sz="2600" dirty="0" err="1"/>
              <a:t>Elezit</a:t>
            </a:r>
            <a:r>
              <a:rPr lang="en-US" sz="2600" dirty="0"/>
              <a:t>, which is one of the most significant projects of the railway infrastructure, through which the train traffic in this line is being maneuvered and controlled by the center in </a:t>
            </a:r>
            <a:r>
              <a:rPr lang="en-US" sz="2600" dirty="0" err="1"/>
              <a:t>Fushe</a:t>
            </a:r>
            <a:r>
              <a:rPr lang="en-US" sz="2600" dirty="0"/>
              <a:t> </a:t>
            </a:r>
            <a:r>
              <a:rPr lang="en-US" sz="2600" dirty="0" err="1"/>
              <a:t>Kosove</a:t>
            </a:r>
            <a:r>
              <a:rPr lang="en-US" sz="2600" dirty="0"/>
              <a:t>. </a:t>
            </a:r>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018012" y="950281"/>
            <a:ext cx="7562594" cy="8473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1999</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2" name="Picture 15" descr="C:\Users\xhevat.ramosaj\Desktop\XHEVATI\TEMPULLI\MATERIALI PËR SS\FOTOGRAFI TË SS\SS\P1010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1636" y="1953398"/>
            <a:ext cx="3258838" cy="188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C:\Users\PC\Pictures\Foto nga CTC-ja 031109\Picture 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1637" y="3975625"/>
            <a:ext cx="3258837" cy="188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1655357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26931" y="1883711"/>
            <a:ext cx="5886450" cy="4162425"/>
          </a:xfrm>
        </p:spPr>
        <p:txBody>
          <a:bodyPr>
            <a:normAutofit/>
          </a:bodyPr>
          <a:lstStyle/>
          <a:p>
            <a:pPr algn="l" rtl="0"/>
            <a:r>
              <a:rPr lang="en-US" dirty="0"/>
              <a:t>Cable routing and mounting of optical devices through which different information is transferred and the phone communication between the stations with the center is enabled. </a:t>
            </a:r>
          </a:p>
          <a:p>
            <a:pPr algn="l" rtl="0"/>
            <a:endParaRPr lang="en-US" dirty="0"/>
          </a:p>
          <a:p>
            <a:pPr algn="l" rtl="0"/>
            <a:r>
              <a:rPr lang="en-US" dirty="0"/>
              <a:t>Construction of radio-sets system through which the radio communication is covered between the railway stations, loco drivers and the CTC center in </a:t>
            </a:r>
            <a:r>
              <a:rPr lang="en-US" dirty="0" err="1"/>
              <a:t>Fushe</a:t>
            </a:r>
            <a:r>
              <a:rPr lang="en-US" dirty="0"/>
              <a:t> </a:t>
            </a:r>
            <a:r>
              <a:rPr lang="en-US" dirty="0" err="1"/>
              <a:t>Kosove</a:t>
            </a:r>
            <a:r>
              <a:rPr lang="en-US" dirty="0"/>
              <a:t>.</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042983" y="1006895"/>
            <a:ext cx="7661189" cy="677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1999</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4" name="Picture 14" descr="C:\Users\xhevat.ramosaj\Desktop\SISTEMI CTC\CTC\Paisjet aktive të kabllit opti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5289" y="1883711"/>
            <a:ext cx="3163587" cy="1977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15" name="Picture 15" descr="C:\Users\xhevat.ramosaj\Pictures\Pictures\Renovimi i ELEKTROS\Faza përfundimtare_19.08.2008\IMG_40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5288" y="3926856"/>
            <a:ext cx="3163588" cy="191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1921740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952" y="1946122"/>
            <a:ext cx="5886450" cy="4162425"/>
          </a:xfrm>
        </p:spPr>
        <p:txBody>
          <a:bodyPr>
            <a:normAutofit/>
          </a:bodyPr>
          <a:lstStyle/>
          <a:p>
            <a:pPr algn="l" rtl="0"/>
            <a:r>
              <a:rPr lang="en-US" dirty="0"/>
              <a:t>Rehabilitation of all buildings in which are placed the signaling, telecommunication and energy equipment at the Railway line 10 stations. </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1639329" y="927480"/>
            <a:ext cx="7496433" cy="7585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a:t>
            </a:r>
            <a:r>
              <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rPr>
              <a:t>1999</a:t>
            </a:r>
          </a:p>
        </p:txBody>
      </p:sp>
      <p:pic>
        <p:nvPicPr>
          <p:cNvPr id="12" name="Picture 13" descr="C:\Users\xhevat.ramosaj\Pictures\Pictures\Ndërtesat e releve 080711\Stacioni Gurëz\SDC15368.JPG"/>
          <p:cNvPicPr>
            <a:picLocks noChangeAspect="1" noChangeArrowheads="1"/>
          </p:cNvPicPr>
          <p:nvPr/>
        </p:nvPicPr>
        <p:blipFill>
          <a:blip r:embed="rId2" cstate="print">
            <a:extLst>
              <a:ext uri="{28A0092B-C50C-407E-A947-70E740481C1C}">
                <a14:useLocalDpi xmlns:a14="http://schemas.microsoft.com/office/drawing/2010/main" val="0"/>
              </a:ext>
            </a:extLst>
          </a:blip>
          <a:srcRect b="18317"/>
          <a:stretch>
            <a:fillRect/>
          </a:stretch>
        </p:blipFill>
        <p:spPr bwMode="auto">
          <a:xfrm>
            <a:off x="7413925" y="1890839"/>
            <a:ext cx="3163588" cy="17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76585" y="106204"/>
            <a:ext cx="1266825" cy="790575"/>
          </a:xfrm>
          <a:prstGeom prst="rect">
            <a:avLst/>
          </a:prstGeom>
        </p:spPr>
      </p:pic>
    </p:spTree>
    <p:extLst>
      <p:ext uri="{BB962C8B-B14F-4D97-AF65-F5344CB8AC3E}">
        <p14:creationId xmlns:p14="http://schemas.microsoft.com/office/powerpoint/2010/main" val="600490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4400" y="2075935"/>
            <a:ext cx="5886450" cy="3884140"/>
          </a:xfrm>
        </p:spPr>
        <p:txBody>
          <a:bodyPr>
            <a:normAutofit/>
          </a:bodyPr>
          <a:lstStyle/>
          <a:p>
            <a:pPr algn="l" rtl="0"/>
            <a:r>
              <a:rPr lang="en-US" dirty="0"/>
              <a:t>Rehabilitation of the locomotives that were out of function and which carried out the freight and passenger transport since year 1999</a:t>
            </a:r>
          </a:p>
          <a:p>
            <a:pPr algn="l" rtl="0"/>
            <a:endParaRPr lang="en-US" sz="1050" dirty="0"/>
          </a:p>
          <a:p>
            <a:pPr algn="l" rtl="0"/>
            <a:r>
              <a:rPr lang="en-US" dirty="0"/>
              <a:t>Rehabilitation of the second hand passenger wagons obtained as donation from Sweden and Austria and which carried out the freight and passenger transport since year 1999</a:t>
            </a:r>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1957259" y="1009491"/>
            <a:ext cx="7615110" cy="6504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1999</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4" name="Picture 13" descr="C:\Users\xhevat.ramosaj\Pictures\Pictures\Ceremoniali i lokomotivës 121110\DSC026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46359" y="1797650"/>
            <a:ext cx="3163588" cy="206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C:\Users\xhevat.ramosaj\Pictures\Pictures\foto e vagonave\IMG_0266.jpg"/>
          <p:cNvPicPr>
            <a:picLocks noChangeAspect="1" noChangeArrowheads="1"/>
          </p:cNvPicPr>
          <p:nvPr/>
        </p:nvPicPr>
        <p:blipFill>
          <a:blip r:embed="rId3" cstate="print">
            <a:extLst>
              <a:ext uri="{28A0092B-C50C-407E-A947-70E740481C1C}">
                <a14:useLocalDpi xmlns:a14="http://schemas.microsoft.com/office/drawing/2010/main" val="0"/>
              </a:ext>
            </a:extLst>
          </a:blip>
          <a:srcRect b="18445"/>
          <a:stretch>
            <a:fillRect/>
          </a:stretch>
        </p:blipFill>
        <p:spPr bwMode="auto">
          <a:xfrm>
            <a:off x="7346359" y="3988213"/>
            <a:ext cx="3163588" cy="19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600223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2725" y="2013304"/>
            <a:ext cx="5886450" cy="4162425"/>
          </a:xfrm>
        </p:spPr>
        <p:txBody>
          <a:bodyPr>
            <a:normAutofit/>
          </a:bodyPr>
          <a:lstStyle/>
          <a:p>
            <a:pPr algn="l" rtl="0"/>
            <a:r>
              <a:rPr lang="en-US" dirty="0"/>
              <a:t>Purchase of modern electronic devices for testing of freight and passenger wagons. The measurement of certain wagon components is being done in order to carry out required interventions in eventual elimination of deficiencies </a:t>
            </a:r>
          </a:p>
          <a:p>
            <a:pPr algn="l" rtl="0"/>
            <a:endParaRPr lang="en-US" sz="1050" dirty="0"/>
          </a:p>
          <a:p>
            <a:pPr algn="l" rtl="0"/>
            <a:r>
              <a:rPr lang="en-US" dirty="0"/>
              <a:t>Construction  of the new </a:t>
            </a:r>
            <a:r>
              <a:rPr lang="en-US" dirty="0" smtClean="0"/>
              <a:t>storage</a:t>
            </a:r>
            <a:r>
              <a:rPr lang="en-US" dirty="0" smtClean="0"/>
              <a:t> </a:t>
            </a:r>
            <a:r>
              <a:rPr lang="en-US" dirty="0"/>
              <a:t>for maintenance of diesel train units and rehabilitation of workshops for maintenance of locomotives and wagons. </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1930175" y="1021718"/>
            <a:ext cx="7502149" cy="6998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Key projects after year 1999</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12" name="Picture 13" descr="C:\Users\xhevat.ramosaj\Pictures\Pictures\Fotot e paisjeve testuese\IMG_06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2906" y="1911177"/>
            <a:ext cx="2795459" cy="207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C:\Users\xhevat.ramosaj\Pictures\Pictures\Fotot e paisjeve testuese\IMG_06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2906" y="4094516"/>
            <a:ext cx="2823410" cy="190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3983182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92514" y="1787324"/>
            <a:ext cx="9655696" cy="794064"/>
          </a:xfrm>
        </p:spPr>
        <p:txBody>
          <a:bodyPr>
            <a:normAutofit/>
          </a:bodyPr>
          <a:lstStyle/>
          <a:p>
            <a:pPr algn="l" rtl="0"/>
            <a:r>
              <a:rPr lang="en-US" dirty="0"/>
              <a:t>With the Kosovo Government decision dated 01.09.2011, the separation of Kosovo Railways J.S.C. into two new entities, has ben carried out</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1836894" y="1050495"/>
            <a:ext cx="8417239" cy="5149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3200" b="1" dirty="0">
                <a:ln>
                  <a:solidFill>
                    <a:schemeClr val="tx1"/>
                  </a:solidFill>
                </a:ln>
                <a:latin typeface="Tahoma" panose="020B0604030504040204" pitchFamily="34" charset="0"/>
                <a:ea typeface="Tahoma" panose="020B0604030504040204" pitchFamily="34" charset="0"/>
                <a:cs typeface="Tahoma" panose="020B0604030504040204" pitchFamily="34" charset="0"/>
              </a:rPr>
              <a:t>SEPERATION OF KOSOVO RAILWAYS</a:t>
            </a:r>
          </a:p>
        </p:txBody>
      </p:sp>
      <p:sp>
        <p:nvSpPr>
          <p:cNvPr id="15" name="Rectangle 14"/>
          <p:cNvSpPr/>
          <p:nvPr/>
        </p:nvSpPr>
        <p:spPr>
          <a:xfrm>
            <a:off x="1625914" y="2781902"/>
            <a:ext cx="3657600" cy="646331"/>
          </a:xfrm>
          <a:prstGeom prst="rect">
            <a:avLst/>
          </a:prstGeom>
        </p:spPr>
        <p:txBody>
          <a:bodyPr>
            <a:spAutoFit/>
          </a:bodyPr>
          <a:lstStyle/>
          <a:p>
            <a:pPr algn="ctr" rtl="0" eaLnBrk="1" hangingPunct="1">
              <a:defRPr/>
            </a:pPr>
            <a:r>
              <a:rPr lang="en-US" b="1" dirty="0">
                <a:solidFill>
                  <a:schemeClr val="accent3">
                    <a:lumMod val="50000"/>
                  </a:schemeClr>
                </a:solidFill>
                <a:latin typeface="Arial" charset="0"/>
                <a:cs typeface="Arial" charset="0"/>
              </a:rPr>
              <a:t>Kosovo Railways Infrastructure JSC – INFRAKOS </a:t>
            </a:r>
          </a:p>
        </p:txBody>
      </p:sp>
      <p:sp>
        <p:nvSpPr>
          <p:cNvPr id="16" name="Rectangle 15"/>
          <p:cNvSpPr/>
          <p:nvPr/>
        </p:nvSpPr>
        <p:spPr>
          <a:xfrm>
            <a:off x="1625914" y="2629502"/>
            <a:ext cx="3886200" cy="35412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hangingPunct="1">
              <a:defRPr/>
            </a:pPr>
            <a:endParaRPr lang="sq-AL"/>
          </a:p>
        </p:txBody>
      </p:sp>
      <p:pic>
        <p:nvPicPr>
          <p:cNvPr id="17" name="Picture 18"/>
          <p:cNvPicPr>
            <a:picLocks noChangeAspect="1" noChangeArrowheads="1"/>
          </p:cNvPicPr>
          <p:nvPr/>
        </p:nvPicPr>
        <p:blipFill>
          <a:blip r:embed="rId2">
            <a:extLst>
              <a:ext uri="{28A0092B-C50C-407E-A947-70E740481C1C}">
                <a14:useLocalDpi xmlns:a14="http://schemas.microsoft.com/office/drawing/2010/main" val="0"/>
              </a:ext>
            </a:extLst>
          </a:blip>
          <a:srcRect b="12500"/>
          <a:stretch>
            <a:fillRect/>
          </a:stretch>
        </p:blipFill>
        <p:spPr bwMode="auto">
          <a:xfrm>
            <a:off x="2768914" y="3391502"/>
            <a:ext cx="1560513"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C:\Users\xhevat.ramosaj\Desktop\FOTO\DSC_008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0422" y="4382103"/>
            <a:ext cx="3599292" cy="16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6121714" y="2647291"/>
            <a:ext cx="4038600" cy="35412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hangingPunct="1">
              <a:defRPr/>
            </a:pPr>
            <a:endParaRPr lang="sq-AL"/>
          </a:p>
        </p:txBody>
      </p:sp>
      <p:sp>
        <p:nvSpPr>
          <p:cNvPr id="20" name="Rectangle 19"/>
          <p:cNvSpPr/>
          <p:nvPr/>
        </p:nvSpPr>
        <p:spPr>
          <a:xfrm>
            <a:off x="6045514" y="2799691"/>
            <a:ext cx="3962400" cy="646331"/>
          </a:xfrm>
          <a:prstGeom prst="rect">
            <a:avLst/>
          </a:prstGeom>
        </p:spPr>
        <p:txBody>
          <a:bodyPr>
            <a:spAutoFit/>
          </a:bodyPr>
          <a:lstStyle/>
          <a:p>
            <a:pPr algn="ctr" rtl="0" eaLnBrk="1" hangingPunct="1">
              <a:defRPr/>
            </a:pPr>
            <a:r>
              <a:rPr lang="en-US" b="1" dirty="0">
                <a:solidFill>
                  <a:schemeClr val="accent3">
                    <a:lumMod val="50000"/>
                  </a:schemeClr>
                </a:solidFill>
                <a:latin typeface="Arial" charset="0"/>
                <a:cs typeface="Arial" charset="0"/>
              </a:rPr>
              <a:t>Kosovo Railways Train operation JSC - TRAINKOS</a:t>
            </a:r>
            <a:endParaRPr lang="sq-AL" dirty="0">
              <a:solidFill>
                <a:schemeClr val="accent3">
                  <a:lumMod val="50000"/>
                </a:schemeClr>
              </a:solidFill>
              <a:latin typeface="Arial" charset="0"/>
              <a:cs typeface="Arial" charset="0"/>
            </a:endParaRPr>
          </a:p>
        </p:txBody>
      </p:sp>
      <p:pic>
        <p:nvPicPr>
          <p:cNvPr id="21" name="Picture 8" descr="C:\Users\xhevat.ramosaj\Pictures\Pictures\Fotografi të HK-së 170909\HK 44.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4758" y="4399891"/>
            <a:ext cx="3623156" cy="163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7" descr="C:\Users\ergyl.ASHA\Desktop\TRAINKOS LOGO-8.ep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0914" y="3409291"/>
            <a:ext cx="1447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stretch>
            <a:fillRect/>
          </a:stretch>
        </p:blipFill>
        <p:spPr>
          <a:xfrm>
            <a:off x="76585" y="106204"/>
            <a:ext cx="1266825" cy="790575"/>
          </a:xfrm>
          <a:prstGeom prst="rect">
            <a:avLst/>
          </a:prstGeom>
        </p:spPr>
      </p:pic>
    </p:spTree>
    <p:extLst>
      <p:ext uri="{BB962C8B-B14F-4D97-AF65-F5344CB8AC3E}">
        <p14:creationId xmlns:p14="http://schemas.microsoft.com/office/powerpoint/2010/main" val="1002617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92514" y="1787323"/>
            <a:ext cx="9655696" cy="4404929"/>
          </a:xfrm>
        </p:spPr>
        <p:txBody>
          <a:bodyPr>
            <a:normAutofit/>
          </a:bodyPr>
          <a:lstStyle/>
          <a:p>
            <a:pPr algn="l" rtl="0"/>
            <a:r>
              <a:rPr lang="en-US" dirty="0"/>
              <a:t>Since the establishment and until today INFRAKOS went through major challenges, such as: </a:t>
            </a:r>
          </a:p>
          <a:p>
            <a:pPr marL="342900" indent="-342900" algn="l" rtl="0">
              <a:buFont typeface="Arial" panose="020B0604020202020204" pitchFamily="34" charset="0"/>
              <a:buChar char="•"/>
            </a:pPr>
            <a:r>
              <a:rPr lang="en-US" dirty="0"/>
              <a:t>Lack of financial means required for rehabilitation of infrastructure;</a:t>
            </a:r>
          </a:p>
          <a:p>
            <a:pPr marL="342900" indent="-342900" algn="l" rtl="0">
              <a:buFont typeface="Arial" panose="020B0604020202020204" pitchFamily="34" charset="0"/>
              <a:buChar char="•"/>
            </a:pPr>
            <a:r>
              <a:rPr lang="en-US" dirty="0"/>
              <a:t>Lack of investments required by the government and international financial institutions;</a:t>
            </a:r>
          </a:p>
          <a:p>
            <a:pPr marL="342900" indent="-342900" algn="l" rtl="0">
              <a:buFont typeface="Arial" panose="020B0604020202020204" pitchFamily="34" charset="0"/>
              <a:buChar char="•"/>
            </a:pPr>
            <a:r>
              <a:rPr lang="en-US" dirty="0"/>
              <a:t>Damages and theft to infrastructure by irresponsible </a:t>
            </a:r>
            <a:r>
              <a:rPr lang="en-US" dirty="0" smtClean="0"/>
              <a:t>individuals. </a:t>
            </a:r>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772805" y="981930"/>
            <a:ext cx="5736882" cy="5149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3600" b="1" dirty="0">
                <a:ln>
                  <a:solidFill>
                    <a:schemeClr val="tx1"/>
                  </a:solidFill>
                </a:ln>
                <a:latin typeface="Tahoma" panose="020B0604030504040204" pitchFamily="34" charset="0"/>
                <a:ea typeface="Tahoma" panose="020B0604030504040204" pitchFamily="34" charset="0"/>
                <a:cs typeface="Tahoma" panose="020B0604030504040204" pitchFamily="34" charset="0"/>
              </a:rPr>
              <a:t>INFRAKOS, </a:t>
            </a:r>
            <a:r>
              <a:rPr lang="en-US" sz="36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2011-2024</a:t>
            </a:r>
            <a:endParaRPr lang="en-US" sz="36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2"/>
          <a:stretch>
            <a:fillRect/>
          </a:stretch>
        </p:blipFill>
        <p:spPr>
          <a:xfrm>
            <a:off x="76585" y="106204"/>
            <a:ext cx="1266825" cy="790575"/>
          </a:xfrm>
          <a:prstGeom prst="rect">
            <a:avLst/>
          </a:prstGeom>
        </p:spPr>
      </p:pic>
    </p:spTree>
    <p:extLst>
      <p:ext uri="{BB962C8B-B14F-4D97-AF65-F5344CB8AC3E}">
        <p14:creationId xmlns:p14="http://schemas.microsoft.com/office/powerpoint/2010/main" val="12324693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pic>
        <p:nvPicPr>
          <p:cNvPr id="6" name="Picture 5"/>
          <p:cNvPicPr>
            <a:picLocks noChangeAspect="1"/>
          </p:cNvPicPr>
          <p:nvPr/>
        </p:nvPicPr>
        <p:blipFill>
          <a:blip r:embed="rId2"/>
          <a:stretch>
            <a:fillRect/>
          </a:stretch>
        </p:blipFill>
        <p:spPr>
          <a:xfrm>
            <a:off x="76585" y="106204"/>
            <a:ext cx="1266825" cy="790575"/>
          </a:xfrm>
          <a:prstGeom prst="rect">
            <a:avLst/>
          </a:prstGeom>
        </p:spPr>
      </p:pic>
      <p:pic>
        <p:nvPicPr>
          <p:cNvPr id="8" name="Picture 14" descr="C:\Users\xhevat.ramosaj\Pictures\Pictures\PLLASERI\20131107_1027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578" y="2546026"/>
            <a:ext cx="2445995" cy="1628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1343410" y="1023599"/>
            <a:ext cx="9984259" cy="7124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The key achievements after year 2011 </a:t>
            </a:r>
            <a:endParaRPr lang="en-US" sz="4000" b="1" dirty="0">
              <a:ln>
                <a:solidFill>
                  <a:schemeClr val="tx1"/>
                </a:solidFill>
              </a:ln>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1202724" y="1965527"/>
            <a:ext cx="7455244" cy="369332"/>
          </a:xfrm>
          <a:prstGeom prst="rect">
            <a:avLst/>
          </a:prstGeom>
        </p:spPr>
        <p:txBody>
          <a:bodyPr wrap="square">
            <a:spAutoFit/>
          </a:bodyPr>
          <a:lstStyle/>
          <a:p>
            <a:r>
              <a:rPr lang="en-US" b="1" dirty="0" smtClean="0">
                <a:ln>
                  <a:solidFill>
                    <a:schemeClr val="tx1"/>
                  </a:solidFill>
                </a:ln>
                <a:latin typeface="Tahoma" panose="020B0604030504040204" pitchFamily="34" charset="0"/>
                <a:ea typeface="Tahoma" panose="020B0604030504040204" pitchFamily="34" charset="0"/>
                <a:cs typeface="Tahoma" panose="020B0604030504040204" pitchFamily="34" charset="0"/>
              </a:rPr>
              <a:t>New assets for maintenance of railway infrastructure </a:t>
            </a:r>
            <a:endParaRPr lang="sq-AL" dirty="0"/>
          </a:p>
        </p:txBody>
      </p:sp>
      <p:pic>
        <p:nvPicPr>
          <p:cNvPr id="5123" name="Picture 3" descr="IMG_23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5160" y="2546026"/>
            <a:ext cx="2349493" cy="1628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7" descr="D:\ARH\2017\INFRAKOS\Inspektimi NVR 2017\INFRAkos 03-06.11.2017\DSC_013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1240" y="2546026"/>
            <a:ext cx="2780956" cy="1628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IMG_306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48783" y="2563312"/>
            <a:ext cx="3038045" cy="161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7"/>
          <a:stretch>
            <a:fillRect/>
          </a:stretch>
        </p:blipFill>
        <p:spPr>
          <a:xfrm>
            <a:off x="706085" y="4414885"/>
            <a:ext cx="2685980" cy="1480733"/>
          </a:xfrm>
          <a:prstGeom prst="rect">
            <a:avLst/>
          </a:prstGeom>
        </p:spPr>
      </p:pic>
      <p:pic>
        <p:nvPicPr>
          <p:cNvPr id="5127" name="Picture 2" descr="D:\ARH\2017\INFRAKOS\Inspektimi NVR 2017\INFRAkos 03-06.11.2017\DSC_011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77991" y="4466777"/>
            <a:ext cx="2600752" cy="141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IMG_174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90657" y="4443952"/>
            <a:ext cx="2184114" cy="141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Medvec3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86685" y="4443952"/>
            <a:ext cx="2045375" cy="141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842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43714" y="2536869"/>
            <a:ext cx="4175961" cy="2254206"/>
          </a:xfrm>
        </p:spPr>
        <p:txBody>
          <a:bodyPr>
            <a:normAutofit/>
          </a:bodyPr>
          <a:lstStyle/>
          <a:p>
            <a:pPr marL="342900" indent="-342900" algn="l" rtl="0">
              <a:buFont typeface="Arial" panose="020B0604020202020204" pitchFamily="34" charset="0"/>
              <a:buChar char="•"/>
            </a:pPr>
            <a:r>
              <a:rPr lang="en-US" dirty="0"/>
              <a:t>Extension of railway line 10 rehabilitation segment </a:t>
            </a:r>
            <a:r>
              <a:rPr lang="en-US" dirty="0" err="1"/>
              <a:t>Fushe</a:t>
            </a:r>
            <a:r>
              <a:rPr lang="en-US" dirty="0"/>
              <a:t> </a:t>
            </a:r>
            <a:r>
              <a:rPr lang="en-US" dirty="0" err="1"/>
              <a:t>Kosove</a:t>
            </a:r>
            <a:r>
              <a:rPr lang="en-US" dirty="0"/>
              <a:t> – Hani </a:t>
            </a:r>
            <a:r>
              <a:rPr lang="en-US" dirty="0" err="1"/>
              <a:t>i</a:t>
            </a:r>
            <a:r>
              <a:rPr lang="en-US" dirty="0"/>
              <a:t> </a:t>
            </a:r>
            <a:r>
              <a:rPr lang="en-US" dirty="0" err="1"/>
              <a:t>Elezit</a:t>
            </a:r>
            <a:r>
              <a:rPr lang="en-US" dirty="0"/>
              <a:t> border with North Macedonia, around 67 km.</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871658" y="1031922"/>
            <a:ext cx="5547411" cy="7124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Key achievements </a:t>
            </a:r>
          </a:p>
        </p:txBody>
      </p:sp>
      <p:pic>
        <p:nvPicPr>
          <p:cNvPr id="3074" name="Picture 2" descr="No photo description availa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05475" y="2051094"/>
            <a:ext cx="4457700" cy="3343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76585" y="106204"/>
            <a:ext cx="1266825" cy="790575"/>
          </a:xfrm>
          <a:prstGeom prst="rect">
            <a:avLst/>
          </a:prstGeom>
        </p:spPr>
      </p:pic>
    </p:spTree>
    <p:extLst>
      <p:ext uri="{BB962C8B-B14F-4D97-AF65-F5344CB8AC3E}">
        <p14:creationId xmlns:p14="http://schemas.microsoft.com/office/powerpoint/2010/main" val="715144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1681" y="1795562"/>
            <a:ext cx="4156911" cy="4388888"/>
          </a:xfrm>
        </p:spPr>
        <p:txBody>
          <a:bodyPr>
            <a:normAutofit/>
          </a:bodyPr>
          <a:lstStyle/>
          <a:p>
            <a:pPr marL="342900" indent="-342900" algn="l" rtl="0">
              <a:buFont typeface="Arial" panose="020B0604020202020204" pitchFamily="34" charset="0"/>
              <a:buChar char="•"/>
            </a:pPr>
            <a:endParaRPr lang="en-US" dirty="0"/>
          </a:p>
          <a:p>
            <a:pPr marL="342900" indent="-342900" algn="l" rtl="0">
              <a:buFont typeface="Arial" panose="020B0604020202020204" pitchFamily="34" charset="0"/>
              <a:buChar char="•"/>
            </a:pPr>
            <a:r>
              <a:rPr lang="en-US" dirty="0"/>
              <a:t>The works of second phase for the rehabilitation of railway line 10 have started on the segment </a:t>
            </a:r>
            <a:r>
              <a:rPr lang="en-US" dirty="0" err="1"/>
              <a:t>Fushe</a:t>
            </a:r>
            <a:r>
              <a:rPr lang="en-US" dirty="0"/>
              <a:t> </a:t>
            </a:r>
            <a:r>
              <a:rPr lang="en-US" dirty="0" err="1"/>
              <a:t>Kosove</a:t>
            </a:r>
            <a:r>
              <a:rPr lang="en-US" dirty="0"/>
              <a:t> – </a:t>
            </a:r>
            <a:r>
              <a:rPr lang="en-US" dirty="0" err="1"/>
              <a:t>Mitrovice</a:t>
            </a:r>
            <a:r>
              <a:rPr lang="en-US" dirty="0"/>
              <a:t>, 34.4km, in order to be modern and competitive.</a:t>
            </a:r>
            <a:endParaRPr lang="en-US" dirty="0">
              <a:solidFill>
                <a:srgbClr val="FF0000"/>
              </a:solidFill>
            </a:endParaRP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2" name="Title 1"/>
          <p:cNvSpPr txBox="1">
            <a:spLocks/>
          </p:cNvSpPr>
          <p:nvPr/>
        </p:nvSpPr>
        <p:spPr>
          <a:xfrm>
            <a:off x="3217004" y="996235"/>
            <a:ext cx="5374417" cy="69987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Key achievements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2138" y="1950248"/>
            <a:ext cx="2724150" cy="36322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7499" y="1950248"/>
            <a:ext cx="4257675" cy="3632200"/>
          </a:xfrm>
          <a:prstGeom prst="rect">
            <a:avLst/>
          </a:prstGeom>
        </p:spPr>
      </p:pic>
      <p:pic>
        <p:nvPicPr>
          <p:cNvPr id="10" name="Picture 9"/>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26013898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57989" y="2219325"/>
            <a:ext cx="4366461" cy="3057525"/>
          </a:xfrm>
        </p:spPr>
        <p:txBody>
          <a:bodyPr>
            <a:normAutofit/>
          </a:bodyPr>
          <a:lstStyle/>
          <a:p>
            <a:pPr marL="342900" indent="-342900" algn="l" rtl="0">
              <a:buFont typeface="Arial" panose="020B0604020202020204" pitchFamily="34" charset="0"/>
              <a:buChar char="•"/>
            </a:pPr>
            <a:r>
              <a:rPr lang="en-US" dirty="0"/>
              <a:t>The opening of tunnel 6 with length 262m and tunnel 7 with length </a:t>
            </a:r>
            <a:r>
              <a:rPr lang="en-US" dirty="0" smtClean="0"/>
              <a:t>122m, </a:t>
            </a:r>
            <a:r>
              <a:rPr lang="en-US" dirty="0"/>
              <a:t>which were completely collapsed, has been carried out as well as the re-opening of railway segment Hani </a:t>
            </a:r>
            <a:r>
              <a:rPr lang="en-US" dirty="0" err="1"/>
              <a:t>i</a:t>
            </a:r>
            <a:r>
              <a:rPr lang="en-US" dirty="0"/>
              <a:t> </a:t>
            </a:r>
            <a:r>
              <a:rPr lang="en-US" dirty="0" err="1"/>
              <a:t>Elezit</a:t>
            </a:r>
            <a:r>
              <a:rPr lang="en-US" dirty="0"/>
              <a:t> – </a:t>
            </a:r>
            <a:r>
              <a:rPr lang="en-US" dirty="0" err="1"/>
              <a:t>Fushe</a:t>
            </a:r>
            <a:r>
              <a:rPr lang="en-US" dirty="0"/>
              <a:t> </a:t>
            </a:r>
            <a:r>
              <a:rPr lang="en-US" dirty="0" err="1"/>
              <a:t>Kosove</a:t>
            </a:r>
            <a:r>
              <a:rPr lang="en-US" dirty="0"/>
              <a:t> as part of railway line 10 Hani </a:t>
            </a:r>
            <a:r>
              <a:rPr lang="en-US" dirty="0" err="1"/>
              <a:t>i</a:t>
            </a:r>
            <a:r>
              <a:rPr lang="en-US" dirty="0"/>
              <a:t> </a:t>
            </a:r>
            <a:r>
              <a:rPr lang="en-US" dirty="0" err="1"/>
              <a:t>Elezit</a:t>
            </a:r>
            <a:r>
              <a:rPr lang="en-US" dirty="0"/>
              <a:t> – </a:t>
            </a:r>
            <a:r>
              <a:rPr lang="en-US" dirty="0" err="1"/>
              <a:t>Leshak</a:t>
            </a:r>
            <a:r>
              <a:rPr lang="en-US" dirty="0"/>
              <a:t>.</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pic>
        <p:nvPicPr>
          <p:cNvPr id="5122" name="Picture 2" descr="No photo description availa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4450" y="1870352"/>
            <a:ext cx="2660386" cy="354718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o photo description availa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5956" y="1884514"/>
            <a:ext cx="2732570" cy="353302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3127031" y="975611"/>
            <a:ext cx="5572125" cy="6902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Key achievements </a:t>
            </a:r>
          </a:p>
        </p:txBody>
      </p:sp>
      <p:pic>
        <p:nvPicPr>
          <p:cNvPr id="8" name="Picture 7"/>
          <p:cNvPicPr>
            <a:picLocks noChangeAspect="1"/>
          </p:cNvPicPr>
          <p:nvPr/>
        </p:nvPicPr>
        <p:blipFill>
          <a:blip r:embed="rId4"/>
          <a:stretch>
            <a:fillRect/>
          </a:stretch>
        </p:blipFill>
        <p:spPr>
          <a:xfrm>
            <a:off x="76585" y="106204"/>
            <a:ext cx="1266825" cy="790575"/>
          </a:xfrm>
          <a:prstGeom prst="rect">
            <a:avLst/>
          </a:prstGeom>
        </p:spPr>
      </p:pic>
    </p:spTree>
    <p:extLst>
      <p:ext uri="{BB962C8B-B14F-4D97-AF65-F5344CB8AC3E}">
        <p14:creationId xmlns:p14="http://schemas.microsoft.com/office/powerpoint/2010/main" val="411051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4189" y="1787323"/>
            <a:ext cx="10507579" cy="4918277"/>
          </a:xfrm>
        </p:spPr>
        <p:txBody>
          <a:bodyPr>
            <a:normAutofit/>
          </a:bodyPr>
          <a:lstStyle/>
          <a:p>
            <a:pPr algn="l" rtl="0"/>
            <a:endParaRPr lang="nn-NO" dirty="0"/>
          </a:p>
          <a:p>
            <a:pPr marL="342900" indent="-342900" algn="l" rtl="0">
              <a:buFont typeface="Arial" panose="020B0604020202020204" pitchFamily="34" charset="0"/>
              <a:buChar char="•"/>
            </a:pPr>
            <a:r>
              <a:rPr lang="en-US" dirty="0"/>
              <a:t>The Framework Agreement for Railway Infrastructure Funding has been signed for the first time for the period 2023-2027, which has been a lawful obligation since 2011.</a:t>
            </a:r>
          </a:p>
          <a:p>
            <a:pPr marL="342900" indent="-342900" algn="l" rtl="0">
              <a:buFont typeface="Arial" panose="020B0604020202020204" pitchFamily="34" charset="0"/>
              <a:buChar char="•"/>
            </a:pPr>
            <a:r>
              <a:rPr lang="en-US" dirty="0"/>
              <a:t>The feasibility study and the project-idea has started for the railway link Durres – </a:t>
            </a:r>
            <a:r>
              <a:rPr lang="en-US" dirty="0" err="1"/>
              <a:t>Prishtine</a:t>
            </a:r>
            <a:r>
              <a:rPr lang="en-US" dirty="0"/>
              <a:t>. </a:t>
            </a:r>
          </a:p>
          <a:p>
            <a:pPr marL="342900" indent="-342900" algn="l" rtl="0">
              <a:buFont typeface="Arial" panose="020B0604020202020204" pitchFamily="34" charset="0"/>
              <a:buChar char="•"/>
            </a:pPr>
            <a:r>
              <a:rPr lang="en-US" dirty="0"/>
              <a:t>Terms of Reference were drafted for the compilation of Preliminary Project Design for the Rehabilitation and Modernization of Railway Lines </a:t>
            </a:r>
            <a:r>
              <a:rPr lang="en-US" dirty="0" err="1"/>
              <a:t>Fushe</a:t>
            </a:r>
            <a:r>
              <a:rPr lang="en-US" dirty="0"/>
              <a:t> </a:t>
            </a:r>
            <a:r>
              <a:rPr lang="en-US" dirty="0" err="1"/>
              <a:t>Kosove</a:t>
            </a:r>
            <a:r>
              <a:rPr lang="en-US" dirty="0"/>
              <a:t> – </a:t>
            </a:r>
            <a:r>
              <a:rPr lang="en-US" dirty="0" err="1"/>
              <a:t>Peje</a:t>
            </a:r>
            <a:r>
              <a:rPr lang="en-US" dirty="0"/>
              <a:t> and Kline – </a:t>
            </a:r>
            <a:r>
              <a:rPr lang="en-US" dirty="0" err="1"/>
              <a:t>Prizren</a:t>
            </a:r>
            <a:r>
              <a:rPr lang="en-US" dirty="0"/>
              <a:t>, a project that is expected to begin this year.</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sz="3200" b="1" dirty="0">
              <a:solidFill>
                <a:srgbClr val="960000"/>
              </a:solidFill>
            </a:endParaRPr>
          </a:p>
          <a:p>
            <a:pPr algn="l" rtl="0"/>
            <a:endParaRPr lang="en-US" sz="3200" b="1" dirty="0">
              <a:solidFill>
                <a:srgbClr val="960000"/>
              </a:solidFill>
            </a:endParaRPr>
          </a:p>
          <a:p>
            <a:pPr algn="l" rtl="0"/>
            <a:endParaRPr lang="en-US" sz="2000" b="1" dirty="0">
              <a:solidFill>
                <a:srgbClr val="960000"/>
              </a:solidFill>
            </a:endParaRPr>
          </a:p>
        </p:txBody>
      </p:sp>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3" name="Title 1"/>
          <p:cNvSpPr txBox="1">
            <a:spLocks/>
          </p:cNvSpPr>
          <p:nvPr/>
        </p:nvSpPr>
        <p:spPr>
          <a:xfrm>
            <a:off x="3028177" y="1059259"/>
            <a:ext cx="5366179" cy="7280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Key achievements </a:t>
            </a:r>
          </a:p>
        </p:txBody>
      </p:sp>
      <p:pic>
        <p:nvPicPr>
          <p:cNvPr id="6" name="Picture 5"/>
          <p:cNvPicPr>
            <a:picLocks noChangeAspect="1"/>
          </p:cNvPicPr>
          <p:nvPr/>
        </p:nvPicPr>
        <p:blipFill>
          <a:blip r:embed="rId2"/>
          <a:stretch>
            <a:fillRect/>
          </a:stretch>
        </p:blipFill>
        <p:spPr>
          <a:xfrm>
            <a:off x="76585" y="106204"/>
            <a:ext cx="1266825" cy="790575"/>
          </a:xfrm>
          <a:prstGeom prst="rect">
            <a:avLst/>
          </a:prstGeom>
        </p:spPr>
      </p:pic>
    </p:spTree>
    <p:extLst>
      <p:ext uri="{BB962C8B-B14F-4D97-AF65-F5344CB8AC3E}">
        <p14:creationId xmlns:p14="http://schemas.microsoft.com/office/powerpoint/2010/main" val="201417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104768" y="960596"/>
            <a:ext cx="7467600" cy="10387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rtl="0"/>
            <a:r>
              <a:rPr lang="en-US" sz="2800" b="1" dirty="0">
                <a:ln>
                  <a:solidFill>
                    <a:schemeClr val="tx1"/>
                  </a:solidFill>
                </a:ln>
                <a:latin typeface="Tahoma" panose="020B0604030504040204" pitchFamily="34" charset="0"/>
                <a:ea typeface="Tahoma" panose="020B0604030504040204" pitchFamily="34" charset="0"/>
                <a:cs typeface="Tahoma" panose="020B0604030504040204" pitchFamily="34" charset="0"/>
              </a:rPr>
              <a:t>DEVELOPMENT PROJECTS – PRIORITY LIST OF RAILWAY PROJECTS</a:t>
            </a:r>
          </a:p>
        </p:txBody>
      </p:sp>
      <p:graphicFrame>
        <p:nvGraphicFramePr>
          <p:cNvPr id="6" name="Table 5"/>
          <p:cNvGraphicFramePr>
            <a:graphicFrameLocks noGrp="1"/>
          </p:cNvGraphicFramePr>
          <p:nvPr>
            <p:extLst>
              <p:ext uri="{D42A27DB-BD31-4B8C-83A1-F6EECF244321}">
                <p14:modId xmlns:p14="http://schemas.microsoft.com/office/powerpoint/2010/main" val="2100740543"/>
              </p:ext>
            </p:extLst>
          </p:nvPr>
        </p:nvGraphicFramePr>
        <p:xfrm>
          <a:off x="2042985" y="2415379"/>
          <a:ext cx="7306961" cy="3278672"/>
        </p:xfrm>
        <a:graphic>
          <a:graphicData uri="http://schemas.openxmlformats.org/drawingml/2006/table">
            <a:tbl>
              <a:tblPr firstRow="1" firstCol="1" bandRow="1">
                <a:tableStyleId>{5C22544A-7EE6-4342-B048-85BDC9FD1C3A}</a:tableStyleId>
              </a:tblPr>
              <a:tblGrid>
                <a:gridCol w="448230">
                  <a:extLst>
                    <a:ext uri="{9D8B030D-6E8A-4147-A177-3AD203B41FA5}">
                      <a16:colId xmlns="" xmlns:a16="http://schemas.microsoft.com/office/drawing/2014/main" val="20000"/>
                    </a:ext>
                  </a:extLst>
                </a:gridCol>
                <a:gridCol w="4461483">
                  <a:extLst>
                    <a:ext uri="{9D8B030D-6E8A-4147-A177-3AD203B41FA5}">
                      <a16:colId xmlns="" xmlns:a16="http://schemas.microsoft.com/office/drawing/2014/main" val="20001"/>
                    </a:ext>
                  </a:extLst>
                </a:gridCol>
                <a:gridCol w="1276903">
                  <a:extLst>
                    <a:ext uri="{9D8B030D-6E8A-4147-A177-3AD203B41FA5}">
                      <a16:colId xmlns="" xmlns:a16="http://schemas.microsoft.com/office/drawing/2014/main" val="20002"/>
                    </a:ext>
                  </a:extLst>
                </a:gridCol>
                <a:gridCol w="1120345">
                  <a:extLst>
                    <a:ext uri="{9D8B030D-6E8A-4147-A177-3AD203B41FA5}">
                      <a16:colId xmlns="" xmlns:a16="http://schemas.microsoft.com/office/drawing/2014/main" val="20003"/>
                    </a:ext>
                  </a:extLst>
                </a:gridCol>
              </a:tblGrid>
              <a:tr h="631258">
                <a:tc>
                  <a:txBody>
                    <a:bodyPr/>
                    <a:lstStyle/>
                    <a:p>
                      <a:pPr marL="0" marR="0" algn="ctr" rtl="0">
                        <a:lnSpc>
                          <a:spcPct val="107000"/>
                        </a:lnSpc>
                        <a:spcBef>
                          <a:spcPts val="0"/>
                        </a:spcBef>
                        <a:spcAft>
                          <a:spcPts val="0"/>
                        </a:spcAft>
                      </a:pPr>
                      <a:r>
                        <a:rPr lang="en-US" sz="1600" dirty="0">
                          <a:effectLst/>
                        </a:rPr>
                        <a:t>No.</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600" dirty="0">
                          <a:effectLst/>
                        </a:rPr>
                        <a:t>Projects</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600" dirty="0">
                          <a:effectLst/>
                        </a:rPr>
                        <a:t>Estimated</a:t>
                      </a:r>
                    </a:p>
                    <a:p>
                      <a:pPr marL="0" marR="0" algn="ctr" rtl="0">
                        <a:lnSpc>
                          <a:spcPct val="107000"/>
                        </a:lnSpc>
                        <a:spcBef>
                          <a:spcPts val="0"/>
                        </a:spcBef>
                        <a:spcAft>
                          <a:spcPts val="0"/>
                        </a:spcAft>
                      </a:pPr>
                      <a:r>
                        <a:rPr lang="en-US" sz="1600">
                          <a:effectLst/>
                        </a:rPr>
                        <a:t>costs</a:t>
                      </a:r>
                      <a:r>
                        <a:rPr lang="en-US" sz="1600" baseline="0">
                          <a:effectLst/>
                        </a:rPr>
                        <a:t> </a:t>
                      </a:r>
                      <a:r>
                        <a:rPr lang="en-US" sz="1600">
                          <a:effectLst/>
                        </a:rPr>
                        <a:t>€</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600" dirty="0">
                          <a:effectLst/>
                        </a:rPr>
                        <a:t>Weighted</a:t>
                      </a:r>
                    </a:p>
                    <a:p>
                      <a:pPr marL="0" marR="0" algn="ctr" rtl="0">
                        <a:lnSpc>
                          <a:spcPct val="107000"/>
                        </a:lnSpc>
                        <a:spcBef>
                          <a:spcPts val="0"/>
                        </a:spcBef>
                        <a:spcAft>
                          <a:spcPts val="0"/>
                        </a:spcAft>
                      </a:pPr>
                      <a:r>
                        <a:rPr lang="en-US" sz="1600" dirty="0">
                          <a:effectLst/>
                        </a:rPr>
                        <a:t>score</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0"/>
                  </a:ext>
                </a:extLst>
              </a:tr>
              <a:tr h="844712">
                <a:tc>
                  <a:txBody>
                    <a:bodyPr/>
                    <a:lstStyle/>
                    <a:p>
                      <a:pPr marL="0" marR="0" algn="ctr" rtl="0">
                        <a:lnSpc>
                          <a:spcPct val="107000"/>
                        </a:lnSpc>
                        <a:spcBef>
                          <a:spcPts val="0"/>
                        </a:spcBef>
                        <a:spcAft>
                          <a:spcPts val="0"/>
                        </a:spcAft>
                      </a:pPr>
                      <a:r>
                        <a:rPr lang="en-US" sz="1400">
                          <a:effectLst/>
                        </a:rPr>
                        <a:t>1</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rtl="0">
                        <a:lnSpc>
                          <a:spcPct val="107000"/>
                        </a:lnSpc>
                        <a:spcBef>
                          <a:spcPts val="0"/>
                        </a:spcBef>
                        <a:spcAft>
                          <a:spcPts val="0"/>
                        </a:spcAft>
                      </a:pPr>
                      <a:r>
                        <a:rPr lang="en-US" sz="1400" dirty="0">
                          <a:effectLst/>
                        </a:rPr>
                        <a:t>General Rehabilitation and Modernization of the Railway Route 10 (Border with Serbia - </a:t>
                      </a:r>
                      <a:r>
                        <a:rPr lang="en-US" sz="1400" dirty="0" err="1">
                          <a:effectLst/>
                        </a:rPr>
                        <a:t>Leshak</a:t>
                      </a:r>
                      <a:r>
                        <a:rPr lang="en-US" sz="1400" dirty="0">
                          <a:effectLst/>
                        </a:rPr>
                        <a:t> - </a:t>
                      </a:r>
                      <a:r>
                        <a:rPr lang="en-US" sz="1400" dirty="0" err="1">
                          <a:effectLst/>
                        </a:rPr>
                        <a:t>Fushe</a:t>
                      </a:r>
                      <a:r>
                        <a:rPr lang="en-US" sz="1400" dirty="0">
                          <a:effectLst/>
                        </a:rPr>
                        <a:t> </a:t>
                      </a:r>
                      <a:r>
                        <a:rPr lang="en-US" sz="1400" dirty="0" err="1">
                          <a:effectLst/>
                        </a:rPr>
                        <a:t>Kosove</a:t>
                      </a:r>
                      <a:r>
                        <a:rPr lang="en-US" sz="1400" dirty="0">
                          <a:effectLst/>
                        </a:rPr>
                        <a:t> - Hani </a:t>
                      </a:r>
                      <a:r>
                        <a:rPr lang="en-US" sz="1400" dirty="0" err="1">
                          <a:effectLst/>
                        </a:rPr>
                        <a:t>i</a:t>
                      </a:r>
                      <a:r>
                        <a:rPr lang="en-US" sz="1400" dirty="0">
                          <a:effectLst/>
                        </a:rPr>
                        <a:t> </a:t>
                      </a:r>
                      <a:r>
                        <a:rPr lang="en-US" sz="1400" dirty="0" err="1">
                          <a:effectLst/>
                        </a:rPr>
                        <a:t>Elezit</a:t>
                      </a:r>
                      <a:r>
                        <a:rPr lang="en-US" sz="1400" dirty="0">
                          <a:effectLst/>
                        </a:rPr>
                        <a:t> - Border with North Macedonia); 149.11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rtl="0">
                        <a:lnSpc>
                          <a:spcPct val="107000"/>
                        </a:lnSpc>
                        <a:spcBef>
                          <a:spcPts val="0"/>
                        </a:spcBef>
                        <a:spcAft>
                          <a:spcPts val="0"/>
                        </a:spcAft>
                      </a:pPr>
                      <a:r>
                        <a:rPr lang="en-US" sz="1400" dirty="0">
                          <a:effectLst/>
                        </a:rPr>
                        <a:t>323,765,000.00</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400">
                          <a:effectLst/>
                        </a:rPr>
                        <a:t>84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1"/>
                  </a:ext>
                </a:extLst>
              </a:tr>
              <a:tr h="609002">
                <a:tc>
                  <a:txBody>
                    <a:bodyPr/>
                    <a:lstStyle/>
                    <a:p>
                      <a:pPr marL="0" marR="0" algn="ctr" rtl="0">
                        <a:lnSpc>
                          <a:spcPct val="107000"/>
                        </a:lnSpc>
                        <a:spcBef>
                          <a:spcPts val="0"/>
                        </a:spcBef>
                        <a:spcAft>
                          <a:spcPts val="0"/>
                        </a:spcAft>
                      </a:pPr>
                      <a:r>
                        <a:rPr lang="en-US" sz="1400" dirty="0">
                          <a:effectLst/>
                        </a:rPr>
                        <a:t>2</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rPr>
                        <a:t>General Rehabilitation and Modernization of the Railway Route 7 (Border with Serbia - </a:t>
                      </a:r>
                      <a:r>
                        <a:rPr lang="en-US" sz="1400" dirty="0" err="1">
                          <a:effectLst/>
                        </a:rPr>
                        <a:t>Podujeve</a:t>
                      </a:r>
                      <a:r>
                        <a:rPr lang="en-US" sz="1400" dirty="0">
                          <a:effectLst/>
                        </a:rPr>
                        <a:t> - </a:t>
                      </a:r>
                      <a:r>
                        <a:rPr lang="en-US" sz="1400" dirty="0" err="1">
                          <a:effectLst/>
                        </a:rPr>
                        <a:t>Fushe</a:t>
                      </a:r>
                      <a:r>
                        <a:rPr lang="en-US" sz="1400" dirty="0">
                          <a:effectLst/>
                        </a:rPr>
                        <a:t> </a:t>
                      </a:r>
                      <a:r>
                        <a:rPr lang="en-US" sz="1400" dirty="0" err="1">
                          <a:effectLst/>
                        </a:rPr>
                        <a:t>Kosove</a:t>
                      </a:r>
                      <a:r>
                        <a:rPr lang="en-US" sz="1400" dirty="0">
                          <a:effectLst/>
                        </a:rPr>
                        <a:t>); 45.198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rtl="0">
                        <a:lnSpc>
                          <a:spcPct val="107000"/>
                        </a:lnSpc>
                        <a:spcBef>
                          <a:spcPts val="0"/>
                        </a:spcBef>
                        <a:spcAft>
                          <a:spcPts val="0"/>
                        </a:spcAft>
                      </a:pPr>
                      <a:r>
                        <a:rPr lang="en-US" sz="1400">
                          <a:effectLst/>
                        </a:rPr>
                        <a:t>146,485,000.00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400">
                          <a:effectLst/>
                        </a:rPr>
                        <a:t>74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2"/>
                  </a:ext>
                </a:extLst>
              </a:tr>
              <a:tr h="558927">
                <a:tc>
                  <a:txBody>
                    <a:bodyPr/>
                    <a:lstStyle/>
                    <a:p>
                      <a:pPr marL="0" marR="0" algn="ctr" rtl="0">
                        <a:lnSpc>
                          <a:spcPct val="107000"/>
                        </a:lnSpc>
                        <a:spcBef>
                          <a:spcPts val="0"/>
                        </a:spcBef>
                        <a:spcAft>
                          <a:spcPts val="0"/>
                        </a:spcAft>
                      </a:pPr>
                      <a:r>
                        <a:rPr lang="en-US" sz="1400" dirty="0">
                          <a:effectLst/>
                        </a:rPr>
                        <a:t>3</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rPr>
                        <a:t>Construction of the new railway line (Kosovo - Albania) with a length of 30 Km. in Kosovo part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rtl="0">
                        <a:lnSpc>
                          <a:spcPct val="107000"/>
                        </a:lnSpc>
                        <a:spcBef>
                          <a:spcPts val="0"/>
                        </a:spcBef>
                        <a:spcAft>
                          <a:spcPts val="0"/>
                        </a:spcAft>
                      </a:pPr>
                      <a:r>
                        <a:rPr lang="sq-AL" sz="1400">
                          <a:effectLst/>
                        </a:rPr>
                        <a:t>95,703,000.00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400">
                          <a:effectLst/>
                        </a:rPr>
                        <a:t>74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3"/>
                  </a:ext>
                </a:extLst>
              </a:tr>
              <a:tr h="558927">
                <a:tc>
                  <a:txBody>
                    <a:bodyPr/>
                    <a:lstStyle/>
                    <a:p>
                      <a:pPr marL="0" marR="0" algn="ctr" rtl="0">
                        <a:lnSpc>
                          <a:spcPct val="107000"/>
                        </a:lnSpc>
                        <a:spcBef>
                          <a:spcPts val="0"/>
                        </a:spcBef>
                        <a:spcAft>
                          <a:spcPts val="0"/>
                        </a:spcAft>
                      </a:pPr>
                      <a:r>
                        <a:rPr lang="en-US" sz="1400" dirty="0">
                          <a:effectLst/>
                        </a:rPr>
                        <a:t>4</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rPr>
                        <a:t>Construction of the Dry Port Pristina (Inland Port for Cargo Distribution Hub)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rtl="0">
                        <a:lnSpc>
                          <a:spcPct val="107000"/>
                        </a:lnSpc>
                        <a:spcBef>
                          <a:spcPts val="0"/>
                        </a:spcBef>
                        <a:spcAft>
                          <a:spcPts val="0"/>
                        </a:spcAft>
                      </a:pPr>
                      <a:r>
                        <a:rPr lang="en-US" sz="1400">
                          <a:effectLst/>
                        </a:rPr>
                        <a:t>30,000,000.00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0">
                        <a:lnSpc>
                          <a:spcPct val="107000"/>
                        </a:lnSpc>
                        <a:spcBef>
                          <a:spcPts val="0"/>
                        </a:spcBef>
                        <a:spcAft>
                          <a:spcPts val="0"/>
                        </a:spcAft>
                      </a:pPr>
                      <a:r>
                        <a:rPr lang="en-US" sz="1400" dirty="0">
                          <a:effectLst/>
                        </a:rPr>
                        <a:t>70</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10004"/>
                  </a:ext>
                </a:extLst>
              </a:tr>
            </a:tbl>
          </a:graphicData>
        </a:graphic>
      </p:graphicFrame>
      <p:pic>
        <p:nvPicPr>
          <p:cNvPr id="8" name="Picture 7"/>
          <p:cNvPicPr>
            <a:picLocks noChangeAspect="1"/>
          </p:cNvPicPr>
          <p:nvPr/>
        </p:nvPicPr>
        <p:blipFill>
          <a:blip r:embed="rId2"/>
          <a:stretch>
            <a:fillRect/>
          </a:stretch>
        </p:blipFill>
        <p:spPr>
          <a:xfrm>
            <a:off x="76585" y="106204"/>
            <a:ext cx="1266825" cy="790575"/>
          </a:xfrm>
          <a:prstGeom prst="rect">
            <a:avLst/>
          </a:prstGeom>
        </p:spPr>
      </p:pic>
    </p:spTree>
    <p:extLst>
      <p:ext uri="{BB962C8B-B14F-4D97-AF65-F5344CB8AC3E}">
        <p14:creationId xmlns:p14="http://schemas.microsoft.com/office/powerpoint/2010/main" val="15761003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1968844" y="914891"/>
            <a:ext cx="7924800" cy="10387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rtl="0"/>
            <a:r>
              <a:rPr lang="en-US" sz="2800" b="1" dirty="0">
                <a:ln>
                  <a:solidFill>
                    <a:schemeClr val="tx1"/>
                  </a:solidFill>
                </a:ln>
                <a:latin typeface="Tahoma" panose="020B0604030504040204" pitchFamily="34" charset="0"/>
                <a:ea typeface="Tahoma" panose="020B0604030504040204" pitchFamily="34" charset="0"/>
                <a:cs typeface="Tahoma" panose="020B0604030504040204" pitchFamily="34" charset="0"/>
              </a:rPr>
              <a:t>DEVELOPMENT PROJECTS – PRIORITY LIST OF RAILWAY PROJECTS</a:t>
            </a:r>
          </a:p>
        </p:txBody>
      </p:sp>
      <p:graphicFrame>
        <p:nvGraphicFramePr>
          <p:cNvPr id="3" name="Table 2"/>
          <p:cNvGraphicFramePr>
            <a:graphicFrameLocks noGrp="1"/>
          </p:cNvGraphicFramePr>
          <p:nvPr>
            <p:extLst>
              <p:ext uri="{D42A27DB-BD31-4B8C-83A1-F6EECF244321}">
                <p14:modId xmlns:p14="http://schemas.microsoft.com/office/powerpoint/2010/main" val="3864862756"/>
              </p:ext>
            </p:extLst>
          </p:nvPr>
        </p:nvGraphicFramePr>
        <p:xfrm>
          <a:off x="1235676" y="2302353"/>
          <a:ext cx="7084540" cy="3951402"/>
        </p:xfrm>
        <a:graphic>
          <a:graphicData uri="http://schemas.openxmlformats.org/drawingml/2006/table">
            <a:tbl>
              <a:tblPr firstRow="1" firstCol="1" bandRow="1">
                <a:tableStyleId>{5C22544A-7EE6-4342-B048-85BDC9FD1C3A}</a:tableStyleId>
              </a:tblPr>
              <a:tblGrid>
                <a:gridCol w="532364">
                  <a:extLst>
                    <a:ext uri="{9D8B030D-6E8A-4147-A177-3AD203B41FA5}">
                      <a16:colId xmlns="" xmlns:a16="http://schemas.microsoft.com/office/drawing/2014/main" val="20000"/>
                    </a:ext>
                  </a:extLst>
                </a:gridCol>
                <a:gridCol w="4227899">
                  <a:extLst>
                    <a:ext uri="{9D8B030D-6E8A-4147-A177-3AD203B41FA5}">
                      <a16:colId xmlns="" xmlns:a16="http://schemas.microsoft.com/office/drawing/2014/main" val="20001"/>
                    </a:ext>
                  </a:extLst>
                </a:gridCol>
                <a:gridCol w="1284120">
                  <a:extLst>
                    <a:ext uri="{9D8B030D-6E8A-4147-A177-3AD203B41FA5}">
                      <a16:colId xmlns="" xmlns:a16="http://schemas.microsoft.com/office/drawing/2014/main" val="20002"/>
                    </a:ext>
                  </a:extLst>
                </a:gridCol>
                <a:gridCol w="1040157">
                  <a:extLst>
                    <a:ext uri="{9D8B030D-6E8A-4147-A177-3AD203B41FA5}">
                      <a16:colId xmlns="" xmlns:a16="http://schemas.microsoft.com/office/drawing/2014/main" val="20003"/>
                    </a:ext>
                  </a:extLst>
                </a:gridCol>
              </a:tblGrid>
              <a:tr h="837610">
                <a:tc>
                  <a:txBody>
                    <a:bodyPr/>
                    <a:lstStyle/>
                    <a:p>
                      <a:pPr marL="0" marR="0" algn="ctr" rtl="0">
                        <a:lnSpc>
                          <a:spcPct val="107000"/>
                        </a:lnSpc>
                        <a:spcBef>
                          <a:spcPts val="0"/>
                        </a:spcBef>
                        <a:spcAft>
                          <a:spcPts val="0"/>
                        </a:spcAft>
                      </a:pPr>
                      <a:r>
                        <a:rPr lang="en-US" sz="1800" dirty="0">
                          <a:effectLst/>
                        </a:rPr>
                        <a:t>No.</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800" dirty="0">
                          <a:effectLst/>
                        </a:rPr>
                        <a:t>Projects</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800">
                          <a:effectLst/>
                        </a:rPr>
                        <a:t>Estimated costs €</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800">
                          <a:effectLst/>
                        </a:rPr>
                        <a:t>Weighted</a:t>
                      </a:r>
                      <a:r>
                        <a:rPr lang="en-US" sz="1800" dirty="0">
                          <a:effectLst/>
                        </a:rPr>
                        <a:t>score</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0"/>
                  </a:ext>
                </a:extLst>
              </a:tr>
              <a:tr h="728683">
                <a:tc>
                  <a:txBody>
                    <a:bodyPr/>
                    <a:lstStyle/>
                    <a:p>
                      <a:pPr marL="0" marR="0" algn="ctr" rtl="0">
                        <a:lnSpc>
                          <a:spcPct val="107000"/>
                        </a:lnSpc>
                        <a:spcBef>
                          <a:spcPts val="0"/>
                        </a:spcBef>
                        <a:spcAft>
                          <a:spcPts val="0"/>
                        </a:spcAft>
                      </a:pPr>
                      <a:r>
                        <a:rPr lang="en-US" sz="1400" dirty="0">
                          <a:effectLst/>
                        </a:rPr>
                        <a:t>5</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dirty="0">
                          <a:effectLst/>
                        </a:rPr>
                        <a:t>Construction and modernization of a Railway Line Pristina - </a:t>
                      </a:r>
                      <a:r>
                        <a:rPr lang="en-US" sz="1400" dirty="0" err="1">
                          <a:effectLst/>
                        </a:rPr>
                        <a:t>Fushe</a:t>
                      </a:r>
                      <a:r>
                        <a:rPr lang="en-US" sz="1400" dirty="0">
                          <a:effectLst/>
                        </a:rPr>
                        <a:t> </a:t>
                      </a:r>
                      <a:r>
                        <a:rPr lang="en-US" sz="1400" dirty="0" err="1">
                          <a:effectLst/>
                        </a:rPr>
                        <a:t>Kosove</a:t>
                      </a:r>
                      <a:r>
                        <a:rPr lang="en-US" sz="1400" dirty="0">
                          <a:effectLst/>
                        </a:rPr>
                        <a:t> - Pristina Airport “</a:t>
                      </a:r>
                      <a:r>
                        <a:rPr lang="en-US" sz="1400" dirty="0" err="1">
                          <a:effectLst/>
                        </a:rPr>
                        <a:t>Adem</a:t>
                      </a:r>
                      <a:r>
                        <a:rPr lang="en-US" sz="1400" dirty="0">
                          <a:effectLst/>
                        </a:rPr>
                        <a:t> </a:t>
                      </a:r>
                      <a:r>
                        <a:rPr lang="en-US" sz="1400" dirty="0" err="1">
                          <a:effectLst/>
                        </a:rPr>
                        <a:t>Jashari</a:t>
                      </a:r>
                      <a:r>
                        <a:rPr lang="en-US" sz="1400" dirty="0">
                          <a:effectLst/>
                        </a:rPr>
                        <a:t>”; 16.872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b"/>
                </a:tc>
                <a:tc>
                  <a:txBody>
                    <a:bodyPr/>
                    <a:lstStyle/>
                    <a:p>
                      <a:pPr marL="0" marR="0" algn="l" rtl="0">
                        <a:lnSpc>
                          <a:spcPct val="107000"/>
                        </a:lnSpc>
                        <a:spcBef>
                          <a:spcPts val="0"/>
                        </a:spcBef>
                        <a:spcAft>
                          <a:spcPts val="0"/>
                        </a:spcAft>
                      </a:pPr>
                      <a:r>
                        <a:rPr lang="en-US" sz="1400">
                          <a:effectLst/>
                        </a:rPr>
                        <a:t>37,881,000.00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400">
                          <a:effectLst/>
                        </a:rPr>
                        <a:t>68</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1"/>
                  </a:ext>
                </a:extLst>
              </a:tr>
              <a:tr h="651495">
                <a:tc>
                  <a:txBody>
                    <a:bodyPr/>
                    <a:lstStyle/>
                    <a:p>
                      <a:pPr marL="0" marR="0" algn="ctr" rtl="0">
                        <a:lnSpc>
                          <a:spcPct val="107000"/>
                        </a:lnSpc>
                        <a:spcBef>
                          <a:spcPts val="0"/>
                        </a:spcBef>
                        <a:spcAft>
                          <a:spcPts val="0"/>
                        </a:spcAft>
                      </a:pPr>
                      <a:r>
                        <a:rPr lang="en-US" sz="1400" dirty="0">
                          <a:effectLst/>
                        </a:rPr>
                        <a:t>6</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dirty="0">
                          <a:effectLst/>
                        </a:rPr>
                        <a:t>General Rehabilitation and Modernization of the Western Railway Line (</a:t>
                      </a:r>
                      <a:r>
                        <a:rPr lang="en-US" sz="1400" dirty="0" err="1">
                          <a:effectLst/>
                        </a:rPr>
                        <a:t>Fushe</a:t>
                      </a:r>
                      <a:r>
                        <a:rPr lang="en-US" sz="1400" dirty="0">
                          <a:effectLst/>
                        </a:rPr>
                        <a:t> </a:t>
                      </a:r>
                      <a:r>
                        <a:rPr lang="en-US" sz="1400" dirty="0" err="1">
                          <a:effectLst/>
                        </a:rPr>
                        <a:t>Kosove</a:t>
                      </a:r>
                      <a:r>
                        <a:rPr lang="en-US" sz="1400" dirty="0">
                          <a:effectLst/>
                        </a:rPr>
                        <a:t> -</a:t>
                      </a:r>
                      <a:r>
                        <a:rPr lang="en-US" sz="1400" dirty="0" err="1">
                          <a:effectLst/>
                        </a:rPr>
                        <a:t>Klinë</a:t>
                      </a:r>
                      <a:r>
                        <a:rPr lang="en-US" sz="1400" dirty="0">
                          <a:effectLst/>
                        </a:rPr>
                        <a:t> - </a:t>
                      </a:r>
                      <a:r>
                        <a:rPr lang="en-US" sz="1400" dirty="0" err="1">
                          <a:effectLst/>
                        </a:rPr>
                        <a:t>Pejë</a:t>
                      </a:r>
                      <a:r>
                        <a:rPr lang="en-US" sz="1400" dirty="0">
                          <a:effectLst/>
                        </a:rPr>
                        <a:t>); 81.94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tc>
                <a:tc>
                  <a:txBody>
                    <a:bodyPr/>
                    <a:lstStyle/>
                    <a:p>
                      <a:pPr marL="0" marR="0" algn="l" rtl="0">
                        <a:lnSpc>
                          <a:spcPct val="107000"/>
                        </a:lnSpc>
                        <a:spcBef>
                          <a:spcPts val="0"/>
                        </a:spcBef>
                        <a:spcAft>
                          <a:spcPts val="0"/>
                        </a:spcAft>
                      </a:pPr>
                      <a:r>
                        <a:rPr lang="en-US" sz="1400">
                          <a:effectLst/>
                        </a:rPr>
                        <a:t>261,395,000.00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400">
                          <a:effectLst/>
                        </a:rPr>
                        <a:t>64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2"/>
                  </a:ext>
                </a:extLst>
              </a:tr>
              <a:tr h="485789">
                <a:tc>
                  <a:txBody>
                    <a:bodyPr/>
                    <a:lstStyle/>
                    <a:p>
                      <a:pPr marL="0" marR="0" algn="ctr" rtl="0">
                        <a:lnSpc>
                          <a:spcPct val="107000"/>
                        </a:lnSpc>
                        <a:spcBef>
                          <a:spcPts val="0"/>
                        </a:spcBef>
                        <a:spcAft>
                          <a:spcPts val="0"/>
                        </a:spcAft>
                      </a:pPr>
                      <a:r>
                        <a:rPr lang="en-US" sz="1400" dirty="0">
                          <a:effectLst/>
                        </a:rPr>
                        <a:t>7</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dirty="0">
                          <a:effectLst/>
                        </a:rPr>
                        <a:t>General Rehabilitation and Modernization of the South/West Railway Line (Kline - </a:t>
                      </a:r>
                      <a:r>
                        <a:rPr lang="en-US" sz="1400" dirty="0" err="1">
                          <a:effectLst/>
                        </a:rPr>
                        <a:t>Prizren</a:t>
                      </a:r>
                      <a:r>
                        <a:rPr lang="en-US" sz="1400" dirty="0">
                          <a:effectLst/>
                        </a:rPr>
                        <a:t>); 58.831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a:effectLst/>
                        </a:rPr>
                        <a:t>187,675,000.00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400">
                          <a:effectLst/>
                        </a:rPr>
                        <a:t>64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3"/>
                  </a:ext>
                </a:extLst>
              </a:tr>
              <a:tr h="728683">
                <a:tc>
                  <a:txBody>
                    <a:bodyPr/>
                    <a:lstStyle/>
                    <a:p>
                      <a:pPr marL="0" marR="0" algn="ctr" rtl="0">
                        <a:lnSpc>
                          <a:spcPct val="107000"/>
                        </a:lnSpc>
                        <a:spcBef>
                          <a:spcPts val="0"/>
                        </a:spcBef>
                        <a:spcAft>
                          <a:spcPts val="0"/>
                        </a:spcAft>
                      </a:pPr>
                      <a:r>
                        <a:rPr lang="en-US" sz="1400" dirty="0">
                          <a:effectLst/>
                        </a:rPr>
                        <a:t>8</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dirty="0">
                          <a:effectLst/>
                        </a:rPr>
                        <a:t>Construction of the new railway line (</a:t>
                      </a:r>
                      <a:r>
                        <a:rPr lang="en-US" sz="1400" dirty="0" err="1">
                          <a:effectLst/>
                        </a:rPr>
                        <a:t>Ferizaj</a:t>
                      </a:r>
                      <a:r>
                        <a:rPr lang="en-US" sz="1400" dirty="0">
                          <a:effectLst/>
                        </a:rPr>
                        <a:t> – </a:t>
                      </a:r>
                      <a:r>
                        <a:rPr lang="en-US" sz="1400" dirty="0" err="1">
                          <a:effectLst/>
                        </a:rPr>
                        <a:t>Gjilan</a:t>
                      </a:r>
                      <a:r>
                        <a:rPr lang="en-US" sz="1400" dirty="0">
                          <a:effectLst/>
                        </a:rPr>
                        <a:t> - Border with Serbia - </a:t>
                      </a:r>
                      <a:r>
                        <a:rPr lang="en-US" sz="1400" dirty="0" err="1">
                          <a:effectLst/>
                        </a:rPr>
                        <a:t>Bujanovac</a:t>
                      </a:r>
                      <a:r>
                        <a:rPr lang="en-US" sz="1400" dirty="0">
                          <a:effectLst/>
                        </a:rPr>
                        <a:t>) with a length of 59 Km. in Kosovo part.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a:effectLst/>
                        </a:rPr>
                        <a:t>188,215,000.00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400">
                          <a:effectLst/>
                        </a:rPr>
                        <a:t>54</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4"/>
                  </a:ext>
                </a:extLst>
              </a:tr>
              <a:tr h="485789">
                <a:tc>
                  <a:txBody>
                    <a:bodyPr/>
                    <a:lstStyle/>
                    <a:p>
                      <a:pPr marL="0" marR="0" algn="ctr" rtl="0">
                        <a:lnSpc>
                          <a:spcPct val="107000"/>
                        </a:lnSpc>
                        <a:spcBef>
                          <a:spcPts val="0"/>
                        </a:spcBef>
                        <a:spcAft>
                          <a:spcPts val="0"/>
                        </a:spcAft>
                      </a:pPr>
                      <a:r>
                        <a:rPr lang="en-US" sz="1400" dirty="0">
                          <a:effectLst/>
                        </a:rPr>
                        <a:t>9</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l" rtl="0">
                        <a:lnSpc>
                          <a:spcPct val="107000"/>
                        </a:lnSpc>
                        <a:spcBef>
                          <a:spcPts val="0"/>
                        </a:spcBef>
                        <a:spcAft>
                          <a:spcPts val="0"/>
                        </a:spcAft>
                      </a:pPr>
                      <a:r>
                        <a:rPr lang="en-US" sz="1400" dirty="0">
                          <a:effectLst/>
                        </a:rPr>
                        <a:t>Construction of the new railway line </a:t>
                      </a:r>
                      <a:r>
                        <a:rPr lang="en-US" sz="1400" dirty="0" err="1">
                          <a:effectLst/>
                        </a:rPr>
                        <a:t>Kramovik</a:t>
                      </a:r>
                      <a:r>
                        <a:rPr lang="en-US" sz="1400" dirty="0">
                          <a:effectLst/>
                        </a:rPr>
                        <a:t> (Kosovo) - </a:t>
                      </a:r>
                      <a:r>
                        <a:rPr lang="en-US" sz="1400" dirty="0" err="1">
                          <a:effectLst/>
                        </a:rPr>
                        <a:t>Gjakove</a:t>
                      </a:r>
                      <a:r>
                        <a:rPr lang="en-US" sz="1400" dirty="0">
                          <a:effectLst/>
                        </a:rPr>
                        <a:t> (Kosovo), 20 Km. </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tc>
                <a:tc>
                  <a:txBody>
                    <a:bodyPr/>
                    <a:lstStyle/>
                    <a:p>
                      <a:pPr marL="0" marR="0" algn="l" rtl="0">
                        <a:lnSpc>
                          <a:spcPct val="107000"/>
                        </a:lnSpc>
                        <a:spcBef>
                          <a:spcPts val="0"/>
                        </a:spcBef>
                        <a:spcAft>
                          <a:spcPts val="0"/>
                        </a:spcAft>
                      </a:pPr>
                      <a:r>
                        <a:rPr lang="en-US" sz="1400">
                          <a:effectLst/>
                        </a:rPr>
                        <a:t>63,802,000.00</a:t>
                      </a:r>
                      <a:endParaRPr lang="sq-AL" sz="14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tc>
                  <a:txBody>
                    <a:bodyPr/>
                    <a:lstStyle/>
                    <a:p>
                      <a:pPr marL="0" marR="0" algn="ctr" rtl="0">
                        <a:lnSpc>
                          <a:spcPct val="107000"/>
                        </a:lnSpc>
                        <a:spcBef>
                          <a:spcPts val="0"/>
                        </a:spcBef>
                        <a:spcAft>
                          <a:spcPts val="0"/>
                        </a:spcAft>
                      </a:pPr>
                      <a:r>
                        <a:rPr lang="en-US" sz="1400" dirty="0">
                          <a:effectLst/>
                        </a:rPr>
                        <a:t>52</a:t>
                      </a:r>
                      <a:endParaRPr lang="sq-AL" sz="14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63270" marR="63270" marT="0" marB="0" anchor="ctr"/>
                </a:tc>
                <a:extLst>
                  <a:ext uri="{0D108BD9-81ED-4DB2-BD59-A6C34878D82A}">
                    <a16:rowId xmlns=""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578984605"/>
              </p:ext>
            </p:extLst>
          </p:nvPr>
        </p:nvGraphicFramePr>
        <p:xfrm>
          <a:off x="8844692" y="5260316"/>
          <a:ext cx="2515286" cy="767080"/>
        </p:xfrm>
        <a:graphic>
          <a:graphicData uri="http://schemas.openxmlformats.org/drawingml/2006/table">
            <a:tbl>
              <a:tblPr firstRow="1" bandRow="1">
                <a:tableStyleId>{5C22544A-7EE6-4342-B048-85BDC9FD1C3A}</a:tableStyleId>
              </a:tblPr>
              <a:tblGrid>
                <a:gridCol w="2515286">
                  <a:extLst>
                    <a:ext uri="{9D8B030D-6E8A-4147-A177-3AD203B41FA5}">
                      <a16:colId xmlns="" xmlns:a16="http://schemas.microsoft.com/office/drawing/2014/main" val="2000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effectLst/>
                        </a:rPr>
                        <a:t>TOTAL INVESTMENT</a:t>
                      </a:r>
                      <a:endParaRPr lang="sq-AL" sz="18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q-AL" sz="2000" dirty="0">
                          <a:effectLst/>
                        </a:rPr>
                        <a:t>1,334,921,000.00</a:t>
                      </a:r>
                      <a:endParaRPr lang="sq-AL" sz="2000" b="1" dirty="0">
                        <a:effectLst/>
                        <a:latin typeface="Calibri" panose="020F050202020403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1"/>
                  </a:ext>
                </a:extLst>
              </a:tr>
            </a:tbl>
          </a:graphicData>
        </a:graphic>
      </p:graphicFrame>
      <p:pic>
        <p:nvPicPr>
          <p:cNvPr id="8" name="Picture 7"/>
          <p:cNvPicPr>
            <a:picLocks noChangeAspect="1"/>
          </p:cNvPicPr>
          <p:nvPr/>
        </p:nvPicPr>
        <p:blipFill>
          <a:blip r:embed="rId2"/>
          <a:stretch>
            <a:fillRect/>
          </a:stretch>
        </p:blipFill>
        <p:spPr>
          <a:xfrm>
            <a:off x="76585" y="106204"/>
            <a:ext cx="1266825" cy="790575"/>
          </a:xfrm>
          <a:prstGeom prst="rect">
            <a:avLst/>
          </a:prstGeom>
        </p:spPr>
      </p:pic>
    </p:spTree>
    <p:extLst>
      <p:ext uri="{BB962C8B-B14F-4D97-AF65-F5344CB8AC3E}">
        <p14:creationId xmlns:p14="http://schemas.microsoft.com/office/powerpoint/2010/main" val="7554623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949147" y="1060358"/>
            <a:ext cx="5857102" cy="10023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3200" b="1" dirty="0">
                <a:ln>
                  <a:solidFill>
                    <a:schemeClr val="tx1"/>
                  </a:solidFill>
                </a:ln>
                <a:latin typeface="Tahoma" panose="020B0604030504040204" pitchFamily="34" charset="0"/>
                <a:ea typeface="Tahoma" panose="020B0604030504040204" pitchFamily="34" charset="0"/>
                <a:cs typeface="Tahoma" panose="020B0604030504040204" pitchFamily="34" charset="0"/>
              </a:rPr>
              <a:t>THE FUTURE OF INFRAKOS</a:t>
            </a:r>
          </a:p>
          <a:p>
            <a:pPr algn="l" rtl="0"/>
            <a:endParaRPr lang="en-US" sz="3200" b="1" dirty="0">
              <a:ln>
                <a:solidFill>
                  <a:srgbClr val="960000"/>
                </a:solidFill>
              </a:ln>
            </a:endParaRPr>
          </a:p>
        </p:txBody>
      </p:sp>
      <p:sp>
        <p:nvSpPr>
          <p:cNvPr id="8" name="Rectangle 7"/>
          <p:cNvSpPr/>
          <p:nvPr/>
        </p:nvSpPr>
        <p:spPr>
          <a:xfrm>
            <a:off x="1463504" y="2197170"/>
            <a:ext cx="3731740" cy="3785652"/>
          </a:xfrm>
          <a:prstGeom prst="rect">
            <a:avLst/>
          </a:prstGeom>
        </p:spPr>
        <p:txBody>
          <a:bodyPr wrap="square">
            <a:spAutoFit/>
          </a:bodyPr>
          <a:lstStyle/>
          <a:p>
            <a:pPr algn="l" rtl="0"/>
            <a:r>
              <a:rPr lang="en-US" sz="2400" dirty="0"/>
              <a:t>INFRAKOS expects for the Kosovo Railway Network to be part of the European Integrated Network therefore it seeks the support of the Government of the Republic of Kosovo to achieve the Multimodal Transport Strategy 2023-2030.</a:t>
            </a:r>
            <a:endParaRPr lang="sq-AL" sz="2400" dirty="0"/>
          </a:p>
        </p:txBody>
      </p:sp>
      <p:pic>
        <p:nvPicPr>
          <p:cNvPr id="14" name="Picture 13"/>
          <p:cNvPicPr>
            <a:picLocks noChangeAspect="1"/>
          </p:cNvPicPr>
          <p:nvPr/>
        </p:nvPicPr>
        <p:blipFill>
          <a:blip r:embed="rId2"/>
          <a:stretch>
            <a:fillRect/>
          </a:stretch>
        </p:blipFill>
        <p:spPr>
          <a:xfrm>
            <a:off x="5338119" y="1922850"/>
            <a:ext cx="5882331" cy="4184339"/>
          </a:xfrm>
          <a:prstGeom prst="rect">
            <a:avLst/>
          </a:prstGeom>
        </p:spPr>
      </p:pic>
      <p:pic>
        <p:nvPicPr>
          <p:cNvPr id="10" name="Picture 9"/>
          <p:cNvPicPr>
            <a:picLocks noChangeAspect="1"/>
          </p:cNvPicPr>
          <p:nvPr/>
        </p:nvPicPr>
        <p:blipFill>
          <a:blip r:embed="rId3"/>
          <a:stretch>
            <a:fillRect/>
          </a:stretch>
        </p:blipFill>
        <p:spPr>
          <a:xfrm>
            <a:off x="76585" y="106204"/>
            <a:ext cx="1266825" cy="790575"/>
          </a:xfrm>
          <a:prstGeom prst="rect">
            <a:avLst/>
          </a:prstGeom>
        </p:spPr>
      </p:pic>
    </p:spTree>
    <p:extLst>
      <p:ext uri="{BB962C8B-B14F-4D97-AF65-F5344CB8AC3E}">
        <p14:creationId xmlns:p14="http://schemas.microsoft.com/office/powerpoint/2010/main" val="3615176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41989"/>
            <a:ext cx="12192000" cy="416011"/>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9" name="Rectangle 8"/>
          <p:cNvSpPr/>
          <p:nvPr/>
        </p:nvSpPr>
        <p:spPr>
          <a:xfrm>
            <a:off x="0" y="6376086"/>
            <a:ext cx="12192000" cy="65903"/>
          </a:xfrm>
          <a:prstGeom prst="rect">
            <a:avLst/>
          </a:prstGeom>
          <a:solidFill>
            <a:srgbClr val="9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q-AL"/>
          </a:p>
        </p:txBody>
      </p:sp>
      <p:sp>
        <p:nvSpPr>
          <p:cNvPr id="11" name="Title 1"/>
          <p:cNvSpPr txBox="1">
            <a:spLocks/>
          </p:cNvSpPr>
          <p:nvPr/>
        </p:nvSpPr>
        <p:spPr>
          <a:xfrm>
            <a:off x="2074776" y="2215972"/>
            <a:ext cx="7924800" cy="18179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3200" b="1" dirty="0">
                <a:ln>
                  <a:solidFill>
                    <a:srgbClr val="960000"/>
                  </a:solidFill>
                </a:ln>
              </a:rPr>
              <a:t>  </a:t>
            </a: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endParaRPr lang="en-US" sz="3200" b="1" dirty="0">
              <a:ln>
                <a:solidFill>
                  <a:srgbClr val="960000"/>
                </a:solidFill>
              </a:ln>
            </a:endParaRP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       Thank you for your</a:t>
            </a:r>
          </a:p>
          <a:p>
            <a:pPr algn="l" rtl="0"/>
            <a:r>
              <a:rPr lang="en-US" sz="4400" b="1" dirty="0">
                <a:ln>
                  <a:solidFill>
                    <a:schemeClr val="tx1"/>
                  </a:solidFill>
                </a:ln>
                <a:latin typeface="Tahoma" panose="020B0604030504040204" pitchFamily="34" charset="0"/>
                <a:ea typeface="Tahoma" panose="020B0604030504040204" pitchFamily="34" charset="0"/>
                <a:cs typeface="Tahoma" panose="020B0604030504040204" pitchFamily="34" charset="0"/>
              </a:rPr>
              <a:t>              attention! </a:t>
            </a:r>
          </a:p>
          <a:p>
            <a:pPr algn="l" rtl="0"/>
            <a:endParaRPr lang="en-US" sz="3200" b="1" dirty="0">
              <a:ln>
                <a:solidFill>
                  <a:srgbClr val="960000"/>
                </a:solidFill>
              </a:ln>
            </a:endParaRPr>
          </a:p>
        </p:txBody>
      </p:sp>
    </p:spTree>
    <p:extLst>
      <p:ext uri="{BB962C8B-B14F-4D97-AF65-F5344CB8AC3E}">
        <p14:creationId xmlns:p14="http://schemas.microsoft.com/office/powerpoint/2010/main" val="3816309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97928B764CB34DB639E7EB7D282FAE" ma:contentTypeVersion="17" ma:contentTypeDescription="Create a new document." ma:contentTypeScope="" ma:versionID="0ba9eb1311647668877c7b74e79969f6">
  <xsd:schema xmlns:xsd="http://www.w3.org/2001/XMLSchema" xmlns:xs="http://www.w3.org/2001/XMLSchema" xmlns:p="http://schemas.microsoft.com/office/2006/metadata/properties" xmlns:ns2="bae6e89f-20aa-4079-9501-cd3291b45971" xmlns:ns3="e6b88493-a865-49b9-b502-6098bd4e94c2" targetNamespace="http://schemas.microsoft.com/office/2006/metadata/properties" ma:root="true" ma:fieldsID="1ab91782d100aef46e759a3aaeac30cc" ns2:_="" ns3:_="">
    <xsd:import namespace="bae6e89f-20aa-4079-9501-cd3291b45971"/>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e6e89f-20aa-4079-9501-cd3291b459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e9657bc-322d-432e-b9f5-20aab76456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c7d1092-8c76-4edd-8d6c-49f990aea377}" ma:internalName="TaxCatchAll" ma:showField="CatchAllData" ma:web="e6b88493-a865-49b9-b502-6098bd4e9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6b88493-a865-49b9-b502-6098bd4e94c2" xsi:nil="true"/>
    <lcf76f155ced4ddcb4097134ff3c332f xmlns="bae6e89f-20aa-4079-9501-cd3291b4597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FA80D52-3617-4A5B-8464-A1C093C7EA6F}"/>
</file>

<file path=customXml/itemProps2.xml><?xml version="1.0" encoding="utf-8"?>
<ds:datastoreItem xmlns:ds="http://schemas.openxmlformats.org/officeDocument/2006/customXml" ds:itemID="{31870F80-6903-4250-8850-18866CB6D541}"/>
</file>

<file path=customXml/itemProps3.xml><?xml version="1.0" encoding="utf-8"?>
<ds:datastoreItem xmlns:ds="http://schemas.openxmlformats.org/officeDocument/2006/customXml" ds:itemID="{142EA541-D3B3-466A-8E76-65CA6E55C125}"/>
</file>

<file path=docProps/app.xml><?xml version="1.0" encoding="utf-8"?>
<Properties xmlns="http://schemas.openxmlformats.org/officeDocument/2006/extended-properties" xmlns:vt="http://schemas.openxmlformats.org/officeDocument/2006/docPropsVTypes">
  <TotalTime>698</TotalTime>
  <Words>1151</Words>
  <Application>Microsoft Office PowerPoint</Application>
  <PresentationFormat>Widescreen</PresentationFormat>
  <Paragraphs>276</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Tahoma</vt:lpstr>
      <vt:lpstr>Office Theme</vt:lpstr>
      <vt:lpstr>           Kosovo Railways Infrastructure – INFRAKOS J.S.C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Bojku</dc:creator>
  <cp:lastModifiedBy>Naser Krasniqi</cp:lastModifiedBy>
  <cp:revision>152</cp:revision>
  <dcterms:created xsi:type="dcterms:W3CDTF">2024-03-12T13:17:34Z</dcterms:created>
  <dcterms:modified xsi:type="dcterms:W3CDTF">2024-03-18T22:29:44Z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0x0101000F97928B764CB34DB639E7EB7D282FAE</vt:lpwstr>
  </property>
</Properties>
</file>