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16.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notesSlides/notesSlide3.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6" r:id="rId2"/>
    <p:sldId id="322" r:id="rId3"/>
    <p:sldId id="366" r:id="rId4"/>
    <p:sldId id="346" r:id="rId5"/>
    <p:sldId id="358" r:id="rId6"/>
    <p:sldId id="347" r:id="rId7"/>
    <p:sldId id="348" r:id="rId8"/>
    <p:sldId id="345" r:id="rId9"/>
    <p:sldId id="360" r:id="rId10"/>
    <p:sldId id="357" r:id="rId11"/>
    <p:sldId id="361" r:id="rId12"/>
    <p:sldId id="362" r:id="rId13"/>
    <p:sldId id="365" r:id="rId14"/>
    <p:sldId id="349" r:id="rId15"/>
    <p:sldId id="350" r:id="rId16"/>
    <p:sldId id="351" r:id="rId17"/>
    <p:sldId id="352" r:id="rId18"/>
    <p:sldId id="354" r:id="rId19"/>
    <p:sldId id="363" r:id="rId20"/>
    <p:sldId id="364" r:id="rId21"/>
    <p:sldId id="353" r:id="rId22"/>
    <p:sldId id="359" r:id="rId23"/>
    <p:sldId id="355" r:id="rId24"/>
    <p:sldId id="356" r:id="rId25"/>
    <p:sldId id="344" r:id="rId26"/>
  </p:sldIdLst>
  <p:sldSz cx="9144000" cy="6858000" type="screen4x3"/>
  <p:notesSz cx="7099300" cy="10234613"/>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660"/>
  </p:normalViewPr>
  <p:slideViewPr>
    <p:cSldViewPr>
      <p:cViewPr varScale="1">
        <p:scale>
          <a:sx n="107" d="100"/>
          <a:sy n="107" d="100"/>
        </p:scale>
        <p:origin x="1332" y="114"/>
      </p:cViewPr>
      <p:guideLst>
        <p:guide orient="horz" pos="2160"/>
        <p:guide pos="2880"/>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D7F499A5-9DFF-401A-8DED-1B5246D14DDE}" type="datetimeFigureOut">
              <a:rPr lang="en-US" smtClean="0"/>
              <a:t>3/19/2024</a:t>
            </a:fld>
            <a:endParaRPr lang="en-US"/>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ABBF878E-46C8-488C-BCBA-4F9392BF1F75}" type="slidenum">
              <a:rPr lang="en-US" smtClean="0"/>
              <a:t>‹#›</a:t>
            </a:fld>
            <a:endParaRPr lang="en-US"/>
          </a:p>
        </p:txBody>
      </p:sp>
    </p:spTree>
    <p:extLst>
      <p:ext uri="{BB962C8B-B14F-4D97-AF65-F5344CB8AC3E}">
        <p14:creationId xmlns:p14="http://schemas.microsoft.com/office/powerpoint/2010/main" val="3179448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15</a:t>
            </a:fld>
            <a:endParaRPr lang="en-US"/>
          </a:p>
        </p:txBody>
      </p:sp>
    </p:spTree>
    <p:extLst>
      <p:ext uri="{BB962C8B-B14F-4D97-AF65-F5344CB8AC3E}">
        <p14:creationId xmlns:p14="http://schemas.microsoft.com/office/powerpoint/2010/main" val="204818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16</a:t>
            </a:fld>
            <a:endParaRPr lang="en-US"/>
          </a:p>
        </p:txBody>
      </p:sp>
    </p:spTree>
    <p:extLst>
      <p:ext uri="{BB962C8B-B14F-4D97-AF65-F5344CB8AC3E}">
        <p14:creationId xmlns:p14="http://schemas.microsoft.com/office/powerpoint/2010/main" val="2231203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17</a:t>
            </a:fld>
            <a:endParaRPr lang="en-US"/>
          </a:p>
        </p:txBody>
      </p:sp>
    </p:spTree>
    <p:extLst>
      <p:ext uri="{BB962C8B-B14F-4D97-AF65-F5344CB8AC3E}">
        <p14:creationId xmlns:p14="http://schemas.microsoft.com/office/powerpoint/2010/main" val="2069510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18</a:t>
            </a:fld>
            <a:endParaRPr lang="en-US"/>
          </a:p>
        </p:txBody>
      </p:sp>
    </p:spTree>
    <p:extLst>
      <p:ext uri="{BB962C8B-B14F-4D97-AF65-F5344CB8AC3E}">
        <p14:creationId xmlns:p14="http://schemas.microsoft.com/office/powerpoint/2010/main" val="264126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19</a:t>
            </a:fld>
            <a:endParaRPr lang="en-US"/>
          </a:p>
        </p:txBody>
      </p:sp>
    </p:spTree>
    <p:extLst>
      <p:ext uri="{BB962C8B-B14F-4D97-AF65-F5344CB8AC3E}">
        <p14:creationId xmlns:p14="http://schemas.microsoft.com/office/powerpoint/2010/main" val="702578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20</a:t>
            </a:fld>
            <a:endParaRPr lang="en-US"/>
          </a:p>
        </p:txBody>
      </p:sp>
    </p:spTree>
    <p:extLst>
      <p:ext uri="{BB962C8B-B14F-4D97-AF65-F5344CB8AC3E}">
        <p14:creationId xmlns:p14="http://schemas.microsoft.com/office/powerpoint/2010/main" val="3139155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21</a:t>
            </a:fld>
            <a:endParaRPr lang="en-US"/>
          </a:p>
        </p:txBody>
      </p:sp>
    </p:spTree>
    <p:extLst>
      <p:ext uri="{BB962C8B-B14F-4D97-AF65-F5344CB8AC3E}">
        <p14:creationId xmlns:p14="http://schemas.microsoft.com/office/powerpoint/2010/main" val="3427892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22</a:t>
            </a:fld>
            <a:endParaRPr lang="en-US"/>
          </a:p>
        </p:txBody>
      </p:sp>
    </p:spTree>
    <p:extLst>
      <p:ext uri="{BB962C8B-B14F-4D97-AF65-F5344CB8AC3E}">
        <p14:creationId xmlns:p14="http://schemas.microsoft.com/office/powerpoint/2010/main" val="788655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23</a:t>
            </a:fld>
            <a:endParaRPr lang="en-US"/>
          </a:p>
        </p:txBody>
      </p:sp>
    </p:spTree>
    <p:extLst>
      <p:ext uri="{BB962C8B-B14F-4D97-AF65-F5344CB8AC3E}">
        <p14:creationId xmlns:p14="http://schemas.microsoft.com/office/powerpoint/2010/main" val="3691326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BF878E-46C8-488C-BCBA-4F9392BF1F75}" type="slidenum">
              <a:rPr lang="en-US" smtClean="0"/>
              <a:t>24</a:t>
            </a:fld>
            <a:endParaRPr lang="en-US"/>
          </a:p>
        </p:txBody>
      </p:sp>
    </p:spTree>
    <p:extLst>
      <p:ext uri="{BB962C8B-B14F-4D97-AF65-F5344CB8AC3E}">
        <p14:creationId xmlns:p14="http://schemas.microsoft.com/office/powerpoint/2010/main" val="1703453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a:t>Uredite slog naslova matrice</a:t>
            </a:r>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a:t>Uredite slog podnaslova matrice</a:t>
            </a:r>
          </a:p>
        </p:txBody>
      </p:sp>
      <p:sp>
        <p:nvSpPr>
          <p:cNvPr id="4" name="Ograda datuma 3"/>
          <p:cNvSpPr>
            <a:spLocks noGrp="1"/>
          </p:cNvSpPr>
          <p:nvPr>
            <p:ph type="dt" sz="half" idx="10"/>
          </p:nvPr>
        </p:nvSpPr>
        <p:spPr/>
        <p:txBody>
          <a:bodyPr/>
          <a:lstStyle/>
          <a:p>
            <a:fld id="{4D505EA2-1C77-4D17-AD12-33FF6EA1F9A0}" type="datetimeFigureOut">
              <a:rPr lang="sl-SI" smtClean="0"/>
              <a:t>19. 03. 2024</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130461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grada vsebine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a:spLocks noGrp="1"/>
          </p:cNvSpPr>
          <p:nvPr>
            <p:ph type="dt" sz="half" idx="10"/>
          </p:nvPr>
        </p:nvSpPr>
        <p:spPr/>
        <p:txBody>
          <a:bodyPr/>
          <a:lstStyle/>
          <a:p>
            <a:fld id="{4D505EA2-1C77-4D17-AD12-33FF6EA1F9A0}" type="datetimeFigureOut">
              <a:rPr lang="sl-SI" smtClean="0"/>
              <a:t>19. 03. 2024</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404857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a:t>Uredite slog naslova matrice</a:t>
            </a:r>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Ograda datuma 3"/>
          <p:cNvSpPr>
            <a:spLocks noGrp="1"/>
          </p:cNvSpPr>
          <p:nvPr>
            <p:ph type="dt" sz="half" idx="10"/>
          </p:nvPr>
        </p:nvSpPr>
        <p:spPr/>
        <p:txBody>
          <a:bodyPr/>
          <a:lstStyle/>
          <a:p>
            <a:fld id="{4D505EA2-1C77-4D17-AD12-33FF6EA1F9A0}" type="datetimeFigureOut">
              <a:rPr lang="sl-SI" smtClean="0"/>
              <a:t>19. 03. 2024</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969896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grada vsebin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vsebin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grada datuma 4"/>
          <p:cNvSpPr>
            <a:spLocks noGrp="1"/>
          </p:cNvSpPr>
          <p:nvPr>
            <p:ph type="dt" sz="half" idx="10"/>
          </p:nvPr>
        </p:nvSpPr>
        <p:spPr/>
        <p:txBody>
          <a:bodyPr/>
          <a:lstStyle/>
          <a:p>
            <a:fld id="{4D505EA2-1C77-4D17-AD12-33FF6EA1F9A0}" type="datetimeFigureOut">
              <a:rPr lang="sl-SI" smtClean="0"/>
              <a:t>19. 03. 2024</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73041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a:t>Uredite slog naslova matrice</a:t>
            </a:r>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grada datuma 6"/>
          <p:cNvSpPr>
            <a:spLocks noGrp="1"/>
          </p:cNvSpPr>
          <p:nvPr>
            <p:ph type="dt" sz="half" idx="10"/>
          </p:nvPr>
        </p:nvSpPr>
        <p:spPr/>
        <p:txBody>
          <a:bodyPr/>
          <a:lstStyle/>
          <a:p>
            <a:fld id="{4D505EA2-1C77-4D17-AD12-33FF6EA1F9A0}" type="datetimeFigureOut">
              <a:rPr lang="sl-SI" smtClean="0"/>
              <a:t>19. 03. 2024</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100508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grada datuma 2"/>
          <p:cNvSpPr>
            <a:spLocks noGrp="1"/>
          </p:cNvSpPr>
          <p:nvPr>
            <p:ph type="dt" sz="half" idx="10"/>
          </p:nvPr>
        </p:nvSpPr>
        <p:spPr/>
        <p:txBody>
          <a:bodyPr/>
          <a:lstStyle/>
          <a:p>
            <a:fld id="{4D505EA2-1C77-4D17-AD12-33FF6EA1F9A0}" type="datetimeFigureOut">
              <a:rPr lang="sl-SI" smtClean="0"/>
              <a:t>19. 03. 2024</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14200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4D505EA2-1C77-4D17-AD12-33FF6EA1F9A0}" type="datetimeFigureOut">
              <a:rPr lang="sl-SI" smtClean="0"/>
              <a:t>19. 03. 2024</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57817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l-SI"/>
              <a:t>Uredite slog naslova matrice</a:t>
            </a:r>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Ograda datuma 4"/>
          <p:cNvSpPr>
            <a:spLocks noGrp="1"/>
          </p:cNvSpPr>
          <p:nvPr>
            <p:ph type="dt" sz="half" idx="10"/>
          </p:nvPr>
        </p:nvSpPr>
        <p:spPr/>
        <p:txBody>
          <a:bodyPr/>
          <a:lstStyle/>
          <a:p>
            <a:fld id="{4D505EA2-1C77-4D17-AD12-33FF6EA1F9A0}" type="datetimeFigureOut">
              <a:rPr lang="sl-SI" smtClean="0"/>
              <a:t>19. 03. 2024</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58749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l-SI"/>
              <a:t>Uredite slog naslova matrice</a:t>
            </a:r>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Ograda datuma 4"/>
          <p:cNvSpPr>
            <a:spLocks noGrp="1"/>
          </p:cNvSpPr>
          <p:nvPr>
            <p:ph type="dt" sz="half" idx="10"/>
          </p:nvPr>
        </p:nvSpPr>
        <p:spPr/>
        <p:txBody>
          <a:bodyPr/>
          <a:lstStyle/>
          <a:p>
            <a:fld id="{4D505EA2-1C77-4D17-AD12-33FF6EA1F9A0}" type="datetimeFigureOut">
              <a:rPr lang="sl-SI" smtClean="0"/>
              <a:t>19. 03. 2024</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873970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grada navpičnega besedila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a:spLocks noGrp="1"/>
          </p:cNvSpPr>
          <p:nvPr>
            <p:ph type="dt" sz="half" idx="10"/>
          </p:nvPr>
        </p:nvSpPr>
        <p:spPr/>
        <p:txBody>
          <a:bodyPr/>
          <a:lstStyle/>
          <a:p>
            <a:fld id="{4D505EA2-1C77-4D17-AD12-33FF6EA1F9A0}" type="datetimeFigureOut">
              <a:rPr lang="sl-SI" smtClean="0"/>
              <a:t>19. 03. 2024</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84544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8"/>
            <a:ext cx="2057400" cy="5851525"/>
          </a:xfrm>
        </p:spPr>
        <p:txBody>
          <a:bodyPr vert="eaVert"/>
          <a:lstStyle/>
          <a:p>
            <a:r>
              <a:rPr lang="sl-SI"/>
              <a:t>Uredite slog naslova matrice</a:t>
            </a:r>
          </a:p>
        </p:txBody>
      </p:sp>
      <p:sp>
        <p:nvSpPr>
          <p:cNvPr id="3" name="Ograda navpičnega besedila 2"/>
          <p:cNvSpPr>
            <a:spLocks noGrp="1"/>
          </p:cNvSpPr>
          <p:nvPr>
            <p:ph type="body" orient="vert" idx="1"/>
          </p:nvPr>
        </p:nvSpPr>
        <p:spPr>
          <a:xfrm>
            <a:off x="457200" y="274638"/>
            <a:ext cx="6019800" cy="5851525"/>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a:spLocks noGrp="1"/>
          </p:cNvSpPr>
          <p:nvPr>
            <p:ph type="dt" sz="half" idx="10"/>
          </p:nvPr>
        </p:nvSpPr>
        <p:spPr/>
        <p:txBody>
          <a:bodyPr/>
          <a:lstStyle/>
          <a:p>
            <a:fld id="{4D505EA2-1C77-4D17-AD12-33FF6EA1F9A0}" type="datetimeFigureOut">
              <a:rPr lang="sl-SI" smtClean="0"/>
              <a:t>19. 03. 2024</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5C76585-7C8D-4309-9712-0C2FFC533121}" type="slidenum">
              <a:rPr lang="sl-SI" smtClean="0"/>
              <a:t>‹#›</a:t>
            </a:fld>
            <a:endParaRPr lang="sl-SI"/>
          </a:p>
        </p:txBody>
      </p:sp>
    </p:spTree>
    <p:extLst>
      <p:ext uri="{BB962C8B-B14F-4D97-AF65-F5344CB8AC3E}">
        <p14:creationId xmlns:p14="http://schemas.microsoft.com/office/powerpoint/2010/main" val="2472854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l-SI"/>
              <a:t>Uredite slog naslova matrice</a:t>
            </a:r>
          </a:p>
        </p:txBody>
      </p:sp>
      <p:sp>
        <p:nvSpPr>
          <p:cNvPr id="3" name="Ograda besedil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505EA2-1C77-4D17-AD12-33FF6EA1F9A0}" type="datetimeFigureOut">
              <a:rPr lang="sl-SI" smtClean="0"/>
              <a:t>19. 03. 2024</a:t>
            </a:fld>
            <a:endParaRPr lang="sl-SI"/>
          </a:p>
        </p:txBody>
      </p:sp>
      <p:sp>
        <p:nvSpPr>
          <p:cNvPr id="5" name="Ograda no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C76585-7C8D-4309-9712-0C2FFC533121}" type="slidenum">
              <a:rPr lang="sl-SI" smtClean="0"/>
              <a:t>‹#›</a:t>
            </a:fld>
            <a:endParaRPr lang="sl-SI"/>
          </a:p>
        </p:txBody>
      </p:sp>
    </p:spTree>
    <p:extLst>
      <p:ext uri="{BB962C8B-B14F-4D97-AF65-F5344CB8AC3E}">
        <p14:creationId xmlns:p14="http://schemas.microsoft.com/office/powerpoint/2010/main" val="3819203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google.com/maps/d/u/0/edit?mid=1RL017HDgs_gylKS5UGC6ceWCjHM61j0&amp;usp=sharing"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8790EEE0-5B46-4CCB-AE29-F98D429D2896}"/>
              </a:ext>
            </a:extLst>
          </p:cNvPr>
          <p:cNvSpPr txBox="1"/>
          <p:nvPr/>
        </p:nvSpPr>
        <p:spPr>
          <a:xfrm>
            <a:off x="4499992" y="4653136"/>
            <a:ext cx="4896544" cy="1631216"/>
          </a:xfrm>
          <a:prstGeom prst="rect">
            <a:avLst/>
          </a:prstGeom>
          <a:noFill/>
        </p:spPr>
        <p:txBody>
          <a:bodyPr wrap="square" rtlCol="0">
            <a:spAutoFit/>
          </a:bodyPr>
          <a:lstStyle/>
          <a:p>
            <a:pPr algn="ctr"/>
            <a:r>
              <a:rPr lang="sr-Latn-RS" sz="2000" u="sng" dirty="0"/>
              <a:t>Progress</a:t>
            </a:r>
            <a:r>
              <a:rPr lang="en-GB" sz="2000" u="sng" dirty="0"/>
              <a:t> meeting</a:t>
            </a:r>
          </a:p>
          <a:p>
            <a:pPr algn="ctr"/>
            <a:endParaRPr lang="en-GB" sz="2000" dirty="0"/>
          </a:p>
          <a:p>
            <a:pPr algn="ctr"/>
            <a:r>
              <a:rPr lang="en-GB" sz="2000" dirty="0"/>
              <a:t>Marjan Dimec, Ivan </a:t>
            </a:r>
            <a:r>
              <a:rPr lang="en-GB" sz="2000" dirty="0" err="1"/>
              <a:t>Ristić</a:t>
            </a:r>
            <a:endParaRPr lang="en-GB" sz="2000" dirty="0"/>
          </a:p>
          <a:p>
            <a:pPr algn="ctr"/>
            <a:endParaRPr lang="en-GB" sz="2000" dirty="0"/>
          </a:p>
          <a:p>
            <a:pPr algn="ctr"/>
            <a:r>
              <a:rPr lang="sr-Latn-RS" sz="2000"/>
              <a:t>Pristina</a:t>
            </a:r>
            <a:r>
              <a:rPr lang="en-GB" sz="2000" dirty="0"/>
              <a:t>, </a:t>
            </a:r>
            <a:r>
              <a:rPr lang="sr-Latn-RS" sz="2000" dirty="0"/>
              <a:t>19</a:t>
            </a:r>
            <a:r>
              <a:rPr lang="en-US" sz="2000" dirty="0" err="1"/>
              <a:t>th</a:t>
            </a:r>
            <a:r>
              <a:rPr lang="en-GB" sz="2000" dirty="0"/>
              <a:t> </a:t>
            </a:r>
            <a:r>
              <a:rPr lang="sr-Latn-RS" sz="2000" dirty="0"/>
              <a:t>March</a:t>
            </a:r>
            <a:r>
              <a:rPr lang="en-GB" sz="2000" dirty="0"/>
              <a:t> 202</a:t>
            </a:r>
            <a:r>
              <a:rPr lang="sr-Latn-RS" sz="2000" dirty="0"/>
              <a:t>4</a:t>
            </a:r>
            <a:endParaRPr lang="en-GB" sz="2000" dirty="0"/>
          </a:p>
        </p:txBody>
      </p: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pic>
        <p:nvPicPr>
          <p:cNvPr id="11" name="Slika 10">
            <a:extLst>
              <a:ext uri="{FF2B5EF4-FFF2-40B4-BE49-F238E27FC236}">
                <a16:creationId xmlns:a16="http://schemas.microsoft.com/office/drawing/2014/main" id="{F2C63CC9-9CFF-41AE-95B1-890BE814C17B}"/>
              </a:ext>
            </a:extLst>
          </p:cNvPr>
          <p:cNvPicPr>
            <a:picLocks noChangeAspect="1"/>
          </p:cNvPicPr>
          <p:nvPr/>
        </p:nvPicPr>
        <p:blipFill>
          <a:blip r:embed="rId4"/>
          <a:stretch>
            <a:fillRect/>
          </a:stretch>
        </p:blipFill>
        <p:spPr>
          <a:xfrm>
            <a:off x="125351" y="1052736"/>
            <a:ext cx="8838890" cy="3377211"/>
          </a:xfrm>
          <a:prstGeom prst="rect">
            <a:avLst/>
          </a:prstGeom>
        </p:spPr>
      </p:pic>
      <p:pic>
        <p:nvPicPr>
          <p:cNvPr id="3" name="Picture 2" descr="A traffic jam on a road&#10;&#10;Description automatically generated">
            <a:extLst>
              <a:ext uri="{FF2B5EF4-FFF2-40B4-BE49-F238E27FC236}">
                <a16:creationId xmlns:a16="http://schemas.microsoft.com/office/drawing/2014/main" id="{0D7CE8FB-AAEA-22CE-84FD-37AFB41603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64" y="4497204"/>
            <a:ext cx="3775719" cy="2157554"/>
          </a:xfrm>
          <a:prstGeom prst="rect">
            <a:avLst/>
          </a:prstGeom>
        </p:spPr>
      </p:pic>
    </p:spTree>
    <p:extLst>
      <p:ext uri="{BB962C8B-B14F-4D97-AF65-F5344CB8AC3E}">
        <p14:creationId xmlns:p14="http://schemas.microsoft.com/office/powerpoint/2010/main" val="3047317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719572" y="1700808"/>
            <a:ext cx="7884876" cy="4401205"/>
          </a:xfrm>
          <a:prstGeom prst="rect">
            <a:avLst/>
          </a:prstGeom>
        </p:spPr>
        <p:txBody>
          <a:bodyPr wrap="square">
            <a:spAutoFit/>
          </a:bodyPr>
          <a:lstStyle/>
          <a:p>
            <a:pPr marL="514350" indent="-514350">
              <a:buFont typeface="+mj-lt"/>
              <a:buAutoNum type="arabicPeriod"/>
            </a:pPr>
            <a:r>
              <a:rPr lang="sr-Latn-RS" sz="2800" dirty="0"/>
              <a:t>Overview of previous activities</a:t>
            </a:r>
            <a:endParaRPr lang="en-GB" sz="2800" dirty="0"/>
          </a:p>
          <a:p>
            <a:pPr marL="514350" indent="-514350">
              <a:buFont typeface="+mj-lt"/>
              <a:buAutoNum type="arabicPeriod"/>
            </a:pPr>
            <a:r>
              <a:rPr lang="sr-Latn-RS" sz="2800" dirty="0"/>
              <a:t>Plans for the next project stages</a:t>
            </a:r>
            <a:endParaRPr lang="en-GB" sz="2800" dirty="0"/>
          </a:p>
          <a:p>
            <a:pPr marL="514350" indent="-514350">
              <a:buFont typeface="+mj-lt"/>
              <a:buAutoNum type="arabicPeriod"/>
            </a:pPr>
            <a:r>
              <a:rPr lang="sr-Latn-RS" sz="2800" dirty="0"/>
              <a:t>Task 2 - Site visits (main findings)</a:t>
            </a:r>
          </a:p>
          <a:p>
            <a:pPr marL="514350" indent="-514350">
              <a:buFont typeface="+mj-lt"/>
              <a:buAutoNum type="arabicPeriod"/>
            </a:pPr>
            <a:r>
              <a:rPr lang="sr-Latn-RS" sz="2800" dirty="0"/>
              <a:t>Task </a:t>
            </a:r>
            <a:r>
              <a:rPr lang="en-US" sz="2800" dirty="0"/>
              <a:t>3</a:t>
            </a:r>
            <a:r>
              <a:rPr lang="sr-Latn-RS" sz="2800" dirty="0"/>
              <a:t> - </a:t>
            </a:r>
            <a:r>
              <a:rPr lang="en-US" sz="2800" dirty="0"/>
              <a:t>Assessment of the current situation of the level crossings</a:t>
            </a:r>
            <a:endParaRPr lang="sl-SI" sz="2800" dirty="0"/>
          </a:p>
          <a:p>
            <a:pPr marL="514350" indent="-514350">
              <a:buFont typeface="+mj-lt"/>
              <a:buAutoNum type="arabicPeriod"/>
            </a:pPr>
            <a:r>
              <a:rPr lang="sr-Latn-RS" sz="2800" dirty="0"/>
              <a:t>Task </a:t>
            </a:r>
            <a:r>
              <a:rPr lang="en-US" sz="2800" dirty="0"/>
              <a:t>3</a:t>
            </a:r>
            <a:r>
              <a:rPr lang="sr-Latn-RS" sz="2800" dirty="0"/>
              <a:t> - </a:t>
            </a:r>
            <a:r>
              <a:rPr lang="en-US" sz="2800" dirty="0"/>
              <a:t>Analysis of the risk level on level crossings</a:t>
            </a:r>
            <a:endParaRPr lang="sl-SI" sz="2800" dirty="0"/>
          </a:p>
          <a:p>
            <a:pPr marL="514350" indent="-514350">
              <a:buFont typeface="+mj-lt"/>
              <a:buAutoNum type="arabicPeriod"/>
            </a:pPr>
            <a:r>
              <a:rPr lang="sr-Latn-RS" sz="2800" dirty="0"/>
              <a:t>Task </a:t>
            </a:r>
            <a:r>
              <a:rPr lang="en-US" sz="2800" dirty="0"/>
              <a:t>3</a:t>
            </a:r>
            <a:r>
              <a:rPr lang="sr-Latn-RS" sz="2800" dirty="0"/>
              <a:t> - </a:t>
            </a:r>
            <a:r>
              <a:rPr lang="en-US" sz="2800" dirty="0"/>
              <a:t>Final grouping of the level crossings </a:t>
            </a:r>
            <a:endParaRPr lang="sr-Latn-RS" sz="2800" dirty="0"/>
          </a:p>
          <a:p>
            <a:pPr marL="514350" indent="-514350">
              <a:buFont typeface="+mj-lt"/>
              <a:buAutoNum type="arabicPeriod"/>
            </a:pPr>
            <a:r>
              <a:rPr lang="sr-Latn-RS" sz="2800" dirty="0"/>
              <a:t>Plans for the next project stages</a:t>
            </a:r>
            <a:endParaRPr lang="sl-SI" sz="2800" dirty="0"/>
          </a:p>
          <a:p>
            <a:pPr marL="514350" indent="-514350">
              <a:buFont typeface="+mj-lt"/>
              <a:buAutoNum type="arabicPeriod"/>
            </a:pPr>
            <a:r>
              <a:rPr lang="sr-Latn-RS" sz="2800" dirty="0"/>
              <a:t>Open issues</a:t>
            </a:r>
            <a:r>
              <a:rPr lang="en-US" sz="2800" dirty="0"/>
              <a:t> to be solved</a:t>
            </a:r>
            <a:r>
              <a:rPr lang="sl-SI" sz="2800" dirty="0"/>
              <a:t> (</a:t>
            </a:r>
            <a:r>
              <a:rPr lang="sl-SI" sz="2800" dirty="0" err="1"/>
              <a:t>discussed</a:t>
            </a:r>
            <a:r>
              <a:rPr lang="sl-SI" sz="2800" dirty="0"/>
              <a:t>)</a:t>
            </a:r>
            <a:r>
              <a:rPr lang="en-US" sz="2800" dirty="0"/>
              <a:t> </a:t>
            </a:r>
            <a:endParaRPr lang="en-GB" sz="2800" dirty="0"/>
          </a:p>
        </p:txBody>
      </p:sp>
      <p:sp>
        <p:nvSpPr>
          <p:cNvPr id="9" name="PoljeZBesedilom 8">
            <a:extLst>
              <a:ext uri="{FF2B5EF4-FFF2-40B4-BE49-F238E27FC236}">
                <a16:creationId xmlns:a16="http://schemas.microsoft.com/office/drawing/2014/main" id="{915E5645-30C5-4A3E-9CE4-C9C29C2F3171}"/>
              </a:ext>
            </a:extLst>
          </p:cNvPr>
          <p:cNvSpPr txBox="1"/>
          <p:nvPr/>
        </p:nvSpPr>
        <p:spPr>
          <a:xfrm>
            <a:off x="431540" y="1052736"/>
            <a:ext cx="8280920" cy="523220"/>
          </a:xfrm>
          <a:prstGeom prst="rect">
            <a:avLst/>
          </a:prstGeom>
          <a:noFill/>
        </p:spPr>
        <p:txBody>
          <a:bodyPr wrap="square" rtlCol="0">
            <a:spAutoFit/>
          </a:bodyPr>
          <a:lstStyle/>
          <a:p>
            <a:r>
              <a:rPr lang="sl-SI" sz="2800" b="1" dirty="0"/>
              <a:t>Agenda</a:t>
            </a:r>
            <a:endParaRPr lang="en-AU" sz="2800" b="1" dirty="0"/>
          </a:p>
        </p:txBody>
      </p:sp>
    </p:spTree>
    <p:extLst>
      <p:ext uri="{BB962C8B-B14F-4D97-AF65-F5344CB8AC3E}">
        <p14:creationId xmlns:p14="http://schemas.microsoft.com/office/powerpoint/2010/main" val="377573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23528" y="1124744"/>
            <a:ext cx="8496944" cy="9767226"/>
          </a:xfrm>
          <a:prstGeom prst="rect">
            <a:avLst/>
          </a:prstGeom>
        </p:spPr>
        <p:txBody>
          <a:bodyPr wrap="square">
            <a:spAutoFit/>
          </a:bodyPr>
          <a:lstStyle/>
          <a:p>
            <a:r>
              <a:rPr lang="sr-Latn-RS" sz="2400" u="sng" dirty="0"/>
              <a:t>Overview</a:t>
            </a:r>
          </a:p>
          <a:p>
            <a:endParaRPr lang="sr-Latn-RS" sz="1400" u="sng" dirty="0"/>
          </a:p>
          <a:p>
            <a:pPr marL="342900" lvl="0" indent="-342900">
              <a:lnSpc>
                <a:spcPct val="110000"/>
              </a:lnSpc>
              <a:spcBef>
                <a:spcPts val="600"/>
              </a:spcBef>
              <a:buFont typeface="Symbol" panose="05050102010706020507" pitchFamily="18" charset="2"/>
              <a:buChar char=""/>
            </a:pPr>
            <a:r>
              <a:rPr lang="en-US" b="1" dirty="0">
                <a:highlight>
                  <a:srgbClr val="FFFF00"/>
                </a:highlight>
              </a:rPr>
              <a:t>Task 1: Inception report and Development of an appropriate</a:t>
            </a:r>
            <a:r>
              <a:rPr lang="en-US" sz="2000" b="1" dirty="0">
                <a:highlight>
                  <a:srgbClr val="FFFF00"/>
                </a:highlight>
              </a:rPr>
              <a:t> </a:t>
            </a:r>
            <a:r>
              <a:rPr lang="sl-SI" b="1" dirty="0" err="1">
                <a:highlight>
                  <a:srgbClr val="FFFF00"/>
                </a:highlight>
              </a:rPr>
              <a:t>methodology</a:t>
            </a:r>
            <a:endParaRPr lang="sl-SI" b="1" dirty="0">
              <a:highlight>
                <a:srgbClr val="FFFF00"/>
              </a:highlight>
            </a:endParaRPr>
          </a:p>
          <a:p>
            <a:pPr lvl="1">
              <a:lnSpc>
                <a:spcPct val="110000"/>
              </a:lnSpc>
              <a:spcBef>
                <a:spcPts val="600"/>
              </a:spcBef>
            </a:pPr>
            <a:r>
              <a:rPr lang="sl-SI" sz="1600" b="1" dirty="0" err="1">
                <a:solidFill>
                  <a:srgbClr val="00B050"/>
                </a:solidFill>
              </a:rPr>
              <a:t>Inception</a:t>
            </a:r>
            <a:r>
              <a:rPr lang="sl-SI" sz="1600" b="1" dirty="0">
                <a:solidFill>
                  <a:srgbClr val="00B050"/>
                </a:solidFill>
              </a:rPr>
              <a:t> </a:t>
            </a:r>
            <a:r>
              <a:rPr lang="sl-SI" sz="1600" b="1" dirty="0" err="1">
                <a:solidFill>
                  <a:srgbClr val="00B050"/>
                </a:solidFill>
              </a:rPr>
              <a:t>report</a:t>
            </a:r>
            <a:r>
              <a:rPr lang="sl-SI" sz="1600" b="1" dirty="0">
                <a:solidFill>
                  <a:srgbClr val="00B050"/>
                </a:solidFill>
              </a:rPr>
              <a:t> - </a:t>
            </a:r>
            <a:r>
              <a:rPr lang="sl-SI" sz="1600" b="1" dirty="0" err="1">
                <a:solidFill>
                  <a:srgbClr val="00B050"/>
                </a:solidFill>
              </a:rPr>
              <a:t>accepted</a:t>
            </a:r>
            <a:endParaRPr lang="sl-SI" sz="1600" b="1" dirty="0"/>
          </a:p>
          <a:p>
            <a:pPr marL="342900" lvl="0" indent="-342900">
              <a:lnSpc>
                <a:spcPct val="110000"/>
              </a:lnSpc>
              <a:spcBef>
                <a:spcPts val="600"/>
              </a:spcBef>
              <a:buFont typeface="Symbol" panose="05050102010706020507" pitchFamily="18" charset="2"/>
              <a:buChar char=""/>
            </a:pPr>
            <a:r>
              <a:rPr lang="en-US" b="1" dirty="0">
                <a:highlight>
                  <a:srgbClr val="FFFF00"/>
                </a:highlight>
              </a:rPr>
              <a:t>Task 2: Data collection and site visit for determining the current situation of the level crossings</a:t>
            </a:r>
            <a:endParaRPr lang="sl-SI" b="1" dirty="0">
              <a:highlight>
                <a:srgbClr val="FFFF00"/>
              </a:highlight>
            </a:endParaRPr>
          </a:p>
          <a:p>
            <a:pPr lvl="1">
              <a:lnSpc>
                <a:spcPct val="110000"/>
              </a:lnSpc>
              <a:spcBef>
                <a:spcPts val="600"/>
              </a:spcBef>
            </a:pPr>
            <a:r>
              <a:rPr lang="en-US" sz="1600" b="1" dirty="0">
                <a:solidFill>
                  <a:srgbClr val="FFC000"/>
                </a:solidFill>
              </a:rPr>
              <a:t>Summary report</a:t>
            </a:r>
            <a:r>
              <a:rPr lang="sl-SI" sz="1600" b="1" dirty="0">
                <a:solidFill>
                  <a:srgbClr val="FFC000"/>
                </a:solidFill>
              </a:rPr>
              <a:t> – </a:t>
            </a:r>
            <a:r>
              <a:rPr lang="sl-SI" sz="1600" b="1" dirty="0" err="1">
                <a:solidFill>
                  <a:srgbClr val="FFC000"/>
                </a:solidFill>
              </a:rPr>
              <a:t>submitted</a:t>
            </a:r>
            <a:r>
              <a:rPr lang="sl-SI" sz="1600" b="1" dirty="0">
                <a:solidFill>
                  <a:srgbClr val="FFC000"/>
                </a:solidFill>
              </a:rPr>
              <a:t> / in </a:t>
            </a:r>
            <a:r>
              <a:rPr lang="sl-SI" sz="1600" b="1" dirty="0" err="1">
                <a:solidFill>
                  <a:srgbClr val="FFC000"/>
                </a:solidFill>
              </a:rPr>
              <a:t>review</a:t>
            </a:r>
            <a:endParaRPr lang="sl-SI" sz="1600" dirty="0">
              <a:solidFill>
                <a:srgbClr val="FFC000"/>
              </a:solidFill>
            </a:endParaRPr>
          </a:p>
          <a:p>
            <a:pPr marL="342900" lvl="0" indent="-342900">
              <a:lnSpc>
                <a:spcPct val="110000"/>
              </a:lnSpc>
              <a:spcBef>
                <a:spcPts val="600"/>
              </a:spcBef>
              <a:buFont typeface="Symbol" panose="05050102010706020507" pitchFamily="18" charset="2"/>
              <a:buChar char=""/>
            </a:pPr>
            <a:r>
              <a:rPr lang="en-US" b="1" dirty="0">
                <a:highlight>
                  <a:srgbClr val="FFFF00"/>
                </a:highlight>
              </a:rPr>
              <a:t>Task 3: Assessment of the current situation of the level crossings</a:t>
            </a:r>
            <a:endParaRPr lang="sl-SI" b="1" dirty="0">
              <a:highlight>
                <a:srgbClr val="FFFF00"/>
              </a:highlight>
            </a:endParaRPr>
          </a:p>
          <a:p>
            <a:pPr lvl="1">
              <a:lnSpc>
                <a:spcPct val="110000"/>
              </a:lnSpc>
              <a:spcBef>
                <a:spcPts val="600"/>
              </a:spcBef>
            </a:pPr>
            <a:r>
              <a:rPr lang="en-US" sz="1600" b="1" dirty="0">
                <a:solidFill>
                  <a:srgbClr val="FFC000"/>
                </a:solidFill>
              </a:rPr>
              <a:t>Summary </a:t>
            </a:r>
            <a:r>
              <a:rPr lang="en-US" sz="1600" b="1" dirty="0" err="1">
                <a:solidFill>
                  <a:srgbClr val="FFC000"/>
                </a:solidFill>
              </a:rPr>
              <a:t>repor</a:t>
            </a:r>
            <a:r>
              <a:rPr lang="sl-SI" sz="1600" b="1" dirty="0">
                <a:solidFill>
                  <a:srgbClr val="FFC000"/>
                </a:solidFill>
              </a:rPr>
              <a:t>t – </a:t>
            </a:r>
            <a:r>
              <a:rPr lang="sl-SI" sz="1600" b="1" dirty="0" err="1">
                <a:solidFill>
                  <a:srgbClr val="FFC000"/>
                </a:solidFill>
              </a:rPr>
              <a:t>submitted</a:t>
            </a:r>
            <a:r>
              <a:rPr lang="sl-SI" sz="1600" b="1" dirty="0">
                <a:solidFill>
                  <a:srgbClr val="FFC000"/>
                </a:solidFill>
              </a:rPr>
              <a:t> / in </a:t>
            </a:r>
            <a:r>
              <a:rPr lang="sl-SI" sz="1600" b="1" dirty="0" err="1">
                <a:solidFill>
                  <a:srgbClr val="FFC000"/>
                </a:solidFill>
              </a:rPr>
              <a:t>review</a:t>
            </a:r>
            <a:endParaRPr lang="sl-SI" sz="1600" b="1" dirty="0">
              <a:solidFill>
                <a:srgbClr val="FFC000"/>
              </a:solidFill>
            </a:endParaRPr>
          </a:p>
          <a:p>
            <a:pPr marL="342900" lvl="0" indent="-342900">
              <a:lnSpc>
                <a:spcPct val="110000"/>
              </a:lnSpc>
              <a:spcBef>
                <a:spcPts val="600"/>
              </a:spcBef>
              <a:buFont typeface="Symbol" panose="05050102010706020507" pitchFamily="18" charset="2"/>
              <a:buChar char=""/>
            </a:pPr>
            <a:r>
              <a:rPr lang="en-US" b="1" dirty="0">
                <a:highlight>
                  <a:srgbClr val="FFFF00"/>
                </a:highlight>
              </a:rPr>
              <a:t>Task 4: Preparation of “matrix based” technical specification</a:t>
            </a:r>
            <a:endParaRPr lang="sl-SI" b="1" dirty="0">
              <a:highlight>
                <a:srgbClr val="FFFF00"/>
              </a:highlight>
            </a:endParaRPr>
          </a:p>
          <a:p>
            <a:pPr lvl="1">
              <a:lnSpc>
                <a:spcPct val="110000"/>
              </a:lnSpc>
              <a:spcBef>
                <a:spcPts val="600"/>
              </a:spcBef>
            </a:pPr>
            <a:r>
              <a:rPr lang="sl-SI" sz="1600" b="1" dirty="0" err="1">
                <a:solidFill>
                  <a:srgbClr val="00B0F0"/>
                </a:solidFill>
              </a:rPr>
              <a:t>Matrix-based</a:t>
            </a:r>
            <a:r>
              <a:rPr lang="sl-SI" sz="1600" b="1" dirty="0">
                <a:solidFill>
                  <a:srgbClr val="00B0F0"/>
                </a:solidFill>
              </a:rPr>
              <a:t> </a:t>
            </a:r>
            <a:r>
              <a:rPr lang="sl-SI" sz="1600" b="1" dirty="0" err="1">
                <a:solidFill>
                  <a:srgbClr val="00B0F0"/>
                </a:solidFill>
              </a:rPr>
              <a:t>technical</a:t>
            </a:r>
            <a:r>
              <a:rPr lang="sl-SI" sz="1600" b="1" dirty="0">
                <a:solidFill>
                  <a:srgbClr val="00B0F0"/>
                </a:solidFill>
              </a:rPr>
              <a:t> </a:t>
            </a:r>
            <a:r>
              <a:rPr lang="sl-SI" sz="1600" b="1" dirty="0" err="1">
                <a:solidFill>
                  <a:srgbClr val="00B0F0"/>
                </a:solidFill>
              </a:rPr>
              <a:t>specification</a:t>
            </a:r>
            <a:r>
              <a:rPr lang="sl-SI" sz="1600" dirty="0">
                <a:solidFill>
                  <a:srgbClr val="00B0F0"/>
                </a:solidFill>
              </a:rPr>
              <a:t> </a:t>
            </a:r>
            <a:endParaRPr lang="sl-SI" sz="2000" b="1" dirty="0"/>
          </a:p>
          <a:p>
            <a:pPr marL="342900" lvl="0" indent="-342900">
              <a:lnSpc>
                <a:spcPct val="110000"/>
              </a:lnSpc>
              <a:spcBef>
                <a:spcPts val="600"/>
              </a:spcBef>
              <a:buFont typeface="Symbol" panose="05050102010706020507" pitchFamily="18" charset="2"/>
              <a:buChar char=""/>
            </a:pPr>
            <a:r>
              <a:rPr lang="en-US" b="1" dirty="0">
                <a:highlight>
                  <a:srgbClr val="FFFF00"/>
                </a:highlight>
              </a:rPr>
              <a:t>Task 5: Preparation of Procurement Documents</a:t>
            </a:r>
            <a:endParaRPr lang="sl-SI" b="1" dirty="0">
              <a:highlight>
                <a:srgbClr val="FFFF00"/>
              </a:highlight>
            </a:endParaRPr>
          </a:p>
          <a:p>
            <a:pPr lvl="1">
              <a:lnSpc>
                <a:spcPct val="110000"/>
              </a:lnSpc>
              <a:spcBef>
                <a:spcPts val="600"/>
              </a:spcBef>
            </a:pPr>
            <a:r>
              <a:rPr lang="sl-SI" sz="1600" b="1" dirty="0" err="1">
                <a:solidFill>
                  <a:srgbClr val="00B0F0"/>
                </a:solidFill>
              </a:rPr>
              <a:t>Compiled</a:t>
            </a:r>
            <a:r>
              <a:rPr lang="sl-SI" sz="1600" b="1" dirty="0">
                <a:solidFill>
                  <a:srgbClr val="00B0F0"/>
                </a:solidFill>
              </a:rPr>
              <a:t> Administrative &amp; </a:t>
            </a:r>
            <a:r>
              <a:rPr lang="sl-SI" sz="1600" b="1" dirty="0" err="1">
                <a:solidFill>
                  <a:srgbClr val="00B0F0"/>
                </a:solidFill>
              </a:rPr>
              <a:t>Technical</a:t>
            </a:r>
            <a:r>
              <a:rPr lang="sl-SI" sz="1600" b="1" dirty="0">
                <a:solidFill>
                  <a:srgbClr val="00B0F0"/>
                </a:solidFill>
              </a:rPr>
              <a:t> </a:t>
            </a:r>
            <a:r>
              <a:rPr lang="sl-SI" sz="1600" b="1" dirty="0" err="1">
                <a:solidFill>
                  <a:srgbClr val="00B0F0"/>
                </a:solidFill>
              </a:rPr>
              <a:t>Parts</a:t>
            </a:r>
            <a:r>
              <a:rPr lang="sl-SI" sz="1600" b="1" dirty="0">
                <a:solidFill>
                  <a:srgbClr val="00B0F0"/>
                </a:solidFill>
              </a:rPr>
              <a:t> </a:t>
            </a:r>
            <a:endParaRPr lang="sl-SI" sz="2000" b="1" dirty="0"/>
          </a:p>
          <a:p>
            <a:pPr marL="342900" lvl="0" indent="-342900">
              <a:lnSpc>
                <a:spcPct val="110000"/>
              </a:lnSpc>
              <a:spcBef>
                <a:spcPts val="600"/>
              </a:spcBef>
              <a:buFont typeface="Symbol" panose="05050102010706020507" pitchFamily="18" charset="2"/>
              <a:buChar char=""/>
            </a:pPr>
            <a:r>
              <a:rPr lang="en-US" b="1" dirty="0">
                <a:highlight>
                  <a:srgbClr val="FFFF00"/>
                </a:highlight>
              </a:rPr>
              <a:t>Task 6: Preparation of Final Report</a:t>
            </a:r>
            <a:endParaRPr lang="sl-SI" sz="2000" b="1" dirty="0">
              <a:highlight>
                <a:srgbClr val="FFFF00"/>
              </a:highlight>
            </a:endParaRPr>
          </a:p>
          <a:p>
            <a:pPr lvl="1">
              <a:lnSpc>
                <a:spcPct val="110000"/>
              </a:lnSpc>
              <a:spcBef>
                <a:spcPts val="600"/>
              </a:spcBef>
            </a:pPr>
            <a:r>
              <a:rPr lang="sl-SI" sz="1600" b="1" dirty="0" err="1">
                <a:solidFill>
                  <a:srgbClr val="00B0F0"/>
                </a:solidFill>
              </a:rPr>
              <a:t>Final</a:t>
            </a:r>
            <a:r>
              <a:rPr lang="sl-SI" sz="1600" b="1" dirty="0">
                <a:solidFill>
                  <a:srgbClr val="00B0F0"/>
                </a:solidFill>
              </a:rPr>
              <a:t> </a:t>
            </a:r>
            <a:r>
              <a:rPr lang="sl-SI" sz="1600" b="1" dirty="0" err="1">
                <a:solidFill>
                  <a:srgbClr val="00B0F0"/>
                </a:solidFill>
              </a:rPr>
              <a:t>Report</a:t>
            </a:r>
            <a:br>
              <a:rPr lang="sl-SI" sz="2000" dirty="0"/>
            </a:br>
            <a:br>
              <a:rPr lang="en-US" sz="2000" dirty="0"/>
            </a:br>
            <a:br>
              <a:rPr lang="en-US" sz="2000" dirty="0"/>
            </a:br>
            <a:br>
              <a:rPr lang="en-US" sz="2000" dirty="0"/>
            </a:br>
            <a:br>
              <a:rPr lang="en-US" sz="2000" dirty="0"/>
            </a:br>
            <a:br>
              <a:rPr lang="sl-SI" sz="2000" dirty="0"/>
            </a:br>
            <a:br>
              <a:rPr lang="en-US" sz="2000" dirty="0"/>
            </a:br>
            <a:r>
              <a:rPr lang="en-GB" sz="20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Bosnia and Hercegovina: 25 (12 in Federation BiH and 13 in </a:t>
            </a:r>
            <a:r>
              <a:rPr lang="en-GB" sz="2000" dirty="0" err="1">
                <a:effectLst/>
                <a:latin typeface="Calibri" panose="020F0502020204030204" pitchFamily="34" charset="0"/>
                <a:ea typeface="Times New Roman" panose="02020603050405020304" pitchFamily="18" charset="0"/>
                <a:cs typeface="Arial" panose="020B0604020202020204" pitchFamily="34" charset="0"/>
              </a:rPr>
              <a:t>Republika</a:t>
            </a:r>
            <a:r>
              <a:rPr lang="en-GB" sz="2000" dirty="0">
                <a:effectLst/>
                <a:latin typeface="Calibri" panose="020F0502020204030204" pitchFamily="34" charset="0"/>
                <a:ea typeface="Times New Roman" panose="02020603050405020304" pitchFamily="18" charset="0"/>
                <a:cs typeface="Arial" panose="020B0604020202020204" pitchFamily="34" charset="0"/>
              </a:rPr>
              <a:t> Srpska)</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Kosovo</a:t>
            </a:r>
            <a:r>
              <a:rPr lang="en-US" sz="2000" dirty="0">
                <a:effectLst/>
                <a:latin typeface="Calibri" panose="020F0502020204030204" pitchFamily="34" charset="0"/>
                <a:ea typeface="Times New Roman" panose="02020603050405020304" pitchFamily="18" charset="0"/>
                <a:cs typeface="Arial" panose="020B0604020202020204" pitchFamily="34" charset="0"/>
              </a:rPr>
              <a:t>*</a:t>
            </a:r>
            <a:r>
              <a:rPr lang="en-GB" sz="2000" dirty="0">
                <a:effectLst/>
                <a:latin typeface="Calibri" panose="020F0502020204030204" pitchFamily="34" charset="0"/>
                <a:ea typeface="Times New Roman" panose="02020603050405020304" pitchFamily="18" charset="0"/>
                <a:cs typeface="Arial" panose="020B0604020202020204" pitchFamily="34" charset="0"/>
              </a:rPr>
              <a:t>: 21</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Montenegro: 5 </a:t>
            </a: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North Macedonia: 20</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spcAft>
                <a:spcPts val="600"/>
              </a:spcAft>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Serbia: 63</a:t>
            </a:r>
            <a:br>
              <a:rPr lang="en-GB" sz="2000" dirty="0">
                <a:effectLst/>
                <a:latin typeface="Calibri" panose="020F0502020204030204" pitchFamily="34" charset="0"/>
                <a:ea typeface="Times New Roman" panose="02020603050405020304" pitchFamily="18" charset="0"/>
                <a:cs typeface="Arial" panose="020B0604020202020204" pitchFamily="34" charset="0"/>
              </a:rPr>
            </a:b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077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23528" y="1172150"/>
            <a:ext cx="7884876" cy="5590698"/>
          </a:xfrm>
          <a:prstGeom prst="rect">
            <a:avLst/>
          </a:prstGeom>
        </p:spPr>
        <p:txBody>
          <a:bodyPr wrap="square">
            <a:spAutoFit/>
          </a:bodyPr>
          <a:lstStyle/>
          <a:p>
            <a:r>
              <a:rPr lang="sr-Latn-RS" sz="2400" u="sng" dirty="0"/>
              <a:t>Task 2 – Site Visits</a:t>
            </a:r>
          </a:p>
          <a:p>
            <a:endParaRPr lang="sr-Latn-RS" sz="2000" u="sng" dirty="0"/>
          </a:p>
          <a:p>
            <a:pPr algn="just"/>
            <a:r>
              <a:rPr lang="sr-Latn-RS" sz="2000" dirty="0"/>
              <a:t>After confirmation of the </a:t>
            </a:r>
            <a:r>
              <a:rPr lang="en-US" sz="2000" dirty="0"/>
              <a:t>final lists of level crossings</a:t>
            </a:r>
            <a:r>
              <a:rPr lang="sr-Latn-RS" sz="2000" dirty="0"/>
              <a:t> (LC), the Consultant</a:t>
            </a:r>
            <a:r>
              <a:rPr lang="en-US" sz="2000" dirty="0"/>
              <a:t>’s representatives conducted site visits and collected information on LCs.</a:t>
            </a:r>
            <a:r>
              <a:rPr lang="sr-Latn-RS" sz="2000" dirty="0"/>
              <a:t>  </a:t>
            </a:r>
            <a:r>
              <a:rPr lang="en-US" sz="2000" dirty="0"/>
              <a:t> </a:t>
            </a:r>
          </a:p>
          <a:p>
            <a:pPr algn="just"/>
            <a:endParaRPr lang="en-US" sz="2000" dirty="0"/>
          </a:p>
          <a:p>
            <a:pPr algn="just"/>
            <a:r>
              <a:rPr lang="en-US" sz="2000" dirty="0"/>
              <a:t>Visited locations by Regional Partners were the following:</a:t>
            </a:r>
          </a:p>
          <a:p>
            <a:pPr marL="342900" lvl="0" indent="-342900">
              <a:lnSpc>
                <a:spcPct val="110000"/>
              </a:lnSpc>
              <a:spcBef>
                <a:spcPts val="600"/>
              </a:spcBef>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Albania: </a:t>
            </a:r>
            <a:r>
              <a:rPr lang="en-GB" sz="2000" b="1" dirty="0">
                <a:effectLst/>
                <a:latin typeface="Calibri" panose="020F0502020204030204" pitchFamily="34" charset="0"/>
                <a:ea typeface="Times New Roman" panose="02020603050405020304" pitchFamily="18" charset="0"/>
                <a:cs typeface="Arial" panose="020B0604020202020204" pitchFamily="34" charset="0"/>
              </a:rPr>
              <a:t>3 </a:t>
            </a:r>
            <a:endParaRPr lang="en-US" sz="2000" b="1"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Bosnia and Hercegovina: </a:t>
            </a:r>
            <a:r>
              <a:rPr lang="en-GB" sz="2000" b="1" dirty="0">
                <a:effectLst/>
                <a:latin typeface="Calibri" panose="020F0502020204030204" pitchFamily="34" charset="0"/>
                <a:ea typeface="Times New Roman" panose="02020603050405020304" pitchFamily="18" charset="0"/>
                <a:cs typeface="Arial" panose="020B0604020202020204" pitchFamily="34" charset="0"/>
              </a:rPr>
              <a:t>25</a:t>
            </a:r>
            <a:r>
              <a:rPr lang="en-GB" sz="2000" dirty="0">
                <a:effectLst/>
                <a:latin typeface="Calibri" panose="020F0502020204030204" pitchFamily="34" charset="0"/>
                <a:ea typeface="Times New Roman" panose="02020603050405020304" pitchFamily="18" charset="0"/>
                <a:cs typeface="Arial" panose="020B0604020202020204" pitchFamily="34" charset="0"/>
              </a:rPr>
              <a:t> (12 in Federation BiH and 13 in </a:t>
            </a:r>
            <a:r>
              <a:rPr lang="en-GB" sz="2000" dirty="0" err="1">
                <a:effectLst/>
                <a:latin typeface="Calibri" panose="020F0502020204030204" pitchFamily="34" charset="0"/>
                <a:ea typeface="Times New Roman" panose="02020603050405020304" pitchFamily="18" charset="0"/>
                <a:cs typeface="Arial" panose="020B0604020202020204" pitchFamily="34" charset="0"/>
              </a:rPr>
              <a:t>Republika</a:t>
            </a:r>
            <a:r>
              <a:rPr lang="en-GB" sz="2000" dirty="0">
                <a:effectLst/>
                <a:latin typeface="Calibri" panose="020F0502020204030204" pitchFamily="34" charset="0"/>
                <a:ea typeface="Times New Roman" panose="02020603050405020304" pitchFamily="18" charset="0"/>
                <a:cs typeface="Arial" panose="020B0604020202020204" pitchFamily="34" charset="0"/>
              </a:rPr>
              <a:t> Srpska)</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Kosovo</a:t>
            </a:r>
            <a:r>
              <a:rPr lang="en-US" sz="2000" dirty="0">
                <a:effectLst/>
                <a:latin typeface="Calibri" panose="020F0502020204030204" pitchFamily="34" charset="0"/>
                <a:ea typeface="Times New Roman" panose="02020603050405020304" pitchFamily="18" charset="0"/>
                <a:cs typeface="Arial" panose="020B0604020202020204" pitchFamily="34" charset="0"/>
              </a:rPr>
              <a:t>*</a:t>
            </a:r>
            <a:r>
              <a:rPr lang="en-GB" sz="2000" dirty="0">
                <a:effectLst/>
                <a:latin typeface="Calibri" panose="020F0502020204030204" pitchFamily="34" charset="0"/>
                <a:ea typeface="Times New Roman" panose="02020603050405020304" pitchFamily="18" charset="0"/>
                <a:cs typeface="Arial" panose="020B0604020202020204" pitchFamily="34" charset="0"/>
              </a:rPr>
              <a:t>: </a:t>
            </a:r>
            <a:r>
              <a:rPr lang="en-GB" sz="2000" b="1" dirty="0">
                <a:effectLst/>
                <a:latin typeface="Calibri" panose="020F0502020204030204" pitchFamily="34" charset="0"/>
                <a:ea typeface="Times New Roman" panose="02020603050405020304" pitchFamily="18" charset="0"/>
                <a:cs typeface="Arial" panose="020B0604020202020204" pitchFamily="34" charset="0"/>
              </a:rPr>
              <a:t>21</a:t>
            </a:r>
            <a:endParaRPr lang="en-US" sz="2000" b="1"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Montenegro: </a:t>
            </a:r>
            <a:r>
              <a:rPr lang="en-GB" sz="2000" b="1" dirty="0">
                <a:effectLst/>
                <a:latin typeface="Calibri" panose="020F0502020204030204" pitchFamily="34" charset="0"/>
                <a:ea typeface="Times New Roman" panose="02020603050405020304" pitchFamily="18" charset="0"/>
                <a:cs typeface="Arial" panose="020B0604020202020204" pitchFamily="34" charset="0"/>
              </a:rPr>
              <a:t>5</a:t>
            </a:r>
            <a:r>
              <a:rPr lang="en-GB" sz="2000" dirty="0">
                <a:effectLst/>
                <a:latin typeface="Calibri" panose="020F0502020204030204" pitchFamily="34" charset="0"/>
                <a:ea typeface="Times New Roman" panose="02020603050405020304" pitchFamily="18" charset="0"/>
                <a:cs typeface="Arial" panose="020B0604020202020204" pitchFamily="34" charset="0"/>
              </a:rPr>
              <a:t> </a:t>
            </a:r>
          </a:p>
          <a:p>
            <a:pPr marL="342900" lvl="0" indent="-342900">
              <a:lnSpc>
                <a:spcPct val="110000"/>
              </a:lnSpc>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North Macedonia: </a:t>
            </a:r>
            <a:r>
              <a:rPr lang="en-GB" sz="2000" b="1" dirty="0">
                <a:effectLst/>
                <a:latin typeface="Calibri" panose="020F0502020204030204" pitchFamily="34" charset="0"/>
                <a:ea typeface="Times New Roman" panose="02020603050405020304" pitchFamily="18" charset="0"/>
                <a:cs typeface="Arial" panose="020B0604020202020204" pitchFamily="34" charset="0"/>
              </a:rPr>
              <a:t>20</a:t>
            </a:r>
            <a:endParaRPr lang="en-US" sz="2000" b="1"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0000"/>
              </a:lnSpc>
              <a:spcAft>
                <a:spcPts val="600"/>
              </a:spcAft>
              <a:buFont typeface="Symbol" panose="05050102010706020507" pitchFamily="18" charset="2"/>
              <a:buChar char=""/>
            </a:pPr>
            <a:r>
              <a:rPr lang="en-GB" sz="2000" dirty="0">
                <a:effectLst/>
                <a:latin typeface="Calibri" panose="020F0502020204030204" pitchFamily="34" charset="0"/>
                <a:ea typeface="Times New Roman" panose="02020603050405020304" pitchFamily="18" charset="0"/>
                <a:cs typeface="Arial" panose="020B0604020202020204" pitchFamily="34" charset="0"/>
              </a:rPr>
              <a:t>Serbia: </a:t>
            </a:r>
            <a:r>
              <a:rPr lang="en-GB" sz="2000" b="1" dirty="0">
                <a:effectLst/>
                <a:latin typeface="Calibri" panose="020F0502020204030204" pitchFamily="34" charset="0"/>
                <a:ea typeface="Times New Roman" panose="02020603050405020304" pitchFamily="18" charset="0"/>
                <a:cs typeface="Arial" panose="020B0604020202020204" pitchFamily="34" charset="0"/>
              </a:rPr>
              <a:t>6</a:t>
            </a:r>
            <a:r>
              <a:rPr lang="sl-SI" sz="2000" b="1" dirty="0">
                <a:effectLst/>
                <a:latin typeface="Calibri" panose="020F0502020204030204" pitchFamily="34" charset="0"/>
                <a:ea typeface="Times New Roman" panose="02020603050405020304" pitchFamily="18" charset="0"/>
                <a:cs typeface="Arial" panose="020B0604020202020204" pitchFamily="34" charset="0"/>
              </a:rPr>
              <a:t>5</a:t>
            </a:r>
          </a:p>
          <a:p>
            <a:pPr marL="342900" lvl="0" indent="-342900">
              <a:lnSpc>
                <a:spcPct val="110000"/>
              </a:lnSpc>
              <a:spcAft>
                <a:spcPts val="600"/>
              </a:spcAft>
              <a:buFont typeface="Symbol" panose="05050102010706020507" pitchFamily="18" charset="2"/>
              <a:buChar char=""/>
            </a:pPr>
            <a:endParaRPr lang="sl-SI" sz="2000" dirty="0">
              <a:latin typeface="Calibri" panose="020F0502020204030204" pitchFamily="34" charset="0"/>
              <a:ea typeface="Times New Roman" panose="02020603050405020304" pitchFamily="18" charset="0"/>
              <a:cs typeface="Arial" panose="020B0604020202020204" pitchFamily="34" charset="0"/>
            </a:endParaRPr>
          </a:p>
          <a:p>
            <a:pPr lvl="0">
              <a:lnSpc>
                <a:spcPct val="110000"/>
              </a:lnSpc>
              <a:spcAft>
                <a:spcPts val="600"/>
              </a:spcAft>
            </a:pPr>
            <a:r>
              <a:rPr lang="sl-SI" sz="2000" dirty="0" err="1">
                <a:effectLst/>
                <a:latin typeface="Calibri" panose="020F0502020204030204" pitchFamily="34" charset="0"/>
                <a:ea typeface="Times New Roman" panose="02020603050405020304" pitchFamily="18" charset="0"/>
                <a:cs typeface="Arial" panose="020B0604020202020204" pitchFamily="34" charset="0"/>
              </a:rPr>
              <a:t>All</a:t>
            </a:r>
            <a:r>
              <a:rPr lang="sl-SI" sz="2000" dirty="0">
                <a:effectLst/>
                <a:latin typeface="Calibri" panose="020F0502020204030204" pitchFamily="34" charset="0"/>
                <a:ea typeface="Times New Roman" panose="02020603050405020304" pitchFamily="18" charset="0"/>
                <a:cs typeface="Arial" panose="020B0604020202020204" pitchFamily="34" charset="0"/>
              </a:rPr>
              <a:t> </a:t>
            </a:r>
            <a:r>
              <a:rPr lang="sl-SI" sz="2000" dirty="0" err="1">
                <a:effectLst/>
                <a:latin typeface="Calibri" panose="020F0502020204030204" pitchFamily="34" charset="0"/>
                <a:ea typeface="Times New Roman" panose="02020603050405020304" pitchFamily="18" charset="0"/>
                <a:cs typeface="Arial" panose="020B0604020202020204" pitchFamily="34" charset="0"/>
              </a:rPr>
              <a:t>together</a:t>
            </a:r>
            <a:r>
              <a:rPr lang="sl-SI" sz="2000" dirty="0">
                <a:effectLst/>
                <a:latin typeface="Calibri" panose="020F0502020204030204" pitchFamily="34" charset="0"/>
                <a:ea typeface="Times New Roman" panose="02020603050405020304" pitchFamily="18" charset="0"/>
                <a:cs typeface="Arial" panose="020B0604020202020204" pitchFamily="34" charset="0"/>
              </a:rPr>
              <a:t> 139 </a:t>
            </a:r>
            <a:r>
              <a:rPr lang="sl-SI" sz="2000" dirty="0" err="1">
                <a:effectLst/>
                <a:latin typeface="Calibri" panose="020F0502020204030204" pitchFamily="34" charset="0"/>
                <a:ea typeface="Times New Roman" panose="02020603050405020304" pitchFamily="18" charset="0"/>
                <a:cs typeface="Arial" panose="020B0604020202020204" pitchFamily="34" charset="0"/>
              </a:rPr>
              <a:t>LCs</a:t>
            </a:r>
            <a:br>
              <a:rPr lang="en-GB" sz="2000" dirty="0">
                <a:effectLst/>
                <a:latin typeface="Calibri" panose="020F0502020204030204" pitchFamily="34" charset="0"/>
                <a:ea typeface="Times New Roman" panose="02020603050405020304" pitchFamily="18" charset="0"/>
                <a:cs typeface="Arial" panose="020B0604020202020204" pitchFamily="34" charset="0"/>
              </a:rPr>
            </a:b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38471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23528" y="1172150"/>
            <a:ext cx="7884876" cy="1805046"/>
          </a:xfrm>
          <a:prstGeom prst="rect">
            <a:avLst/>
          </a:prstGeom>
        </p:spPr>
        <p:txBody>
          <a:bodyPr wrap="square">
            <a:spAutoFit/>
          </a:bodyPr>
          <a:lstStyle/>
          <a:p>
            <a:r>
              <a:rPr lang="sr-Latn-RS" sz="2400" u="sng" dirty="0"/>
              <a:t>Task 2 – Site Visits</a:t>
            </a:r>
          </a:p>
          <a:p>
            <a:endParaRPr lang="sr-Latn-RS" sz="2000" u="sng" dirty="0"/>
          </a:p>
          <a:p>
            <a:pPr algn="just"/>
            <a:r>
              <a:rPr lang="en-US" sz="2000" dirty="0"/>
              <a:t>Interactive map of the visited LCs:</a:t>
            </a:r>
          </a:p>
          <a:p>
            <a:pPr lvl="0">
              <a:lnSpc>
                <a:spcPct val="110000"/>
              </a:lnSpc>
              <a:spcBef>
                <a:spcPts val="600"/>
              </a:spcBef>
            </a:pPr>
            <a:br>
              <a:rPr lang="en-GB" sz="2000" dirty="0">
                <a:effectLst/>
                <a:latin typeface="Calibri" panose="020F0502020204030204" pitchFamily="34" charset="0"/>
                <a:ea typeface="Times New Roman" panose="02020603050405020304" pitchFamily="18" charset="0"/>
                <a:cs typeface="Arial" panose="020B0604020202020204" pitchFamily="34" charset="0"/>
              </a:rPr>
            </a:b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325CDABF-CA59-3452-BE56-6C538080E41D}"/>
              </a:ext>
            </a:extLst>
          </p:cNvPr>
          <p:cNvPicPr>
            <a:picLocks noChangeAspect="1"/>
          </p:cNvPicPr>
          <p:nvPr/>
        </p:nvPicPr>
        <p:blipFill>
          <a:blip r:embed="rId4"/>
          <a:stretch>
            <a:fillRect/>
          </a:stretch>
        </p:blipFill>
        <p:spPr>
          <a:xfrm>
            <a:off x="539552" y="2204864"/>
            <a:ext cx="3612356" cy="4473892"/>
          </a:xfrm>
          <a:prstGeom prst="rect">
            <a:avLst/>
          </a:prstGeom>
        </p:spPr>
      </p:pic>
      <p:sp>
        <p:nvSpPr>
          <p:cNvPr id="9" name="TextBox 8">
            <a:extLst>
              <a:ext uri="{FF2B5EF4-FFF2-40B4-BE49-F238E27FC236}">
                <a16:creationId xmlns:a16="http://schemas.microsoft.com/office/drawing/2014/main" id="{0E5B960D-7EFC-C866-2B6D-70C4E49E4E79}"/>
              </a:ext>
            </a:extLst>
          </p:cNvPr>
          <p:cNvSpPr txBox="1"/>
          <p:nvPr/>
        </p:nvSpPr>
        <p:spPr>
          <a:xfrm>
            <a:off x="4349156" y="3645024"/>
            <a:ext cx="4572000" cy="923330"/>
          </a:xfrm>
          <a:prstGeom prst="rect">
            <a:avLst/>
          </a:prstGeom>
          <a:noFill/>
        </p:spPr>
        <p:txBody>
          <a:bodyPr wrap="square">
            <a:spAutoFit/>
          </a:bodyPr>
          <a:lstStyle/>
          <a:p>
            <a:r>
              <a:rPr lang="sl-SI" sz="1800" u="sng" dirty="0">
                <a:solidFill>
                  <a:srgbClr val="0563C1"/>
                </a:solidFill>
                <a:effectLst/>
                <a:latin typeface="Calibri" panose="020F0502020204030204" pitchFamily="34" charset="0"/>
                <a:ea typeface="Times New Roman" panose="02020603050405020304" pitchFamily="18" charset="0"/>
                <a:hlinkClick r:id="rId5"/>
              </a:rPr>
              <a:t>https://www.google.com/maps/d/u/0/edit?mid=1RL017HDgs_gylKS5UGC6ceWCjHM61j0&amp;usp=sharing</a:t>
            </a:r>
            <a:endParaRPr lang="en-US" dirty="0"/>
          </a:p>
        </p:txBody>
      </p:sp>
    </p:spTree>
    <p:extLst>
      <p:ext uri="{BB962C8B-B14F-4D97-AF65-F5344CB8AC3E}">
        <p14:creationId xmlns:p14="http://schemas.microsoft.com/office/powerpoint/2010/main" val="494484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23528" y="1268760"/>
            <a:ext cx="7884876" cy="4955203"/>
          </a:xfrm>
          <a:prstGeom prst="rect">
            <a:avLst/>
          </a:prstGeom>
        </p:spPr>
        <p:txBody>
          <a:bodyPr wrap="square">
            <a:spAutoFit/>
          </a:bodyPr>
          <a:lstStyle/>
          <a:p>
            <a:r>
              <a:rPr lang="sr-Latn-RS" sz="2400" u="sng" dirty="0"/>
              <a:t>Task 2 – Site Visits</a:t>
            </a:r>
          </a:p>
          <a:p>
            <a:endParaRPr lang="sr-Latn-RS" sz="2000" u="sng" dirty="0"/>
          </a:p>
          <a:p>
            <a:pPr algn="just"/>
            <a:r>
              <a:rPr lang="en-US" dirty="0"/>
              <a:t>The main findings during site visits can be summarized as follows:</a:t>
            </a:r>
          </a:p>
          <a:p>
            <a:pPr marL="342900" indent="-342900" algn="just">
              <a:buFont typeface="Arial" panose="020B0604020202020204" pitchFamily="34" charset="0"/>
              <a:buChar char="•"/>
            </a:pPr>
            <a:r>
              <a:rPr lang="en-US" b="1" dirty="0"/>
              <a:t>Albania:</a:t>
            </a:r>
            <a:r>
              <a:rPr lang="en-US" dirty="0"/>
              <a:t> </a:t>
            </a:r>
            <a:r>
              <a:rPr lang="en-GB" dirty="0">
                <a:effectLst/>
                <a:ea typeface="Times New Roman" panose="02020603050405020304" pitchFamily="18" charset="0"/>
              </a:rPr>
              <a:t>no detailed provisions on the design and positioning of traffic lights and (half) barriers can be found in the current regulations;</a:t>
            </a:r>
          </a:p>
          <a:p>
            <a:pPr marL="342900" indent="-342900" algn="just">
              <a:buFont typeface="Arial" panose="020B0604020202020204" pitchFamily="34" charset="0"/>
              <a:buChar char="•"/>
            </a:pPr>
            <a:r>
              <a:rPr lang="en-GB" b="1" dirty="0">
                <a:effectLst/>
                <a:latin typeface="Calibri" panose="020F0502020204030204" pitchFamily="34" charset="0"/>
                <a:ea typeface="Times New Roman" panose="02020603050405020304" pitchFamily="18" charset="0"/>
                <a:cs typeface="Arial" panose="020B0604020202020204" pitchFamily="34" charset="0"/>
              </a:rPr>
              <a:t>Bosnia and Herzegovina</a:t>
            </a:r>
            <a:r>
              <a:rPr lang="en-GB" dirty="0">
                <a:effectLst/>
                <a:latin typeface="Calibri" panose="020F0502020204030204" pitchFamily="34" charset="0"/>
                <a:ea typeface="Times New Roman" panose="02020603050405020304" pitchFamily="18" charset="0"/>
                <a:cs typeface="Arial" panose="020B0604020202020204" pitchFamily="34" charset="0"/>
              </a:rPr>
              <a:t>: </a:t>
            </a:r>
            <a:r>
              <a:rPr lang="en-GB" dirty="0">
                <a:solidFill>
                  <a:srgbClr val="000000"/>
                </a:solidFill>
                <a:effectLst/>
                <a:latin typeface="Calibri" panose="020F0502020204030204" pitchFamily="34" charset="0"/>
                <a:ea typeface="Times New Roman" panose="02020603050405020304" pitchFamily="18" charset="0"/>
              </a:rPr>
              <a:t>according to national regulations, if the corresponding road is parallel to the railway line at a distance of less than 8 meters, there must be a corresponding dependence between the LC interlocking device and semaphore device regulating the road traffic;</a:t>
            </a:r>
          </a:p>
          <a:p>
            <a:pPr marL="342900" indent="-342900" algn="just">
              <a:buFont typeface="Arial" panose="020B0604020202020204" pitchFamily="34" charset="0"/>
              <a:buChar char="•"/>
            </a:pPr>
            <a:r>
              <a:rPr lang="en-GB" b="1" dirty="0">
                <a:solidFill>
                  <a:srgbClr val="000000"/>
                </a:solidFill>
                <a:latin typeface="Calibri" panose="020F0502020204030204" pitchFamily="34" charset="0"/>
              </a:rPr>
              <a:t>Kosovo*</a:t>
            </a:r>
            <a:r>
              <a:rPr lang="en-GB" dirty="0">
                <a:solidFill>
                  <a:srgbClr val="000000"/>
                </a:solidFill>
                <a:latin typeface="Calibri" panose="020F0502020204030204" pitchFamily="34" charset="0"/>
              </a:rPr>
              <a:t>: </a:t>
            </a:r>
            <a:r>
              <a:rPr lang="en-GB" dirty="0">
                <a:solidFill>
                  <a:srgbClr val="000000"/>
                </a:solidFill>
                <a:effectLst/>
                <a:latin typeface="Calibri" panose="020F0502020204030204" pitchFamily="34" charset="0"/>
                <a:ea typeface="Times New Roman" panose="02020603050405020304" pitchFamily="18" charset="0"/>
              </a:rPr>
              <a:t>During the site visits, the question of laying down the fibre optical cable for video surveillance on LCs was raised. Also, </a:t>
            </a:r>
            <a:r>
              <a:rPr lang="en-GB" sz="1800" dirty="0">
                <a:solidFill>
                  <a:srgbClr val="000000"/>
                </a:solidFill>
                <a:effectLst/>
                <a:latin typeface="Calibri" panose="020F0502020204030204" pitchFamily="34" charset="0"/>
                <a:ea typeface="Times New Roman" panose="02020603050405020304" pitchFamily="18" charset="0"/>
              </a:rPr>
              <a:t>due to the narrowness and bad conditions of some of the roads on LCs, there will be a need for their reconstruction, not only within the railway land but also further away from the LC ;</a:t>
            </a:r>
          </a:p>
          <a:p>
            <a:pPr marL="342900" indent="-342900" algn="just">
              <a:buFont typeface="Arial" panose="020B0604020202020204" pitchFamily="34" charset="0"/>
              <a:buChar char="•"/>
            </a:pPr>
            <a:r>
              <a:rPr lang="en-GB" b="1" dirty="0">
                <a:solidFill>
                  <a:srgbClr val="000000"/>
                </a:solidFill>
                <a:latin typeface="Calibri" panose="020F0502020204030204" pitchFamily="34" charset="0"/>
              </a:rPr>
              <a:t>Montenegro</a:t>
            </a:r>
            <a:r>
              <a:rPr lang="en-GB" dirty="0">
                <a:solidFill>
                  <a:srgbClr val="000000"/>
                </a:solidFill>
                <a:latin typeface="Calibri" panose="020F0502020204030204" pitchFamily="34" charset="0"/>
              </a:rPr>
              <a:t>: </a:t>
            </a:r>
            <a:r>
              <a:rPr lang="en-GB" sz="1800" dirty="0">
                <a:solidFill>
                  <a:srgbClr val="000000"/>
                </a:solidFill>
                <a:effectLst/>
                <a:latin typeface="Calibri" panose="020F0502020204030204" pitchFamily="34" charset="0"/>
                <a:ea typeface="Times New Roman" panose="02020603050405020304" pitchFamily="18" charset="0"/>
              </a:rPr>
              <a:t>The Consultant proposes to keep the existing rubber panels on LCs since they are in a very good state;</a:t>
            </a:r>
            <a:endParaRPr lang="en-US" dirty="0"/>
          </a:p>
          <a:p>
            <a:pPr marL="342900" indent="-342900" algn="just">
              <a:buFont typeface="Arial" panose="020B0604020202020204" pitchFamily="34" charset="0"/>
              <a:buChar char="•"/>
            </a:pPr>
            <a:endParaRPr lang="sr-Latn-RS" sz="2000" dirty="0"/>
          </a:p>
        </p:txBody>
      </p:sp>
    </p:spTree>
    <p:extLst>
      <p:ext uri="{BB962C8B-B14F-4D97-AF65-F5344CB8AC3E}">
        <p14:creationId xmlns:p14="http://schemas.microsoft.com/office/powerpoint/2010/main" val="2618614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95536" y="1340768"/>
            <a:ext cx="7884876" cy="4370427"/>
          </a:xfrm>
          <a:prstGeom prst="rect">
            <a:avLst/>
          </a:prstGeom>
        </p:spPr>
        <p:txBody>
          <a:bodyPr wrap="square">
            <a:spAutoFit/>
          </a:bodyPr>
          <a:lstStyle/>
          <a:p>
            <a:r>
              <a:rPr lang="sr-Latn-RS" sz="2400" u="sng" dirty="0"/>
              <a:t>Task 2 – Site Visits</a:t>
            </a:r>
          </a:p>
          <a:p>
            <a:endParaRPr lang="sr-Latn-RS" sz="2000" u="sng" dirty="0"/>
          </a:p>
          <a:p>
            <a:pPr algn="just"/>
            <a:r>
              <a:rPr lang="en-US" dirty="0"/>
              <a:t>The main findings during site visits can be summarized as follows:</a:t>
            </a:r>
          </a:p>
          <a:p>
            <a:pPr marL="342900" indent="-342900" algn="just">
              <a:buFont typeface="Arial" panose="020B0604020202020204" pitchFamily="34" charset="0"/>
              <a:buChar char="•"/>
            </a:pPr>
            <a:r>
              <a:rPr lang="en-US" b="1" dirty="0"/>
              <a:t>North Macedonia</a:t>
            </a:r>
            <a:r>
              <a:rPr lang="en-US" dirty="0"/>
              <a:t>: Modernization of the railway line </a:t>
            </a:r>
            <a:r>
              <a:rPr lang="en-GB" sz="1800" dirty="0" err="1">
                <a:solidFill>
                  <a:srgbClr val="000000"/>
                </a:solidFill>
                <a:effectLst/>
                <a:latin typeface="Calibri" panose="020F0502020204030204" pitchFamily="34" charset="0"/>
                <a:ea typeface="Times New Roman" panose="02020603050405020304" pitchFamily="18" charset="0"/>
              </a:rPr>
              <a:t>Tabanovce-Gevgelija</a:t>
            </a:r>
            <a:r>
              <a:rPr lang="en-GB" sz="1800" dirty="0">
                <a:solidFill>
                  <a:srgbClr val="000000"/>
                </a:solidFill>
                <a:effectLst/>
                <a:latin typeface="Calibri" panose="020F0502020204030204" pitchFamily="34" charset="0"/>
                <a:ea typeface="Times New Roman" panose="02020603050405020304" pitchFamily="18" charset="0"/>
              </a:rPr>
              <a:t> is predicted through a separate project (including new station interlocking devices and ETCS system), so in further activities, there will be a need for a close collaboration between the Consultant, MZI and designers of this dedicated project, to incorporate the LC designs into the prospective signalling system</a:t>
            </a:r>
            <a:r>
              <a:rPr lang="en-GB" sz="1800" dirty="0">
                <a:solidFill>
                  <a:srgbClr val="000000"/>
                </a:solidFill>
                <a:latin typeface="Calibri" panose="020F0502020204030204" pitchFamily="34" charset="0"/>
                <a:ea typeface="Times New Roman" panose="02020603050405020304" pitchFamily="18" charset="0"/>
              </a:rPr>
              <a:t>;</a:t>
            </a:r>
          </a:p>
          <a:p>
            <a:pPr marL="342900" indent="-342900" algn="just">
              <a:buFont typeface="Arial" panose="020B0604020202020204" pitchFamily="34" charset="0"/>
              <a:buChar char="•"/>
            </a:pPr>
            <a:r>
              <a:rPr lang="en-GB" b="1" dirty="0">
                <a:solidFill>
                  <a:srgbClr val="000000"/>
                </a:solidFill>
                <a:effectLst/>
                <a:latin typeface="Calibri" panose="020F0502020204030204" pitchFamily="34" charset="0"/>
                <a:ea typeface="Times New Roman" panose="02020603050405020304" pitchFamily="18" charset="0"/>
              </a:rPr>
              <a:t>Serbia</a:t>
            </a:r>
            <a:r>
              <a:rPr lang="en-GB" dirty="0">
                <a:solidFill>
                  <a:srgbClr val="000000"/>
                </a:solidFill>
                <a:latin typeface="Calibri" panose="020F0502020204030204" pitchFamily="34" charset="0"/>
                <a:ea typeface="Times New Roman" panose="02020603050405020304" pitchFamily="18" charset="0"/>
              </a:rPr>
              <a:t>: </a:t>
            </a:r>
            <a:r>
              <a:rPr lang="en-US" dirty="0">
                <a:solidFill>
                  <a:srgbClr val="000000"/>
                </a:solidFill>
                <a:latin typeface="Calibri" panose="020F0502020204030204" pitchFamily="34" charset="0"/>
                <a:ea typeface="Times New Roman" panose="02020603050405020304" pitchFamily="18" charset="0"/>
              </a:rPr>
              <a:t>One LC in Serbia could not be found on the location due to the non-existence of the corresponding road (namely LC SER-46), and one due to the non-existence of the railway line (namely LC SER-56). </a:t>
            </a:r>
            <a:r>
              <a:rPr lang="en-GB" sz="1800" dirty="0">
                <a:effectLst/>
                <a:latin typeface="Calibri" panose="020F0502020204030204" pitchFamily="34" charset="0"/>
                <a:ea typeface="Times New Roman" panose="02020603050405020304" pitchFamily="18" charset="0"/>
              </a:rPr>
              <a:t>The IZS representatives confirmed the intention to install new type of road warning signals (light semaphores with two lamps-red and yellow). The corresponding national regulations regarding this issue are not yet fully adopted.</a:t>
            </a:r>
            <a:endParaRPr lang="sr-Latn-RS" sz="2000" dirty="0"/>
          </a:p>
        </p:txBody>
      </p:sp>
    </p:spTree>
    <p:extLst>
      <p:ext uri="{BB962C8B-B14F-4D97-AF65-F5344CB8AC3E}">
        <p14:creationId xmlns:p14="http://schemas.microsoft.com/office/powerpoint/2010/main" val="2007133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90342" y="1613805"/>
            <a:ext cx="7884876" cy="3539430"/>
          </a:xfrm>
          <a:prstGeom prst="rect">
            <a:avLst/>
          </a:prstGeom>
        </p:spPr>
        <p:txBody>
          <a:bodyPr wrap="square">
            <a:spAutoFit/>
          </a:bodyPr>
          <a:lstStyle/>
          <a:p>
            <a:r>
              <a:rPr lang="sr-Latn-RS" sz="2400" u="sng" dirty="0"/>
              <a:t>Task 2 – Site visits</a:t>
            </a:r>
          </a:p>
          <a:p>
            <a:endParaRPr lang="sr-Latn-RS" sz="2000" u="sng" dirty="0"/>
          </a:p>
          <a:p>
            <a:pPr algn="just"/>
            <a:r>
              <a:rPr lang="sr-Latn-RS" sz="2000" dirty="0"/>
              <a:t>In the Inception Phase</a:t>
            </a:r>
            <a:r>
              <a:rPr lang="en-US" sz="2000" dirty="0"/>
              <a:t>, the Consultant collected the final lists of level crossings</a:t>
            </a:r>
            <a:r>
              <a:rPr lang="sr-Latn-RS" sz="2000" dirty="0"/>
              <a:t> (LC)</a:t>
            </a:r>
            <a:r>
              <a:rPr lang="en-US" sz="2000" dirty="0"/>
              <a:t> from Regional Partners </a:t>
            </a:r>
            <a:r>
              <a:rPr lang="sr-Latn-RS" sz="2000" dirty="0"/>
              <a:t>for survey and further processing.  </a:t>
            </a:r>
          </a:p>
          <a:p>
            <a:pPr algn="just"/>
            <a:endParaRPr lang="sr-Latn-RS" sz="2000" dirty="0"/>
          </a:p>
          <a:p>
            <a:pPr algn="just"/>
            <a:r>
              <a:rPr lang="sr-Latn-RS" sz="2000" dirty="0"/>
              <a:t>Some of the priorities for LCs were updated compared to the initial rankings defined by TCT.</a:t>
            </a:r>
          </a:p>
          <a:p>
            <a:pPr algn="just"/>
            <a:endParaRPr lang="sr-Latn-RS" sz="2000" dirty="0"/>
          </a:p>
          <a:p>
            <a:pPr algn="just"/>
            <a:r>
              <a:rPr lang="sr-Latn-RS" sz="2000" dirty="0"/>
              <a:t>Also, the initial project methodology submitted in the tender stage was updated with new elements that came into force subsequently (for example, a legal change of road warning signal layout in Serbia).</a:t>
            </a:r>
            <a:endParaRPr lang="en-GB" sz="2000" dirty="0"/>
          </a:p>
        </p:txBody>
      </p:sp>
      <p:pic>
        <p:nvPicPr>
          <p:cNvPr id="3" name="Picture 2">
            <a:extLst>
              <a:ext uri="{FF2B5EF4-FFF2-40B4-BE49-F238E27FC236}">
                <a16:creationId xmlns:a16="http://schemas.microsoft.com/office/drawing/2014/main" id="{5048B920-EBE4-04A3-E19B-575441849C4B}"/>
              </a:ext>
            </a:extLst>
          </p:cNvPr>
          <p:cNvPicPr>
            <a:picLocks noChangeAspect="1"/>
          </p:cNvPicPr>
          <p:nvPr/>
        </p:nvPicPr>
        <p:blipFill>
          <a:blip r:embed="rId4"/>
          <a:stretch>
            <a:fillRect/>
          </a:stretch>
        </p:blipFill>
        <p:spPr>
          <a:xfrm>
            <a:off x="2041455" y="5222037"/>
            <a:ext cx="4267200" cy="1417983"/>
          </a:xfrm>
          <a:prstGeom prst="rect">
            <a:avLst/>
          </a:prstGeom>
        </p:spPr>
      </p:pic>
    </p:spTree>
    <p:extLst>
      <p:ext uri="{BB962C8B-B14F-4D97-AF65-F5344CB8AC3E}">
        <p14:creationId xmlns:p14="http://schemas.microsoft.com/office/powerpoint/2010/main" val="1783102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23528" y="1156635"/>
            <a:ext cx="7884876" cy="1384995"/>
          </a:xfrm>
          <a:prstGeom prst="rect">
            <a:avLst/>
          </a:prstGeom>
        </p:spPr>
        <p:txBody>
          <a:bodyPr wrap="square">
            <a:spAutoFit/>
          </a:bodyPr>
          <a:lstStyle/>
          <a:p>
            <a:r>
              <a:rPr lang="sr-Latn-RS" sz="2400" u="sng" dirty="0"/>
              <a:t>Task 2 – Site visits</a:t>
            </a:r>
          </a:p>
          <a:p>
            <a:endParaRPr lang="sr-Latn-RS" sz="2000" u="sng" dirty="0"/>
          </a:p>
          <a:p>
            <a:pPr algn="just"/>
            <a:r>
              <a:rPr lang="en-US" sz="2000" dirty="0"/>
              <a:t>Proposal for new road warning signal layout based on the regulations from DB (for Serbia only):</a:t>
            </a:r>
            <a:endParaRPr lang="en-GB" sz="2000" dirty="0"/>
          </a:p>
        </p:txBody>
      </p:sp>
      <p:pic>
        <p:nvPicPr>
          <p:cNvPr id="10" name="Picture 9" descr="A diagram of a train&#10;&#10;Description automatically generated">
            <a:extLst>
              <a:ext uri="{FF2B5EF4-FFF2-40B4-BE49-F238E27FC236}">
                <a16:creationId xmlns:a16="http://schemas.microsoft.com/office/drawing/2014/main" id="{BB645EF3-1C91-0FB5-E2FB-1C9D8D3483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562" y="2712703"/>
            <a:ext cx="3815364" cy="3791899"/>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048" y="2420888"/>
            <a:ext cx="2854039" cy="4173648"/>
          </a:xfrm>
          <a:prstGeom prst="rect">
            <a:avLst/>
          </a:prstGeom>
        </p:spPr>
      </p:pic>
    </p:spTree>
    <p:extLst>
      <p:ext uri="{BB962C8B-B14F-4D97-AF65-F5344CB8AC3E}">
        <p14:creationId xmlns:p14="http://schemas.microsoft.com/office/powerpoint/2010/main" val="2166972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37487" y="1052736"/>
            <a:ext cx="7884876" cy="769441"/>
          </a:xfrm>
          <a:prstGeom prst="rect">
            <a:avLst/>
          </a:prstGeom>
        </p:spPr>
        <p:txBody>
          <a:bodyPr wrap="square">
            <a:spAutoFit/>
          </a:bodyPr>
          <a:lstStyle/>
          <a:p>
            <a:r>
              <a:rPr lang="sr-Latn-RS" sz="2400" u="sng" dirty="0"/>
              <a:t>Task 2 – Site Visit</a:t>
            </a:r>
            <a:r>
              <a:rPr lang="en-US" sz="2400" u="sng" dirty="0"/>
              <a:t>s (typical photos)</a:t>
            </a:r>
            <a:endParaRPr lang="sr-Latn-RS" sz="2400" u="sng" dirty="0"/>
          </a:p>
          <a:p>
            <a:endParaRPr lang="sr-Latn-RS" sz="2000" u="sng" dirty="0"/>
          </a:p>
        </p:txBody>
      </p:sp>
      <p:pic>
        <p:nvPicPr>
          <p:cNvPr id="2" name="Slika 10">
            <a:extLst>
              <a:ext uri="{FF2B5EF4-FFF2-40B4-BE49-F238E27FC236}">
                <a16:creationId xmlns:a16="http://schemas.microsoft.com/office/drawing/2014/main" id="{08E0F264-8FA9-2FF8-3BDE-DE55508DC37D}"/>
              </a:ext>
            </a:extLst>
          </p:cNvPr>
          <p:cNvPicPr>
            <a:picLocks noChangeAspect="1"/>
          </p:cNvPicPr>
          <p:nvPr/>
        </p:nvPicPr>
        <p:blipFill>
          <a:blip r:embed="rId4"/>
          <a:stretch>
            <a:fillRect/>
          </a:stretch>
        </p:blipFill>
        <p:spPr>
          <a:xfrm>
            <a:off x="467544" y="1463771"/>
            <a:ext cx="3281456" cy="2214877"/>
          </a:xfrm>
          <a:prstGeom prst="rect">
            <a:avLst/>
          </a:prstGeom>
        </p:spPr>
      </p:pic>
      <p:sp>
        <p:nvSpPr>
          <p:cNvPr id="6" name="TextBox 5">
            <a:extLst>
              <a:ext uri="{FF2B5EF4-FFF2-40B4-BE49-F238E27FC236}">
                <a16:creationId xmlns:a16="http://schemas.microsoft.com/office/drawing/2014/main" id="{D670B4BB-2D7B-950A-26F4-A0C7AE52A7CD}"/>
              </a:ext>
            </a:extLst>
          </p:cNvPr>
          <p:cNvSpPr txBox="1"/>
          <p:nvPr/>
        </p:nvSpPr>
        <p:spPr>
          <a:xfrm>
            <a:off x="-6836" y="3691488"/>
            <a:ext cx="4230216" cy="523220"/>
          </a:xfrm>
          <a:prstGeom prst="rect">
            <a:avLst/>
          </a:prstGeom>
          <a:noFill/>
        </p:spPr>
        <p:txBody>
          <a:bodyPr wrap="square">
            <a:spAutoFit/>
          </a:bodyPr>
          <a:lstStyle/>
          <a:p>
            <a:pPr algn="ctr"/>
            <a:r>
              <a:rPr lang="en-GB" sz="1400" i="1" dirty="0">
                <a:effectLst/>
                <a:latin typeface="Calibri" panose="020F0502020204030204" pitchFamily="34" charset="0"/>
                <a:ea typeface="Times New Roman" panose="02020603050405020304" pitchFamily="18" charset="0"/>
                <a:cs typeface="Arial" panose="020B0604020202020204" pitchFamily="34" charset="0"/>
              </a:rPr>
              <a:t>Example of LC in km 70+395 (KOS-3) in Kosovo*                                   with a narrow road</a:t>
            </a:r>
            <a:endParaRPr lang="en-US" sz="1400" i="1"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TextBox 8">
            <a:extLst>
              <a:ext uri="{FF2B5EF4-FFF2-40B4-BE49-F238E27FC236}">
                <a16:creationId xmlns:a16="http://schemas.microsoft.com/office/drawing/2014/main" id="{8782BCCF-1267-6588-01E0-0226C55FDA60}"/>
              </a:ext>
            </a:extLst>
          </p:cNvPr>
          <p:cNvSpPr txBox="1"/>
          <p:nvPr/>
        </p:nvSpPr>
        <p:spPr>
          <a:xfrm>
            <a:off x="3596453" y="6122964"/>
            <a:ext cx="4230216" cy="523220"/>
          </a:xfrm>
          <a:prstGeom prst="rect">
            <a:avLst/>
          </a:prstGeom>
          <a:noFill/>
        </p:spPr>
        <p:txBody>
          <a:bodyPr wrap="square">
            <a:spAutoFit/>
          </a:bodyPr>
          <a:lstStyle/>
          <a:p>
            <a:pPr algn="ctr"/>
            <a:r>
              <a:rPr lang="en-GB" sz="1400" i="1" dirty="0">
                <a:effectLst/>
                <a:latin typeface="Calibri" panose="020F0502020204030204" pitchFamily="34" charset="0"/>
                <a:ea typeface="Times New Roman" panose="02020603050405020304" pitchFamily="18" charset="0"/>
                <a:cs typeface="Arial" panose="020B0604020202020204" pitchFamily="34" charset="0"/>
              </a:rPr>
              <a:t>Example of LC in km 42+908 (MNE-3) in Montenegro with a rubber panel in a very good state</a:t>
            </a:r>
            <a:endParaRPr lang="en-US" sz="1400" i="1"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10" name="Picture 9" descr="A train tracks going through a field&#10;&#10;Description automatically generated">
            <a:extLst>
              <a:ext uri="{FF2B5EF4-FFF2-40B4-BE49-F238E27FC236}">
                <a16:creationId xmlns:a16="http://schemas.microsoft.com/office/drawing/2014/main" id="{4C82F276-FC28-423F-3508-80471F246A9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9377" y="4332501"/>
            <a:ext cx="3240360" cy="2430916"/>
          </a:xfrm>
          <a:prstGeom prst="rect">
            <a:avLst/>
          </a:prstGeom>
          <a:noFill/>
          <a:ln>
            <a:noFill/>
          </a:ln>
        </p:spPr>
      </p:pic>
      <p:pic>
        <p:nvPicPr>
          <p:cNvPr id="11" name="Picture 10">
            <a:extLst>
              <a:ext uri="{FF2B5EF4-FFF2-40B4-BE49-F238E27FC236}">
                <a16:creationId xmlns:a16="http://schemas.microsoft.com/office/drawing/2014/main" id="{8B69DCF6-FB3A-B4EF-9AC9-5B67B0115F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95126" y="1606449"/>
            <a:ext cx="2485390" cy="3314700"/>
          </a:xfrm>
          <a:prstGeom prst="rect">
            <a:avLst/>
          </a:prstGeom>
        </p:spPr>
      </p:pic>
      <p:sp>
        <p:nvSpPr>
          <p:cNvPr id="12" name="TextBox 11">
            <a:extLst>
              <a:ext uri="{FF2B5EF4-FFF2-40B4-BE49-F238E27FC236}">
                <a16:creationId xmlns:a16="http://schemas.microsoft.com/office/drawing/2014/main" id="{420394D7-D507-7D4A-B705-24686BF57F0B}"/>
              </a:ext>
            </a:extLst>
          </p:cNvPr>
          <p:cNvSpPr txBox="1"/>
          <p:nvPr/>
        </p:nvSpPr>
        <p:spPr>
          <a:xfrm>
            <a:off x="4172546" y="4921149"/>
            <a:ext cx="4230216" cy="523220"/>
          </a:xfrm>
          <a:prstGeom prst="rect">
            <a:avLst/>
          </a:prstGeom>
          <a:noFill/>
        </p:spPr>
        <p:txBody>
          <a:bodyPr wrap="square">
            <a:spAutoFit/>
          </a:bodyPr>
          <a:lstStyle/>
          <a:p>
            <a:pPr algn="ctr"/>
            <a:r>
              <a:rPr lang="en-GB" sz="1400" i="1" dirty="0">
                <a:effectLst/>
                <a:latin typeface="Calibri" panose="020F0502020204030204" pitchFamily="34" charset="0"/>
                <a:ea typeface="Times New Roman" panose="02020603050405020304" pitchFamily="18" charset="0"/>
                <a:cs typeface="Arial" panose="020B0604020202020204" pitchFamily="34" charset="0"/>
              </a:rPr>
              <a:t>Example of LC in km 38+417 (SER-28) in Serbia with the corresponding access road</a:t>
            </a:r>
            <a:endParaRPr lang="en-US" sz="1400" i="1"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385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37487" y="1052736"/>
            <a:ext cx="7884876" cy="769441"/>
          </a:xfrm>
          <a:prstGeom prst="rect">
            <a:avLst/>
          </a:prstGeom>
        </p:spPr>
        <p:txBody>
          <a:bodyPr wrap="square">
            <a:spAutoFit/>
          </a:bodyPr>
          <a:lstStyle/>
          <a:p>
            <a:r>
              <a:rPr lang="sr-Latn-RS" sz="2400" u="sng" dirty="0"/>
              <a:t>Task 2 – Site Visit</a:t>
            </a:r>
            <a:r>
              <a:rPr lang="en-US" sz="2400" u="sng" dirty="0"/>
              <a:t>s (typical photos)</a:t>
            </a:r>
            <a:endParaRPr lang="sr-Latn-RS" sz="2400" u="sng" dirty="0"/>
          </a:p>
          <a:p>
            <a:endParaRPr lang="sr-Latn-RS" sz="2000" u="sng" dirty="0"/>
          </a:p>
        </p:txBody>
      </p:sp>
      <p:sp>
        <p:nvSpPr>
          <p:cNvPr id="6" name="TextBox 5">
            <a:extLst>
              <a:ext uri="{FF2B5EF4-FFF2-40B4-BE49-F238E27FC236}">
                <a16:creationId xmlns:a16="http://schemas.microsoft.com/office/drawing/2014/main" id="{D670B4BB-2D7B-950A-26F4-A0C7AE52A7CD}"/>
              </a:ext>
            </a:extLst>
          </p:cNvPr>
          <p:cNvSpPr txBox="1"/>
          <p:nvPr/>
        </p:nvSpPr>
        <p:spPr>
          <a:xfrm>
            <a:off x="4572000" y="2128501"/>
            <a:ext cx="4230216" cy="523220"/>
          </a:xfrm>
          <a:prstGeom prst="rect">
            <a:avLst/>
          </a:prstGeom>
          <a:noFill/>
        </p:spPr>
        <p:txBody>
          <a:bodyPr wrap="square">
            <a:spAutoFit/>
          </a:bodyPr>
          <a:lstStyle/>
          <a:p>
            <a:pPr algn="ctr"/>
            <a:r>
              <a:rPr lang="en-GB" sz="1400" i="1" dirty="0">
                <a:effectLst/>
                <a:latin typeface="Calibri" panose="020F0502020204030204" pitchFamily="34" charset="0"/>
                <a:ea typeface="Times New Roman" panose="02020603050405020304" pitchFamily="18" charset="0"/>
                <a:cs typeface="Arial" panose="020B0604020202020204" pitchFamily="34" charset="0"/>
              </a:rPr>
              <a:t>Example of LC in km 114+975 (ALB-3) in Albania                                 with fu</a:t>
            </a:r>
            <a:r>
              <a:rPr lang="en-GB" sz="1400" i="1" dirty="0">
                <a:latin typeface="Calibri" panose="020F0502020204030204" pitchFamily="34" charset="0"/>
                <a:ea typeface="Times New Roman" panose="02020603050405020304" pitchFamily="18" charset="0"/>
                <a:cs typeface="Arial" panose="020B0604020202020204" pitchFamily="34" charset="0"/>
              </a:rPr>
              <a:t>ll barriers</a:t>
            </a:r>
            <a:endParaRPr lang="en-US" sz="1400" i="1"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2" name="TextBox 11">
            <a:extLst>
              <a:ext uri="{FF2B5EF4-FFF2-40B4-BE49-F238E27FC236}">
                <a16:creationId xmlns:a16="http://schemas.microsoft.com/office/drawing/2014/main" id="{420394D7-D507-7D4A-B705-24686BF57F0B}"/>
              </a:ext>
            </a:extLst>
          </p:cNvPr>
          <p:cNvSpPr txBox="1"/>
          <p:nvPr/>
        </p:nvSpPr>
        <p:spPr>
          <a:xfrm>
            <a:off x="4723992" y="5589240"/>
            <a:ext cx="4230216" cy="523220"/>
          </a:xfrm>
          <a:prstGeom prst="rect">
            <a:avLst/>
          </a:prstGeom>
          <a:noFill/>
        </p:spPr>
        <p:txBody>
          <a:bodyPr wrap="square">
            <a:spAutoFit/>
          </a:bodyPr>
          <a:lstStyle/>
          <a:p>
            <a:pPr algn="ctr"/>
            <a:r>
              <a:rPr lang="en-GB" sz="1400" i="1" dirty="0">
                <a:effectLst/>
                <a:latin typeface="Calibri" panose="020F0502020204030204" pitchFamily="34" charset="0"/>
                <a:ea typeface="Times New Roman" panose="02020603050405020304" pitchFamily="18" charset="0"/>
                <a:cs typeface="Arial" panose="020B0604020202020204" pitchFamily="34" charset="0"/>
              </a:rPr>
              <a:t>Example of LC in km 323+015 (NMK-15) in </a:t>
            </a:r>
            <a:r>
              <a:rPr lang="en-GB" sz="1400" i="1" dirty="0">
                <a:latin typeface="Calibri" panose="020F0502020204030204" pitchFamily="34" charset="0"/>
                <a:ea typeface="Times New Roman" panose="02020603050405020304" pitchFamily="18" charset="0"/>
                <a:cs typeface="Arial" panose="020B0604020202020204" pitchFamily="34" charset="0"/>
              </a:rPr>
              <a:t>North Macedonia</a:t>
            </a:r>
            <a:r>
              <a:rPr lang="en-GB" sz="1400" i="1" dirty="0">
                <a:effectLst/>
                <a:latin typeface="Calibri" panose="020F0502020204030204" pitchFamily="34" charset="0"/>
                <a:ea typeface="Times New Roman" panose="02020603050405020304" pitchFamily="18" charset="0"/>
                <a:cs typeface="Arial" panose="020B0604020202020204" pitchFamily="34" charset="0"/>
              </a:rPr>
              <a:t> on Corridor X with road signals only</a:t>
            </a:r>
            <a:endParaRPr lang="en-US" sz="1400" i="1"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463006"/>
            <a:ext cx="4731878" cy="2131223"/>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4966" y="3717032"/>
            <a:ext cx="3744416" cy="2808312"/>
          </a:xfrm>
          <a:prstGeom prst="rect">
            <a:avLst/>
          </a:prstGeom>
        </p:spPr>
      </p:pic>
    </p:spTree>
    <p:extLst>
      <p:ext uri="{BB962C8B-B14F-4D97-AF65-F5344CB8AC3E}">
        <p14:creationId xmlns:p14="http://schemas.microsoft.com/office/powerpoint/2010/main" val="1591449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37487" y="1052736"/>
            <a:ext cx="7884876" cy="769441"/>
          </a:xfrm>
          <a:prstGeom prst="rect">
            <a:avLst/>
          </a:prstGeom>
        </p:spPr>
        <p:txBody>
          <a:bodyPr wrap="square">
            <a:spAutoFit/>
          </a:bodyPr>
          <a:lstStyle/>
          <a:p>
            <a:r>
              <a:rPr lang="sr-Latn-RS" sz="2400" u="sng" dirty="0"/>
              <a:t>Task 2 – Site Visit</a:t>
            </a:r>
            <a:r>
              <a:rPr lang="en-US" sz="2400" u="sng" dirty="0"/>
              <a:t>s (typical photos)</a:t>
            </a:r>
            <a:endParaRPr lang="sr-Latn-RS" sz="2400" u="sng" dirty="0"/>
          </a:p>
          <a:p>
            <a:endParaRPr lang="sr-Latn-RS" sz="2000" u="sng" dirty="0"/>
          </a:p>
        </p:txBody>
      </p:sp>
      <p:sp>
        <p:nvSpPr>
          <p:cNvPr id="6" name="TextBox 5">
            <a:extLst>
              <a:ext uri="{FF2B5EF4-FFF2-40B4-BE49-F238E27FC236}">
                <a16:creationId xmlns:a16="http://schemas.microsoft.com/office/drawing/2014/main" id="{D670B4BB-2D7B-950A-26F4-A0C7AE52A7CD}"/>
              </a:ext>
            </a:extLst>
          </p:cNvPr>
          <p:cNvSpPr txBox="1"/>
          <p:nvPr/>
        </p:nvSpPr>
        <p:spPr>
          <a:xfrm>
            <a:off x="4087728" y="2219961"/>
            <a:ext cx="4563264" cy="738664"/>
          </a:xfrm>
          <a:prstGeom prst="rect">
            <a:avLst/>
          </a:prstGeom>
          <a:noFill/>
        </p:spPr>
        <p:txBody>
          <a:bodyPr wrap="square">
            <a:spAutoFit/>
          </a:bodyPr>
          <a:lstStyle/>
          <a:p>
            <a:pPr algn="ctr"/>
            <a:r>
              <a:rPr lang="en-GB" sz="1400" i="1" dirty="0">
                <a:effectLst/>
                <a:latin typeface="Calibri" panose="020F0502020204030204" pitchFamily="34" charset="0"/>
                <a:ea typeface="Times New Roman" panose="02020603050405020304" pitchFamily="18" charset="0"/>
                <a:cs typeface="Arial" panose="020B0604020202020204" pitchFamily="34" charset="0"/>
              </a:rPr>
              <a:t>Example of LC in km 223+245 (FBIH-3) in Bosnia and Herzegovina (FBIH) with access road in proximity of railway line</a:t>
            </a:r>
            <a:endParaRPr lang="en-US" sz="1400" i="1"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2" name="TextBox 11">
            <a:extLst>
              <a:ext uri="{FF2B5EF4-FFF2-40B4-BE49-F238E27FC236}">
                <a16:creationId xmlns:a16="http://schemas.microsoft.com/office/drawing/2014/main" id="{420394D7-D507-7D4A-B705-24686BF57F0B}"/>
              </a:ext>
            </a:extLst>
          </p:cNvPr>
          <p:cNvSpPr txBox="1"/>
          <p:nvPr/>
        </p:nvSpPr>
        <p:spPr>
          <a:xfrm>
            <a:off x="3992147" y="5229200"/>
            <a:ext cx="4230216" cy="523220"/>
          </a:xfrm>
          <a:prstGeom prst="rect">
            <a:avLst/>
          </a:prstGeom>
          <a:noFill/>
        </p:spPr>
        <p:txBody>
          <a:bodyPr wrap="square">
            <a:spAutoFit/>
          </a:bodyPr>
          <a:lstStyle/>
          <a:p>
            <a:pPr algn="ctr"/>
            <a:r>
              <a:rPr lang="en-GB" sz="1400" i="1" dirty="0">
                <a:effectLst/>
                <a:latin typeface="Calibri" panose="020F0502020204030204" pitchFamily="34" charset="0"/>
                <a:ea typeface="Times New Roman" panose="02020603050405020304" pitchFamily="18" charset="0"/>
                <a:cs typeface="Arial" panose="020B0604020202020204" pitchFamily="34" charset="0"/>
              </a:rPr>
              <a:t>Example of LC in km 32+279 (ZRS-6</a:t>
            </a:r>
            <a:r>
              <a:rPr lang="en-GB" sz="1400" i="1" dirty="0">
                <a:latin typeface="Calibri" panose="020F0502020204030204" pitchFamily="34" charset="0"/>
                <a:ea typeface="Times New Roman" panose="02020603050405020304" pitchFamily="18" charset="0"/>
                <a:cs typeface="Arial" panose="020B0604020202020204" pitchFamily="34" charset="0"/>
              </a:rPr>
              <a:t>) in Bosnia and Herzegovina (ZRS) with protective gates</a:t>
            </a:r>
            <a:endParaRPr lang="en-US" sz="1400" i="1"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1556792"/>
            <a:ext cx="3384376" cy="2538282"/>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568" y="4175703"/>
            <a:ext cx="3384376" cy="2538281"/>
          </a:xfrm>
          <a:prstGeom prst="rect">
            <a:avLst/>
          </a:prstGeom>
        </p:spPr>
      </p:pic>
    </p:spTree>
    <p:extLst>
      <p:ext uri="{BB962C8B-B14F-4D97-AF65-F5344CB8AC3E}">
        <p14:creationId xmlns:p14="http://schemas.microsoft.com/office/powerpoint/2010/main" val="80158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37487" y="1052736"/>
            <a:ext cx="7884876" cy="769441"/>
          </a:xfrm>
          <a:prstGeom prst="rect">
            <a:avLst/>
          </a:prstGeom>
        </p:spPr>
        <p:txBody>
          <a:bodyPr wrap="square">
            <a:spAutoFit/>
          </a:bodyPr>
          <a:lstStyle/>
          <a:p>
            <a:r>
              <a:rPr lang="sr-Latn-RS" sz="2400" u="sng" dirty="0"/>
              <a:t>Task 2 – Site Visit</a:t>
            </a:r>
            <a:r>
              <a:rPr lang="en-US" sz="2400" u="sng" dirty="0"/>
              <a:t>s (noticed problems)</a:t>
            </a:r>
            <a:endParaRPr lang="sr-Latn-RS" sz="2400" u="sng" dirty="0"/>
          </a:p>
          <a:p>
            <a:endParaRPr lang="sr-Latn-RS" sz="2000" u="sng" dirty="0"/>
          </a:p>
        </p:txBody>
      </p:sp>
      <p:sp>
        <p:nvSpPr>
          <p:cNvPr id="6" name="TextBox 5">
            <a:extLst>
              <a:ext uri="{FF2B5EF4-FFF2-40B4-BE49-F238E27FC236}">
                <a16:creationId xmlns:a16="http://schemas.microsoft.com/office/drawing/2014/main" id="{D670B4BB-2D7B-950A-26F4-A0C7AE52A7CD}"/>
              </a:ext>
            </a:extLst>
          </p:cNvPr>
          <p:cNvSpPr txBox="1"/>
          <p:nvPr/>
        </p:nvSpPr>
        <p:spPr>
          <a:xfrm>
            <a:off x="299944" y="1823174"/>
            <a:ext cx="8016472" cy="923330"/>
          </a:xfrm>
          <a:prstGeom prst="rect">
            <a:avLst/>
          </a:prstGeom>
          <a:noFill/>
        </p:spPr>
        <p:txBody>
          <a:bodyPr wrap="square">
            <a:spAutoFit/>
          </a:bodyPr>
          <a:lstStyle/>
          <a:p>
            <a:r>
              <a:rPr lang="en-GB" dirty="0">
                <a:effectLst/>
                <a:latin typeface="Calibri" panose="020F0502020204030204" pitchFamily="34" charset="0"/>
                <a:ea typeface="Times New Roman" panose="02020603050405020304" pitchFamily="18" charset="0"/>
                <a:cs typeface="Arial" panose="020B0604020202020204" pitchFamily="34" charset="0"/>
              </a:rPr>
              <a:t>One of the common problems noticed during site visits is the behaviour of the car drivers when passing between the lowered half-barriers. This can be mitigated in the designed state using the following tools:</a:t>
            </a:r>
            <a:endParaRPr lang="en-US"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230" y="3068960"/>
            <a:ext cx="2082553" cy="191142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7784" y="3068960"/>
            <a:ext cx="3137480" cy="1910124"/>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7265" y="3068960"/>
            <a:ext cx="3214294" cy="1867871"/>
          </a:xfrm>
          <a:prstGeom prst="rect">
            <a:avLst/>
          </a:prstGeom>
        </p:spPr>
      </p:pic>
    </p:spTree>
    <p:extLst>
      <p:ext uri="{BB962C8B-B14F-4D97-AF65-F5344CB8AC3E}">
        <p14:creationId xmlns:p14="http://schemas.microsoft.com/office/powerpoint/2010/main" val="2036815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322804" y="1122902"/>
            <a:ext cx="7884876" cy="3077766"/>
          </a:xfrm>
          <a:prstGeom prst="rect">
            <a:avLst/>
          </a:prstGeom>
        </p:spPr>
        <p:txBody>
          <a:bodyPr wrap="square">
            <a:spAutoFit/>
          </a:bodyPr>
          <a:lstStyle/>
          <a:p>
            <a:r>
              <a:rPr lang="sr-Latn-RS" sz="2400" u="sng" dirty="0"/>
              <a:t>Task </a:t>
            </a:r>
            <a:r>
              <a:rPr lang="en-US" sz="2400" u="sng" dirty="0"/>
              <a:t>3</a:t>
            </a:r>
            <a:r>
              <a:rPr lang="sr-Latn-RS" sz="2400" u="sng" dirty="0"/>
              <a:t> – </a:t>
            </a:r>
            <a:r>
              <a:rPr lang="en-US" sz="2400" u="sng" dirty="0"/>
              <a:t>Assessment of the current situation of the level crossings</a:t>
            </a:r>
            <a:endParaRPr lang="sr-Latn-RS" sz="2400" u="sng" dirty="0"/>
          </a:p>
          <a:p>
            <a:endParaRPr lang="en-US" sz="2000" u="sng" dirty="0"/>
          </a:p>
          <a:p>
            <a:pPr algn="just"/>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After </a:t>
            </a:r>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collecting and storing data from site visits, the Consultant identified</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risk levels and prepared the final grouping of the level crossings based on their technical needs for improvement.</a:t>
            </a:r>
          </a:p>
          <a:p>
            <a:pPr algn="just"/>
            <a:endParaRPr lang="en-GB"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algn="just"/>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All collected data (photos and questionnaires) were stored on the Consultant’s user portal. The access to the portal will be made available to TCT and Regional Partners for further review:</a:t>
            </a:r>
          </a:p>
        </p:txBody>
      </p:sp>
      <p:pic>
        <p:nvPicPr>
          <p:cNvPr id="3" name="Picture 2">
            <a:extLst>
              <a:ext uri="{FF2B5EF4-FFF2-40B4-BE49-F238E27FC236}">
                <a16:creationId xmlns:a16="http://schemas.microsoft.com/office/drawing/2014/main" id="{D4877F04-0FD7-87C2-3780-A88084BC9BE6}"/>
              </a:ext>
            </a:extLst>
          </p:cNvPr>
          <p:cNvPicPr>
            <a:picLocks noChangeAspect="1"/>
          </p:cNvPicPr>
          <p:nvPr/>
        </p:nvPicPr>
        <p:blipFill>
          <a:blip r:embed="rId4"/>
          <a:stretch>
            <a:fillRect/>
          </a:stretch>
        </p:blipFill>
        <p:spPr>
          <a:xfrm>
            <a:off x="294987" y="4077072"/>
            <a:ext cx="8554026" cy="2160240"/>
          </a:xfrm>
          <a:prstGeom prst="rect">
            <a:avLst/>
          </a:prstGeom>
        </p:spPr>
      </p:pic>
    </p:spTree>
    <p:extLst>
      <p:ext uri="{BB962C8B-B14F-4D97-AF65-F5344CB8AC3E}">
        <p14:creationId xmlns:p14="http://schemas.microsoft.com/office/powerpoint/2010/main" val="1234123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629562" y="1183951"/>
            <a:ext cx="7884876" cy="1692771"/>
          </a:xfrm>
          <a:prstGeom prst="rect">
            <a:avLst/>
          </a:prstGeom>
        </p:spPr>
        <p:txBody>
          <a:bodyPr wrap="square">
            <a:spAutoFit/>
          </a:bodyPr>
          <a:lstStyle/>
          <a:p>
            <a:r>
              <a:rPr lang="sr-Latn-RS" sz="2400" u="sng" dirty="0"/>
              <a:t>Task </a:t>
            </a:r>
            <a:r>
              <a:rPr lang="en-US" sz="2400" u="sng" dirty="0"/>
              <a:t>3</a:t>
            </a:r>
            <a:r>
              <a:rPr lang="sr-Latn-RS" sz="2400" u="sng" dirty="0"/>
              <a:t> – </a:t>
            </a:r>
            <a:r>
              <a:rPr lang="en-US" sz="2400" u="sng" dirty="0"/>
              <a:t>Assessment of the current situation of the level crossings</a:t>
            </a:r>
            <a:endParaRPr lang="sr-Latn-RS" sz="2400" u="sng" dirty="0"/>
          </a:p>
          <a:p>
            <a:endParaRPr lang="en-US" sz="2000" u="sng" dirty="0"/>
          </a:p>
          <a:p>
            <a:pPr algn="just"/>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All collected data for visited LCs are also systematically entered into the database containing all necessary information:</a:t>
            </a:r>
            <a:endPar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43" y="2876722"/>
            <a:ext cx="8961713" cy="3329179"/>
          </a:xfrm>
          <a:prstGeom prst="rect">
            <a:avLst/>
          </a:prstGeom>
        </p:spPr>
      </p:pic>
    </p:spTree>
    <p:extLst>
      <p:ext uri="{BB962C8B-B14F-4D97-AF65-F5344CB8AC3E}">
        <p14:creationId xmlns:p14="http://schemas.microsoft.com/office/powerpoint/2010/main" val="115280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90982" y="1052736"/>
            <a:ext cx="7884876" cy="1323439"/>
          </a:xfrm>
          <a:prstGeom prst="rect">
            <a:avLst/>
          </a:prstGeom>
        </p:spPr>
        <p:txBody>
          <a:bodyPr wrap="square">
            <a:spAutoFit/>
          </a:bodyPr>
          <a:lstStyle/>
          <a:p>
            <a:r>
              <a:rPr lang="sr-Latn-RS" sz="2400" u="sng" dirty="0"/>
              <a:t>Task </a:t>
            </a:r>
            <a:r>
              <a:rPr lang="en-US" sz="2400" u="sng" dirty="0"/>
              <a:t>3</a:t>
            </a:r>
            <a:r>
              <a:rPr lang="sr-Latn-RS" sz="2400" u="sng" dirty="0"/>
              <a:t> – </a:t>
            </a:r>
            <a:r>
              <a:rPr lang="en-US" sz="2400" u="sng" dirty="0"/>
              <a:t>Analysis of the risk level on level crossings </a:t>
            </a:r>
            <a:endParaRPr lang="sr-Latn-RS" sz="2400" u="sng" dirty="0"/>
          </a:p>
          <a:p>
            <a:endParaRPr lang="en-US" sz="2000" u="sng" dirty="0"/>
          </a:p>
          <a:p>
            <a:pPr algn="just"/>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Based on the collected information and processing of the relevant data, the corresponding hazardous event risk level was assigned to each LC:</a:t>
            </a:r>
            <a:endPar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2BD1E7E4-3959-D0AB-C326-30F04483E132}"/>
              </a:ext>
            </a:extLst>
          </p:cNvPr>
          <p:cNvPicPr>
            <a:picLocks noChangeAspect="1"/>
          </p:cNvPicPr>
          <p:nvPr/>
        </p:nvPicPr>
        <p:blipFill>
          <a:blip r:embed="rId5"/>
          <a:stretch>
            <a:fillRect/>
          </a:stretch>
        </p:blipFill>
        <p:spPr>
          <a:xfrm>
            <a:off x="1691680" y="2527661"/>
            <a:ext cx="5544616" cy="3908330"/>
          </a:xfrm>
          <a:prstGeom prst="rect">
            <a:avLst/>
          </a:prstGeom>
        </p:spPr>
      </p:pic>
    </p:spTree>
    <p:extLst>
      <p:ext uri="{BB962C8B-B14F-4D97-AF65-F5344CB8AC3E}">
        <p14:creationId xmlns:p14="http://schemas.microsoft.com/office/powerpoint/2010/main" val="497161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51520" y="1119030"/>
            <a:ext cx="7884876" cy="1292662"/>
          </a:xfrm>
          <a:prstGeom prst="rect">
            <a:avLst/>
          </a:prstGeom>
        </p:spPr>
        <p:txBody>
          <a:bodyPr wrap="square">
            <a:spAutoFit/>
          </a:bodyPr>
          <a:lstStyle/>
          <a:p>
            <a:r>
              <a:rPr lang="sr-Latn-RS" sz="2400" u="sng" dirty="0"/>
              <a:t>Task </a:t>
            </a:r>
            <a:r>
              <a:rPr lang="en-US" sz="2400" u="sng" dirty="0"/>
              <a:t>3</a:t>
            </a:r>
            <a:r>
              <a:rPr lang="sr-Latn-RS" sz="2400" u="sng" dirty="0"/>
              <a:t> – </a:t>
            </a:r>
            <a:r>
              <a:rPr lang="en-US" sz="2400" u="sng" dirty="0"/>
              <a:t>Final grouping of the level crossings </a:t>
            </a:r>
            <a:endParaRPr lang="sr-Latn-RS" sz="2400" u="sng" dirty="0"/>
          </a:p>
          <a:p>
            <a:pPr algn="just"/>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Finally, based on the previous considerations, the Consultant proposed all possible groups of designed LC solutions and allocated the corresponding grouping for each individual LC, by Regional Partners:</a:t>
            </a:r>
            <a:endPar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3" name="Picture 2" descr="A white sheet with black text&#10;&#10;Description automatically generated">
            <a:extLst>
              <a:ext uri="{FF2B5EF4-FFF2-40B4-BE49-F238E27FC236}">
                <a16:creationId xmlns:a16="http://schemas.microsoft.com/office/drawing/2014/main" id="{9FAEBA20-7EAB-1E1F-7440-B90E5FC0EB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555" y="2395250"/>
            <a:ext cx="4303943" cy="4424544"/>
          </a:xfrm>
          <a:prstGeom prst="rect">
            <a:avLst/>
          </a:prstGeom>
        </p:spPr>
      </p:pic>
      <p:pic>
        <p:nvPicPr>
          <p:cNvPr id="10" name="Picture 9" descr="A table with text on it&#10;&#10;Description automatically generated">
            <a:extLst>
              <a:ext uri="{FF2B5EF4-FFF2-40B4-BE49-F238E27FC236}">
                <a16:creationId xmlns:a16="http://schemas.microsoft.com/office/drawing/2014/main" id="{19DF611B-0090-0723-26BE-75EFC00ACB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47683" y="2395250"/>
            <a:ext cx="4583190" cy="3515108"/>
          </a:xfrm>
          <a:prstGeom prst="rect">
            <a:avLst/>
          </a:prstGeom>
        </p:spPr>
      </p:pic>
    </p:spTree>
    <p:extLst>
      <p:ext uri="{BB962C8B-B14F-4D97-AF65-F5344CB8AC3E}">
        <p14:creationId xmlns:p14="http://schemas.microsoft.com/office/powerpoint/2010/main" val="2477445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51520" y="1119030"/>
            <a:ext cx="7884876" cy="461665"/>
          </a:xfrm>
          <a:prstGeom prst="rect">
            <a:avLst/>
          </a:prstGeom>
        </p:spPr>
        <p:txBody>
          <a:bodyPr wrap="square">
            <a:spAutoFit/>
          </a:bodyPr>
          <a:lstStyle/>
          <a:p>
            <a:r>
              <a:rPr lang="sr-Latn-RS" sz="2400" u="sng" dirty="0"/>
              <a:t>Task </a:t>
            </a:r>
            <a:r>
              <a:rPr lang="en-US" sz="2400" u="sng" dirty="0"/>
              <a:t>3</a:t>
            </a:r>
            <a:r>
              <a:rPr lang="sr-Latn-RS" sz="2400" u="sng" dirty="0"/>
              <a:t> – </a:t>
            </a:r>
            <a:r>
              <a:rPr lang="en-US" sz="2400" u="sng" dirty="0"/>
              <a:t>Final grouping of the level crossings </a:t>
            </a:r>
            <a:endParaRPr lang="sr-Latn-RS" sz="2400" u="sng" dirty="0"/>
          </a:p>
        </p:txBody>
      </p:sp>
      <p:pic>
        <p:nvPicPr>
          <p:cNvPr id="10" name="Picture 9" descr="A close-up of a white background&#10;&#10;Description automatically generated">
            <a:extLst>
              <a:ext uri="{FF2B5EF4-FFF2-40B4-BE49-F238E27FC236}">
                <a16:creationId xmlns:a16="http://schemas.microsoft.com/office/drawing/2014/main" id="{E617DE98-98CA-B2B1-F548-2C375CE803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560" y="4221088"/>
            <a:ext cx="6912768" cy="2171509"/>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608" y="1556792"/>
            <a:ext cx="6660232" cy="2549684"/>
          </a:xfrm>
          <a:prstGeom prst="rect">
            <a:avLst/>
          </a:prstGeom>
        </p:spPr>
      </p:pic>
    </p:spTree>
    <p:extLst>
      <p:ext uri="{BB962C8B-B14F-4D97-AF65-F5344CB8AC3E}">
        <p14:creationId xmlns:p14="http://schemas.microsoft.com/office/powerpoint/2010/main" val="1894081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51520" y="1119030"/>
            <a:ext cx="7884876" cy="461665"/>
          </a:xfrm>
          <a:prstGeom prst="rect">
            <a:avLst/>
          </a:prstGeom>
        </p:spPr>
        <p:txBody>
          <a:bodyPr wrap="square">
            <a:spAutoFit/>
          </a:bodyPr>
          <a:lstStyle/>
          <a:p>
            <a:r>
              <a:rPr lang="sr-Latn-RS" sz="2400" u="sng" dirty="0"/>
              <a:t>Task </a:t>
            </a:r>
            <a:r>
              <a:rPr lang="en-US" sz="2400" u="sng" dirty="0"/>
              <a:t>3</a:t>
            </a:r>
            <a:r>
              <a:rPr lang="sr-Latn-RS" sz="2400" u="sng" dirty="0"/>
              <a:t> – </a:t>
            </a:r>
            <a:r>
              <a:rPr lang="en-US" sz="2400" u="sng" dirty="0"/>
              <a:t>Final grouping of the level crossings </a:t>
            </a:r>
            <a:endParaRPr lang="sr-Latn-RS" sz="2400" u="sng" dirty="0"/>
          </a:p>
        </p:txBody>
      </p:sp>
      <p:pic>
        <p:nvPicPr>
          <p:cNvPr id="13" name="Picture 12" descr="A white background with black text&#10;&#10;Description automatically generated">
            <a:extLst>
              <a:ext uri="{FF2B5EF4-FFF2-40B4-BE49-F238E27FC236}">
                <a16:creationId xmlns:a16="http://schemas.microsoft.com/office/drawing/2014/main" id="{517132B1-866B-97C0-4F50-E715B2E1A6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0776" y="1714163"/>
            <a:ext cx="8454733" cy="2448272"/>
          </a:xfrm>
          <a:prstGeom prst="rect">
            <a:avLst/>
          </a:prstGeom>
        </p:spPr>
      </p:pic>
      <p:pic>
        <p:nvPicPr>
          <p:cNvPr id="15" name="Picture 14" descr="A close-up of a math problem&#10;&#10;Description automatically generated">
            <a:extLst>
              <a:ext uri="{FF2B5EF4-FFF2-40B4-BE49-F238E27FC236}">
                <a16:creationId xmlns:a16="http://schemas.microsoft.com/office/drawing/2014/main" id="{8DB1B453-F6A7-DADB-6BA9-266803082A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560" y="4162435"/>
            <a:ext cx="7416824" cy="2292588"/>
          </a:xfrm>
          <a:prstGeom prst="rect">
            <a:avLst/>
          </a:prstGeom>
        </p:spPr>
      </p:pic>
    </p:spTree>
    <p:extLst>
      <p:ext uri="{BB962C8B-B14F-4D97-AF65-F5344CB8AC3E}">
        <p14:creationId xmlns:p14="http://schemas.microsoft.com/office/powerpoint/2010/main" val="671911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51520" y="1119030"/>
            <a:ext cx="7884876" cy="461665"/>
          </a:xfrm>
          <a:prstGeom prst="rect">
            <a:avLst/>
          </a:prstGeom>
        </p:spPr>
        <p:txBody>
          <a:bodyPr wrap="square">
            <a:spAutoFit/>
          </a:bodyPr>
          <a:lstStyle/>
          <a:p>
            <a:r>
              <a:rPr lang="sr-Latn-RS" sz="2400" u="sng" dirty="0"/>
              <a:t>Task </a:t>
            </a:r>
            <a:r>
              <a:rPr lang="en-US" sz="2400" u="sng" dirty="0"/>
              <a:t>3</a:t>
            </a:r>
            <a:r>
              <a:rPr lang="sr-Latn-RS" sz="2400" u="sng" dirty="0"/>
              <a:t> – </a:t>
            </a:r>
            <a:r>
              <a:rPr lang="en-US" sz="2400" u="sng" dirty="0"/>
              <a:t>Final grouping of the level crossings </a:t>
            </a:r>
            <a:endParaRPr lang="sr-Latn-RS" sz="2400" u="sng" dirty="0"/>
          </a:p>
        </p:txBody>
      </p:sp>
      <p:pic>
        <p:nvPicPr>
          <p:cNvPr id="17" name="Picture 16" descr="A white paper with black text&#10;&#10;Description automatically generated">
            <a:extLst>
              <a:ext uri="{FF2B5EF4-FFF2-40B4-BE49-F238E27FC236}">
                <a16:creationId xmlns:a16="http://schemas.microsoft.com/office/drawing/2014/main" id="{5C6ED611-B054-2E30-819A-EF27D97559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552" y="1602419"/>
            <a:ext cx="7416824" cy="2458919"/>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9632" y="3933056"/>
            <a:ext cx="6354130" cy="2211448"/>
          </a:xfrm>
          <a:prstGeom prst="rect">
            <a:avLst/>
          </a:prstGeom>
        </p:spPr>
      </p:pic>
    </p:spTree>
    <p:extLst>
      <p:ext uri="{BB962C8B-B14F-4D97-AF65-F5344CB8AC3E}">
        <p14:creationId xmlns:p14="http://schemas.microsoft.com/office/powerpoint/2010/main" val="218521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2" name="PoljeZBesedilom 8">
            <a:extLst>
              <a:ext uri="{FF2B5EF4-FFF2-40B4-BE49-F238E27FC236}">
                <a16:creationId xmlns:a16="http://schemas.microsoft.com/office/drawing/2014/main" id="{86D00258-763E-010E-4996-AB59E94D01A7}"/>
              </a:ext>
            </a:extLst>
          </p:cNvPr>
          <p:cNvSpPr txBox="1"/>
          <p:nvPr/>
        </p:nvSpPr>
        <p:spPr>
          <a:xfrm>
            <a:off x="251520" y="975831"/>
            <a:ext cx="8280920" cy="954107"/>
          </a:xfrm>
          <a:prstGeom prst="rect">
            <a:avLst/>
          </a:prstGeom>
          <a:noFill/>
        </p:spPr>
        <p:txBody>
          <a:bodyPr wrap="square" rtlCol="0">
            <a:spAutoFit/>
          </a:bodyPr>
          <a:lstStyle/>
          <a:p>
            <a:r>
              <a:rPr lang="en-US" sz="2800" b="1" dirty="0">
                <a:effectLst>
                  <a:glow rad="127000">
                    <a:schemeClr val="tx2">
                      <a:lumMod val="20000"/>
                      <a:lumOff val="80000"/>
                    </a:schemeClr>
                  </a:glow>
                </a:effectLst>
              </a:rPr>
              <a:t>2</a:t>
            </a:r>
            <a:r>
              <a:rPr lang="sl-SI" sz="2800" b="1" dirty="0">
                <a:effectLst>
                  <a:glow rad="127000">
                    <a:schemeClr val="tx2">
                      <a:lumMod val="20000"/>
                      <a:lumOff val="80000"/>
                    </a:schemeClr>
                  </a:glow>
                </a:effectLst>
              </a:rPr>
              <a:t>. </a:t>
            </a:r>
            <a:r>
              <a:rPr lang="sr-Latn-RS" sz="2800" b="1" dirty="0">
                <a:effectLst>
                  <a:glow rad="127000">
                    <a:schemeClr val="tx2">
                      <a:lumMod val="20000"/>
                      <a:lumOff val="80000"/>
                    </a:schemeClr>
                  </a:glow>
                </a:effectLst>
              </a:rPr>
              <a:t>Plans for the next project stages</a:t>
            </a:r>
            <a:endParaRPr lang="en-GB" sz="2800" b="1" dirty="0">
              <a:effectLst>
                <a:glow rad="127000">
                  <a:schemeClr val="tx2">
                    <a:lumMod val="20000"/>
                    <a:lumOff val="80000"/>
                  </a:schemeClr>
                </a:glow>
              </a:effectLst>
            </a:endParaRPr>
          </a:p>
          <a:p>
            <a:endParaRPr lang="en-AU" sz="2800" b="1" dirty="0"/>
          </a:p>
        </p:txBody>
      </p:sp>
      <p:sp>
        <p:nvSpPr>
          <p:cNvPr id="13" name="Pravokotnik 7">
            <a:extLst>
              <a:ext uri="{FF2B5EF4-FFF2-40B4-BE49-F238E27FC236}">
                <a16:creationId xmlns:a16="http://schemas.microsoft.com/office/drawing/2014/main" id="{213D2DBF-3835-CE5C-6543-C8F8901102B6}"/>
              </a:ext>
            </a:extLst>
          </p:cNvPr>
          <p:cNvSpPr/>
          <p:nvPr/>
        </p:nvSpPr>
        <p:spPr>
          <a:xfrm>
            <a:off x="251520" y="1700808"/>
            <a:ext cx="7884876" cy="3970318"/>
          </a:xfrm>
          <a:prstGeom prst="rect">
            <a:avLst/>
          </a:prstGeom>
        </p:spPr>
        <p:txBody>
          <a:bodyPr wrap="square">
            <a:spAutoFit/>
          </a:bodyPr>
          <a:lstStyle/>
          <a:p>
            <a:pPr algn="just"/>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In the following period, the Consultant will share with Regional Partners deliverables from Task 2 and Task 3 for further review and comments.</a:t>
            </a:r>
          </a:p>
          <a:p>
            <a:pPr algn="just"/>
            <a:endPar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algn="just"/>
            <a:r>
              <a:rPr lang="en-US"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The Consultant emphasizes the necessity of final approval of proposals given in the deliverables within the Task 3 before proceeding to activities in the Task 4.</a:t>
            </a:r>
          </a:p>
          <a:p>
            <a:pPr algn="just"/>
            <a:endPar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algn="just"/>
            <a:endPar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algn="just"/>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After receiving </a:t>
            </a:r>
            <a:r>
              <a:rPr lang="sr-Latn-R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approvals</a:t>
            </a:r>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from TCT and Regional Partners on previous deliverables within Tasks 2 and 3, the Consultant will prepare the following </a:t>
            </a:r>
            <a:r>
              <a:rPr lang="en-US"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for each Regional Partner:</a:t>
            </a:r>
          </a:p>
          <a:p>
            <a:pPr marL="285750" indent="-285750" algn="just">
              <a:buFont typeface="Arial" panose="020B0604020202020204" pitchFamily="34" charset="0"/>
              <a:buChar char="•"/>
            </a:pPr>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Standardized technical specifications for equipment and works; </a:t>
            </a:r>
          </a:p>
          <a:p>
            <a:pPr marL="285750" indent="-285750" algn="just">
              <a:buFont typeface="Arial" panose="020B0604020202020204" pitchFamily="34" charset="0"/>
              <a:buChar char="•"/>
            </a:pPr>
            <a:r>
              <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rPr>
              <a:t>C</a:t>
            </a:r>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orresponding basic drawings (for each specific LC category);</a:t>
            </a:r>
          </a:p>
          <a:p>
            <a:pPr marL="285750" indent="-285750" algn="just">
              <a:buFont typeface="Arial" panose="020B0604020202020204" pitchFamily="34" charset="0"/>
              <a:buChar char="•"/>
            </a:pPr>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Bills o</a:t>
            </a:r>
            <a:r>
              <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rPr>
              <a:t>f </a:t>
            </a:r>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Quantities with Cost Estimates.</a:t>
            </a:r>
            <a:endParaRPr lang="en-US"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algn="just"/>
            <a:endParaRPr lang="en-US" b="1"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09040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51520" y="1556792"/>
            <a:ext cx="7884876" cy="830997"/>
          </a:xfrm>
          <a:prstGeom prst="rect">
            <a:avLst/>
          </a:prstGeom>
        </p:spPr>
        <p:txBody>
          <a:bodyPr wrap="square">
            <a:spAutoFit/>
          </a:bodyPr>
          <a:lstStyle/>
          <a:p>
            <a:r>
              <a:rPr lang="sr-Latn-RS" sz="2400" u="sng" dirty="0"/>
              <a:t>Task </a:t>
            </a:r>
            <a:r>
              <a:rPr lang="en-US" sz="2400" u="sng" dirty="0"/>
              <a:t>4</a:t>
            </a:r>
            <a:r>
              <a:rPr lang="sr-Latn-RS" sz="2400" u="sng" dirty="0"/>
              <a:t> – </a:t>
            </a:r>
            <a:r>
              <a:rPr lang="en-US" sz="2400" u="sng" dirty="0"/>
              <a:t>Preparation of the standardized equipment specifications, drawings and Bills of Quantities </a:t>
            </a:r>
            <a:endPar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2" name="PoljeZBesedilom 8">
            <a:extLst>
              <a:ext uri="{FF2B5EF4-FFF2-40B4-BE49-F238E27FC236}">
                <a16:creationId xmlns:a16="http://schemas.microsoft.com/office/drawing/2014/main" id="{86D00258-763E-010E-4996-AB59E94D01A7}"/>
              </a:ext>
            </a:extLst>
          </p:cNvPr>
          <p:cNvSpPr txBox="1"/>
          <p:nvPr/>
        </p:nvSpPr>
        <p:spPr>
          <a:xfrm>
            <a:off x="251520" y="975831"/>
            <a:ext cx="8280920" cy="954107"/>
          </a:xfrm>
          <a:prstGeom prst="rect">
            <a:avLst/>
          </a:prstGeom>
          <a:noFill/>
        </p:spPr>
        <p:txBody>
          <a:bodyPr wrap="square" rtlCol="0">
            <a:spAutoFit/>
          </a:bodyPr>
          <a:lstStyle/>
          <a:p>
            <a:r>
              <a:rPr lang="en-US" sz="2800" b="1" dirty="0">
                <a:effectLst>
                  <a:glow rad="127000">
                    <a:schemeClr val="tx2">
                      <a:lumMod val="20000"/>
                      <a:lumOff val="80000"/>
                    </a:schemeClr>
                  </a:glow>
                </a:effectLst>
              </a:rPr>
              <a:t>2</a:t>
            </a:r>
            <a:r>
              <a:rPr lang="sl-SI" sz="2800" b="1" dirty="0">
                <a:effectLst>
                  <a:glow rad="127000">
                    <a:schemeClr val="tx2">
                      <a:lumMod val="20000"/>
                      <a:lumOff val="80000"/>
                    </a:schemeClr>
                  </a:glow>
                </a:effectLst>
              </a:rPr>
              <a:t>. </a:t>
            </a:r>
            <a:r>
              <a:rPr lang="sr-Latn-RS" sz="2800" b="1" dirty="0">
                <a:effectLst>
                  <a:glow rad="127000">
                    <a:schemeClr val="tx2">
                      <a:lumMod val="20000"/>
                      <a:lumOff val="80000"/>
                    </a:schemeClr>
                  </a:glow>
                </a:effectLst>
              </a:rPr>
              <a:t>Plans for the next project stages</a:t>
            </a:r>
            <a:endParaRPr lang="en-GB" sz="2800" b="1" dirty="0">
              <a:effectLst>
                <a:glow rad="127000">
                  <a:schemeClr val="tx2">
                    <a:lumMod val="20000"/>
                    <a:lumOff val="80000"/>
                  </a:schemeClr>
                </a:glow>
              </a:effectLst>
            </a:endParaRPr>
          </a:p>
          <a:p>
            <a:endParaRPr lang="en-AU" sz="2800" b="1" dirty="0"/>
          </a:p>
        </p:txBody>
      </p:sp>
      <p:sp>
        <p:nvSpPr>
          <p:cNvPr id="13" name="Pravokotnik 7">
            <a:extLst>
              <a:ext uri="{FF2B5EF4-FFF2-40B4-BE49-F238E27FC236}">
                <a16:creationId xmlns:a16="http://schemas.microsoft.com/office/drawing/2014/main" id="{213D2DBF-3835-CE5C-6543-C8F8901102B6}"/>
              </a:ext>
            </a:extLst>
          </p:cNvPr>
          <p:cNvSpPr/>
          <p:nvPr/>
        </p:nvSpPr>
        <p:spPr>
          <a:xfrm>
            <a:off x="251520" y="2564904"/>
            <a:ext cx="7884876" cy="646331"/>
          </a:xfrm>
          <a:prstGeom prst="rect">
            <a:avLst/>
          </a:prstGeom>
        </p:spPr>
        <p:txBody>
          <a:bodyPr wrap="square">
            <a:spAutoFit/>
          </a:bodyPr>
          <a:lstStyle/>
          <a:p>
            <a:pPr algn="just"/>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An example of a possible </a:t>
            </a:r>
            <a:r>
              <a:rPr lang="en-US"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BoQ</a:t>
            </a:r>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format for a </a:t>
            </a:r>
            <a:r>
              <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rPr>
              <a:t>specific Regional Partner </a:t>
            </a:r>
            <a:r>
              <a:rPr lang="en-US"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is the following:</a:t>
            </a:r>
            <a:endParaRPr lang="en-GB"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098092D7-1D0D-C89E-5CD4-9C7E3C943F47}"/>
              </a:ext>
            </a:extLst>
          </p:cNvPr>
          <p:cNvPicPr>
            <a:picLocks noChangeAspect="1"/>
          </p:cNvPicPr>
          <p:nvPr/>
        </p:nvPicPr>
        <p:blipFill>
          <a:blip r:embed="rId5"/>
          <a:stretch>
            <a:fillRect/>
          </a:stretch>
        </p:blipFill>
        <p:spPr>
          <a:xfrm>
            <a:off x="539552" y="3229991"/>
            <a:ext cx="7904075" cy="3396143"/>
          </a:xfrm>
          <a:prstGeom prst="rect">
            <a:avLst/>
          </a:prstGeom>
        </p:spPr>
      </p:pic>
    </p:spTree>
    <p:extLst>
      <p:ext uri="{BB962C8B-B14F-4D97-AF65-F5344CB8AC3E}">
        <p14:creationId xmlns:p14="http://schemas.microsoft.com/office/powerpoint/2010/main" val="2993441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8" name="Pravokotnik 7">
            <a:extLst>
              <a:ext uri="{FF2B5EF4-FFF2-40B4-BE49-F238E27FC236}">
                <a16:creationId xmlns:a16="http://schemas.microsoft.com/office/drawing/2014/main" id="{A12AD880-DFED-4B18-BF67-070C61C261CD}"/>
              </a:ext>
            </a:extLst>
          </p:cNvPr>
          <p:cNvSpPr/>
          <p:nvPr/>
        </p:nvSpPr>
        <p:spPr>
          <a:xfrm>
            <a:off x="251520" y="1556792"/>
            <a:ext cx="7884876" cy="461665"/>
          </a:xfrm>
          <a:prstGeom prst="rect">
            <a:avLst/>
          </a:prstGeom>
        </p:spPr>
        <p:txBody>
          <a:bodyPr wrap="square">
            <a:spAutoFit/>
          </a:bodyPr>
          <a:lstStyle/>
          <a:p>
            <a:r>
              <a:rPr lang="sr-Latn-RS" sz="2400" u="sng" dirty="0"/>
              <a:t>Task </a:t>
            </a:r>
            <a:r>
              <a:rPr lang="en-US" sz="2400" u="sng" dirty="0"/>
              <a:t>5</a:t>
            </a:r>
            <a:r>
              <a:rPr lang="sr-Latn-RS" sz="2400" u="sng" dirty="0"/>
              <a:t> – </a:t>
            </a:r>
            <a:r>
              <a:rPr lang="en-US" sz="2400" u="sng" dirty="0"/>
              <a:t>Preparation of general procurement documents</a:t>
            </a:r>
            <a:endPar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2" name="PoljeZBesedilom 8">
            <a:extLst>
              <a:ext uri="{FF2B5EF4-FFF2-40B4-BE49-F238E27FC236}">
                <a16:creationId xmlns:a16="http://schemas.microsoft.com/office/drawing/2014/main" id="{86D00258-763E-010E-4996-AB59E94D01A7}"/>
              </a:ext>
            </a:extLst>
          </p:cNvPr>
          <p:cNvSpPr txBox="1"/>
          <p:nvPr/>
        </p:nvSpPr>
        <p:spPr>
          <a:xfrm>
            <a:off x="251520" y="975831"/>
            <a:ext cx="8280920" cy="954107"/>
          </a:xfrm>
          <a:prstGeom prst="rect">
            <a:avLst/>
          </a:prstGeom>
          <a:noFill/>
        </p:spPr>
        <p:txBody>
          <a:bodyPr wrap="square" rtlCol="0">
            <a:spAutoFit/>
          </a:bodyPr>
          <a:lstStyle/>
          <a:p>
            <a:r>
              <a:rPr lang="en-US" sz="2800" b="1" dirty="0">
                <a:effectLst>
                  <a:glow rad="127000">
                    <a:schemeClr val="tx2">
                      <a:lumMod val="20000"/>
                      <a:lumOff val="80000"/>
                    </a:schemeClr>
                  </a:glow>
                </a:effectLst>
              </a:rPr>
              <a:t>2</a:t>
            </a:r>
            <a:r>
              <a:rPr lang="sl-SI" sz="2800" b="1" dirty="0">
                <a:effectLst>
                  <a:glow rad="127000">
                    <a:schemeClr val="tx2">
                      <a:lumMod val="20000"/>
                      <a:lumOff val="80000"/>
                    </a:schemeClr>
                  </a:glow>
                </a:effectLst>
              </a:rPr>
              <a:t>. </a:t>
            </a:r>
            <a:r>
              <a:rPr lang="sr-Latn-RS" sz="2800" b="1" dirty="0">
                <a:effectLst>
                  <a:glow rad="127000">
                    <a:schemeClr val="tx2">
                      <a:lumMod val="20000"/>
                      <a:lumOff val="80000"/>
                    </a:schemeClr>
                  </a:glow>
                </a:effectLst>
              </a:rPr>
              <a:t>Plans for the next project stages</a:t>
            </a:r>
            <a:endParaRPr lang="en-GB" sz="2800" b="1" dirty="0">
              <a:effectLst>
                <a:glow rad="127000">
                  <a:schemeClr val="tx2">
                    <a:lumMod val="20000"/>
                    <a:lumOff val="80000"/>
                  </a:schemeClr>
                </a:glow>
              </a:effectLst>
            </a:endParaRPr>
          </a:p>
          <a:p>
            <a:endParaRPr lang="en-AU" sz="2800" b="1" dirty="0"/>
          </a:p>
        </p:txBody>
      </p:sp>
      <p:sp>
        <p:nvSpPr>
          <p:cNvPr id="13" name="Pravokotnik 7">
            <a:extLst>
              <a:ext uri="{FF2B5EF4-FFF2-40B4-BE49-F238E27FC236}">
                <a16:creationId xmlns:a16="http://schemas.microsoft.com/office/drawing/2014/main" id="{213D2DBF-3835-CE5C-6543-C8F8901102B6}"/>
              </a:ext>
            </a:extLst>
          </p:cNvPr>
          <p:cNvSpPr/>
          <p:nvPr/>
        </p:nvSpPr>
        <p:spPr>
          <a:xfrm>
            <a:off x="355412" y="2276872"/>
            <a:ext cx="7884876" cy="4134850"/>
          </a:xfrm>
          <a:prstGeom prst="rect">
            <a:avLst/>
          </a:prstGeom>
        </p:spPr>
        <p:txBody>
          <a:bodyPr wrap="square">
            <a:spAutoFit/>
          </a:bodyPr>
          <a:lstStyle/>
          <a:p>
            <a:pPr algn="just">
              <a:spcAft>
                <a:spcPts val="600"/>
              </a:spcAft>
            </a:pPr>
            <a:r>
              <a:rPr lang="en-GB" dirty="0">
                <a:solidFill>
                  <a:srgbClr val="000000"/>
                </a:solidFill>
                <a:latin typeface="Calibri" panose="020F0502020204030204" pitchFamily="34" charset="0"/>
                <a:ea typeface="Times New Roman" panose="02020603050405020304" pitchFamily="18" charset="0"/>
                <a:cs typeface="Arial" panose="020B0604020202020204" pitchFamily="34" charset="0"/>
              </a:rPr>
              <a:t>T</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he Consultant will prepare the corresponding procurement documentation, which will include, but will not be limited to, the following items: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10000"/>
              </a:lnSpc>
              <a:spcBef>
                <a:spcPts val="600"/>
              </a:spcBef>
              <a:buFont typeface="Symbol" panose="05050102010706020507" pitchFamily="18" charset="2"/>
              <a:buChar char=""/>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General Procurement Strategy (for example, based on the Yellow FIDIC contract model or similar);</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0000"/>
              </a:lnSpc>
              <a:buFont typeface="Symbol" panose="05050102010706020507" pitchFamily="18" charset="2"/>
              <a:buChar char=""/>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Procurement Plan and Guidance Note (including the contract type and tender procedure to be used, the explanation of the metrics that will be used to judge the supplier's performance, planned delivery or implementation dates for the services being provided, identification of the organizational standards that must be complied with, the estimated number of suppliers/vendors who will be involved and an explanation of how they will be managed, the alignment of lead times with the project schedule;</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0000"/>
              </a:lnSpc>
              <a:spcAft>
                <a:spcPts val="600"/>
              </a:spcAft>
              <a:buFont typeface="Symbol" panose="05050102010706020507" pitchFamily="18" charset="2"/>
              <a:buChar char=""/>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Compiled administrative and technical parts for all six Regional Partners, considering specific national requirements.</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92914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3"/>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4"/>
          <a:stretch>
            <a:fillRect/>
          </a:stretch>
        </p:blipFill>
        <p:spPr>
          <a:xfrm>
            <a:off x="6839100" y="364949"/>
            <a:ext cx="1981372" cy="414564"/>
          </a:xfrm>
          <a:prstGeom prst="rect">
            <a:avLst/>
          </a:prstGeom>
        </p:spPr>
      </p:pic>
      <p:sp>
        <p:nvSpPr>
          <p:cNvPr id="13" name="Pravokotnik 7">
            <a:extLst>
              <a:ext uri="{FF2B5EF4-FFF2-40B4-BE49-F238E27FC236}">
                <a16:creationId xmlns:a16="http://schemas.microsoft.com/office/drawing/2014/main" id="{213D2DBF-3835-CE5C-6543-C8F8901102B6}"/>
              </a:ext>
            </a:extLst>
          </p:cNvPr>
          <p:cNvSpPr/>
          <p:nvPr/>
        </p:nvSpPr>
        <p:spPr>
          <a:xfrm>
            <a:off x="266098" y="1757049"/>
            <a:ext cx="7884876" cy="2688300"/>
          </a:xfrm>
          <a:prstGeom prst="rect">
            <a:avLst/>
          </a:prstGeom>
        </p:spPr>
        <p:txBody>
          <a:bodyPr wrap="square">
            <a:spAutoFit/>
          </a:bodyPr>
          <a:lstStyle/>
          <a:p>
            <a:pPr algn="just">
              <a:spcAft>
                <a:spcPts val="600"/>
              </a:spcAft>
            </a:pPr>
            <a:r>
              <a:rPr lang="en-GB" dirty="0">
                <a:solidFill>
                  <a:srgbClr val="000000"/>
                </a:solidFill>
                <a:latin typeface="Calibri" panose="020F0502020204030204" pitchFamily="34" charset="0"/>
                <a:ea typeface="Times New Roman" panose="02020603050405020304" pitchFamily="18" charset="0"/>
                <a:cs typeface="Arial" panose="020B0604020202020204" pitchFamily="34" charset="0"/>
              </a:rPr>
              <a:t>In the follow-up period, the Consultant will hold meetings with each Regional Partner to clarify possible open issues, for example, the following</a:t>
            </a: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10000"/>
              </a:lnSpc>
              <a:spcBef>
                <a:spcPts val="600"/>
              </a:spcBef>
              <a:buFont typeface="Symbol" panose="05050102010706020507" pitchFamily="18" charset="2"/>
              <a:buChar char=""/>
            </a:pPr>
            <a:r>
              <a:rPr lang="en-GB" sz="1800" dirty="0">
                <a:solidFill>
                  <a:srgbClr val="000000"/>
                </a:solidFill>
                <a:effectLst/>
                <a:ea typeface="Times New Roman" panose="02020603050405020304" pitchFamily="18" charset="0"/>
                <a:cs typeface="Arial" panose="020B0604020202020204" pitchFamily="34" charset="0"/>
              </a:rPr>
              <a:t>Applicable regulations in case there are no corresponding national regulations (for example, Albania and Serbia are missing updated standards for LC road signals, and for Serbia the Consultant proposed application of the DB standard accordingly-see the image below);</a:t>
            </a:r>
            <a:endParaRPr lang="en-GB" dirty="0">
              <a:solidFill>
                <a:srgbClr val="000000"/>
              </a:solidFill>
              <a:ea typeface="Times New Roman" panose="02020603050405020304" pitchFamily="18" charset="0"/>
              <a:cs typeface="Arial" panose="020B0604020202020204" pitchFamily="34" charset="0"/>
            </a:endParaRPr>
          </a:p>
          <a:p>
            <a:pPr marL="342900" lvl="0" indent="-342900" algn="just">
              <a:lnSpc>
                <a:spcPct val="110000"/>
              </a:lnSpc>
              <a:spcBef>
                <a:spcPts val="600"/>
              </a:spcBef>
              <a:buFont typeface="Symbol" panose="05050102010706020507" pitchFamily="18" charset="2"/>
              <a:buChar char=""/>
            </a:pPr>
            <a:r>
              <a:rPr lang="en-US" sz="1800" dirty="0">
                <a:effectLst/>
                <a:ea typeface="Times New Roman" panose="02020603050405020304" pitchFamily="18" charset="0"/>
                <a:cs typeface="Arial" panose="020B0604020202020204" pitchFamily="34" charset="0"/>
              </a:rPr>
              <a:t>Recommendations regarding the prospective civil works on the roads toward LC outside the railway land.</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3" name="PoljeZBesedilom 8">
            <a:extLst>
              <a:ext uri="{FF2B5EF4-FFF2-40B4-BE49-F238E27FC236}">
                <a16:creationId xmlns:a16="http://schemas.microsoft.com/office/drawing/2014/main" id="{ED1E7A85-6F62-8079-7445-361E7F511BA6}"/>
              </a:ext>
            </a:extLst>
          </p:cNvPr>
          <p:cNvSpPr txBox="1"/>
          <p:nvPr/>
        </p:nvSpPr>
        <p:spPr>
          <a:xfrm>
            <a:off x="251520" y="975831"/>
            <a:ext cx="8280920" cy="523220"/>
          </a:xfrm>
          <a:prstGeom prst="rect">
            <a:avLst/>
          </a:prstGeom>
          <a:noFill/>
        </p:spPr>
        <p:txBody>
          <a:bodyPr wrap="square" rtlCol="0">
            <a:spAutoFit/>
          </a:bodyPr>
          <a:lstStyle/>
          <a:p>
            <a:r>
              <a:rPr lang="en-US" sz="2800" b="1" dirty="0">
                <a:effectLst>
                  <a:glow rad="127000">
                    <a:schemeClr val="tx2">
                      <a:lumMod val="20000"/>
                      <a:lumOff val="80000"/>
                    </a:schemeClr>
                  </a:glow>
                </a:effectLst>
              </a:rPr>
              <a:t>3</a:t>
            </a:r>
            <a:r>
              <a:rPr lang="sl-SI" sz="2800" b="1" dirty="0">
                <a:effectLst>
                  <a:glow rad="127000">
                    <a:schemeClr val="tx2">
                      <a:lumMod val="20000"/>
                      <a:lumOff val="80000"/>
                    </a:schemeClr>
                  </a:glow>
                </a:effectLst>
              </a:rPr>
              <a:t>. </a:t>
            </a:r>
            <a:r>
              <a:rPr lang="en-US" sz="2800" b="1" dirty="0">
                <a:effectLst>
                  <a:glow rad="127000">
                    <a:schemeClr val="tx2">
                      <a:lumMod val="20000"/>
                      <a:lumOff val="80000"/>
                    </a:schemeClr>
                  </a:glow>
                </a:effectLst>
              </a:rPr>
              <a:t>Open issues to be solved</a:t>
            </a:r>
            <a:endParaRPr lang="en-AU" sz="2800" b="1" dirty="0"/>
          </a:p>
        </p:txBody>
      </p:sp>
    </p:spTree>
    <p:extLst>
      <p:ext uri="{BB962C8B-B14F-4D97-AF65-F5344CB8AC3E}">
        <p14:creationId xmlns:p14="http://schemas.microsoft.com/office/powerpoint/2010/main" val="1465315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aven povezovalnik 4">
            <a:extLst>
              <a:ext uri="{FF2B5EF4-FFF2-40B4-BE49-F238E27FC236}">
                <a16:creationId xmlns:a16="http://schemas.microsoft.com/office/drawing/2014/main" id="{9125D1B5-1FED-44F2-8259-B3149A2A1DEC}"/>
              </a:ext>
            </a:extLst>
          </p:cNvPr>
          <p:cNvCxnSpPr/>
          <p:nvPr/>
        </p:nvCxnSpPr>
        <p:spPr>
          <a:xfrm flipV="1">
            <a:off x="323528" y="966101"/>
            <a:ext cx="8496944" cy="1946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Slika 3">
            <a:extLst>
              <a:ext uri="{FF2B5EF4-FFF2-40B4-BE49-F238E27FC236}">
                <a16:creationId xmlns:a16="http://schemas.microsoft.com/office/drawing/2014/main" id="{9C757DA1-CA80-4090-A0C1-02B33AB5F28C}"/>
              </a:ext>
            </a:extLst>
          </p:cNvPr>
          <p:cNvPicPr>
            <a:picLocks noChangeAspect="1"/>
          </p:cNvPicPr>
          <p:nvPr/>
        </p:nvPicPr>
        <p:blipFill>
          <a:blip r:embed="rId2"/>
          <a:stretch>
            <a:fillRect/>
          </a:stretch>
        </p:blipFill>
        <p:spPr>
          <a:xfrm>
            <a:off x="5940152" y="291791"/>
            <a:ext cx="695004" cy="487722"/>
          </a:xfrm>
          <a:prstGeom prst="rect">
            <a:avLst/>
          </a:prstGeom>
        </p:spPr>
      </p:pic>
      <p:pic>
        <p:nvPicPr>
          <p:cNvPr id="7" name="Slika 6">
            <a:extLst>
              <a:ext uri="{FF2B5EF4-FFF2-40B4-BE49-F238E27FC236}">
                <a16:creationId xmlns:a16="http://schemas.microsoft.com/office/drawing/2014/main" id="{4A0AFEBE-8773-4435-A0A5-4BD336E3141D}"/>
              </a:ext>
            </a:extLst>
          </p:cNvPr>
          <p:cNvPicPr>
            <a:picLocks noChangeAspect="1"/>
          </p:cNvPicPr>
          <p:nvPr/>
        </p:nvPicPr>
        <p:blipFill>
          <a:blip r:embed="rId3"/>
          <a:stretch>
            <a:fillRect/>
          </a:stretch>
        </p:blipFill>
        <p:spPr>
          <a:xfrm>
            <a:off x="6839100" y="364949"/>
            <a:ext cx="1981372" cy="414564"/>
          </a:xfrm>
          <a:prstGeom prst="rect">
            <a:avLst/>
          </a:prstGeom>
        </p:spPr>
      </p:pic>
      <p:sp>
        <p:nvSpPr>
          <p:cNvPr id="8" name="PoljeZBesedilom 7">
            <a:extLst>
              <a:ext uri="{FF2B5EF4-FFF2-40B4-BE49-F238E27FC236}">
                <a16:creationId xmlns:a16="http://schemas.microsoft.com/office/drawing/2014/main" id="{3D94AB6A-16D1-4732-8D71-566DFF582760}"/>
              </a:ext>
            </a:extLst>
          </p:cNvPr>
          <p:cNvSpPr txBox="1"/>
          <p:nvPr/>
        </p:nvSpPr>
        <p:spPr>
          <a:xfrm>
            <a:off x="1187624" y="3284984"/>
            <a:ext cx="7128792" cy="646331"/>
          </a:xfrm>
          <a:prstGeom prst="rect">
            <a:avLst/>
          </a:prstGeom>
          <a:noFill/>
        </p:spPr>
        <p:txBody>
          <a:bodyPr wrap="square" rtlCol="0">
            <a:spAutoFit/>
          </a:bodyPr>
          <a:lstStyle/>
          <a:p>
            <a:pPr algn="ctr"/>
            <a:r>
              <a:rPr lang="en-AU" sz="3600" b="1" dirty="0"/>
              <a:t>Thank you for your attention</a:t>
            </a:r>
            <a:r>
              <a:rPr lang="sr-Latn-RS" sz="3600" b="1" dirty="0"/>
              <a:t>!</a:t>
            </a:r>
            <a:endParaRPr lang="en-AU" sz="2400" dirty="0"/>
          </a:p>
        </p:txBody>
      </p:sp>
    </p:spTree>
    <p:extLst>
      <p:ext uri="{BB962C8B-B14F-4D97-AF65-F5344CB8AC3E}">
        <p14:creationId xmlns:p14="http://schemas.microsoft.com/office/powerpoint/2010/main" val="1701034027"/>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VR Workshop 5.11.2020 final" id="{AF1FFDEA-2169-49CF-90AA-A55F1B1C17DF}" vid="{AF8020D7-D86A-435B-B645-E1E2A146C7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97928B764CB34DB639E7EB7D282FAE" ma:contentTypeVersion="17" ma:contentTypeDescription="Create a new document." ma:contentTypeScope="" ma:versionID="0ba9eb1311647668877c7b74e79969f6">
  <xsd:schema xmlns:xsd="http://www.w3.org/2001/XMLSchema" xmlns:xs="http://www.w3.org/2001/XMLSchema" xmlns:p="http://schemas.microsoft.com/office/2006/metadata/properties" xmlns:ns2="bae6e89f-20aa-4079-9501-cd3291b45971" xmlns:ns3="e6b88493-a865-49b9-b502-6098bd4e94c2" targetNamespace="http://schemas.microsoft.com/office/2006/metadata/properties" ma:root="true" ma:fieldsID="1ab91782d100aef46e759a3aaeac30cc" ns2:_="" ns3:_="">
    <xsd:import namespace="bae6e89f-20aa-4079-9501-cd3291b45971"/>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e6e89f-20aa-4079-9501-cd3291b459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e9657bc-322d-432e-b9f5-20aab76456a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c7d1092-8c76-4edd-8d6c-49f990aea377}" ma:internalName="TaxCatchAll" ma:showField="CatchAllData" ma:web="e6b88493-a865-49b9-b502-6098bd4e9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6b88493-a865-49b9-b502-6098bd4e94c2" xsi:nil="true"/>
    <lcf76f155ced4ddcb4097134ff3c332f xmlns="bae6e89f-20aa-4079-9501-cd3291b4597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9EF8BB8-430F-4C55-BA82-336657ECF419}"/>
</file>

<file path=customXml/itemProps2.xml><?xml version="1.0" encoding="utf-8"?>
<ds:datastoreItem xmlns:ds="http://schemas.openxmlformats.org/officeDocument/2006/customXml" ds:itemID="{8E708A9E-019A-40C9-8103-B815D6F81708}"/>
</file>

<file path=customXml/itemProps3.xml><?xml version="1.0" encoding="utf-8"?>
<ds:datastoreItem xmlns:ds="http://schemas.openxmlformats.org/officeDocument/2006/customXml" ds:itemID="{20E52BD6-586C-4F8A-96ED-06C3741F88B6}"/>
</file>

<file path=docProps/app.xml><?xml version="1.0" encoding="utf-8"?>
<Properties xmlns="http://schemas.openxmlformats.org/officeDocument/2006/extended-properties" xmlns:vt="http://schemas.openxmlformats.org/officeDocument/2006/docPropsVTypes">
  <Template/>
  <TotalTime>0</TotalTime>
  <Words>1602</Words>
  <Application>Microsoft Office PowerPoint</Application>
  <PresentationFormat>Diaprojekcija na zaslonu (4:3)</PresentationFormat>
  <Paragraphs>135</Paragraphs>
  <Slides>25</Slides>
  <Notes>10</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25</vt:i4>
      </vt:variant>
    </vt:vector>
  </HeadingPairs>
  <TitlesOfParts>
    <vt:vector size="31" baseType="lpstr">
      <vt:lpstr>Aptos</vt:lpstr>
      <vt:lpstr>Arial</vt:lpstr>
      <vt:lpstr>Calibri</vt:lpstr>
      <vt:lpstr>Symbol</vt:lpstr>
      <vt:lpstr>Times New Roman</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Marjan</dc:creator>
  <cp:lastModifiedBy>Marjan Dimec</cp:lastModifiedBy>
  <cp:revision>199</cp:revision>
  <cp:lastPrinted>2021-03-13T15:10:50Z</cp:lastPrinted>
  <dcterms:created xsi:type="dcterms:W3CDTF">2020-11-02T11:54:14Z</dcterms:created>
  <dcterms:modified xsi:type="dcterms:W3CDTF">2024-03-19T08:01:22Z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0x0101000F97928B764CB34DB639E7EB7D282FAE</vt:lpwstr>
  </property>
</Properties>
</file>