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5"/>
  </p:notesMasterIdLst>
  <p:sldIdLst>
    <p:sldId id="256" r:id="rId5"/>
    <p:sldId id="287" r:id="rId6"/>
    <p:sldId id="286" r:id="rId7"/>
    <p:sldId id="276" r:id="rId8"/>
    <p:sldId id="283" r:id="rId9"/>
    <p:sldId id="288" r:id="rId10"/>
    <p:sldId id="289" r:id="rId11"/>
    <p:sldId id="282" r:id="rId12"/>
    <p:sldId id="285" r:id="rId13"/>
    <p:sldId id="284" r:id="rId14"/>
  </p:sldIdLst>
  <p:sldSz cx="10080625" cy="5670550"/>
  <p:notesSz cx="7772400" cy="10058400"/>
  <p:defaultTextStyle>
    <a:defPPr>
      <a:defRPr lang="en-M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490"/>
    <a:srgbClr val="F9C84D"/>
    <a:srgbClr val="A43D3A"/>
    <a:srgbClr val="C18C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416" autoAdjust="0"/>
    <p:restoredTop sz="82961" autoAdjust="0"/>
  </p:normalViewPr>
  <p:slideViewPr>
    <p:cSldViewPr snapToGrid="0">
      <p:cViewPr varScale="1">
        <p:scale>
          <a:sx n="126" d="100"/>
          <a:sy n="126" d="100"/>
        </p:scale>
        <p:origin x="25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402138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5ECE45-6421-459F-A235-A427E27FF03E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69950" y="1257300"/>
            <a:ext cx="6032500" cy="339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77875" y="4840288"/>
            <a:ext cx="6216650" cy="39608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402138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FA86E0-2860-4652-B4EC-7AC040DBE4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968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>
                <a:ea typeface="Calibri"/>
                <a:cs typeface="Calibri"/>
              </a:rPr>
              <a:t>We are presenting you the third Action Plans Progress Report</a:t>
            </a:r>
          </a:p>
          <a:p>
            <a:pPr marL="171450" indent="-171450">
              <a:buFont typeface="Arial"/>
              <a:buChar char="•"/>
            </a:pPr>
            <a:r>
              <a:rPr lang="en-US" dirty="0">
                <a:ea typeface="Calibri"/>
                <a:cs typeface="Calibri"/>
              </a:rPr>
              <a:t>Measures within each action plan were regularly discussed at the technical committee meetings.</a:t>
            </a:r>
          </a:p>
          <a:p>
            <a:pPr marL="171450" indent="-171450">
              <a:buFont typeface="Arial"/>
              <a:buChar char="•"/>
            </a:pPr>
            <a:r>
              <a:rPr lang="en-US" dirty="0">
                <a:ea typeface="Calibri"/>
                <a:cs typeface="Calibri"/>
              </a:rPr>
              <a:t>Comments received from all regional partners as well as the EU COM are incorporated within the shared report </a:t>
            </a:r>
          </a:p>
          <a:p>
            <a:pPr marL="171450" indent="-171450">
              <a:buFont typeface="Arial"/>
              <a:buChar char="•"/>
            </a:pPr>
            <a:r>
              <a:rPr lang="en-US" dirty="0">
                <a:ea typeface="Calibri"/>
                <a:cs typeface="Calibri"/>
              </a:rPr>
              <a:t>In comparison with the last year – we have divided the report in two parts : (I) Regional Overview, (II) Report for Each Regional Partner</a:t>
            </a:r>
          </a:p>
          <a:p>
            <a:pPr marL="171450" indent="-171450">
              <a:buFont typeface="Arial"/>
              <a:buChar char="•"/>
            </a:pPr>
            <a:r>
              <a:rPr lang="en-US" dirty="0">
                <a:ea typeface="Calibri"/>
                <a:cs typeface="Calibri"/>
              </a:rPr>
              <a:t>Within the ANNEX-es we have added additional charts that can be used by all of you at different events/presentations</a:t>
            </a:r>
          </a:p>
          <a:p>
            <a:pPr marL="171450" indent="-171450">
              <a:buFont typeface="Arial"/>
              <a:buChar char="•"/>
            </a:pP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FA86E0-2860-4652-B4EC-7AC040DBE44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723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stomShape 1"/>
          <p:cNvSpPr/>
          <p:nvPr/>
        </p:nvSpPr>
        <p:spPr>
          <a:xfrm>
            <a:off x="0" y="0"/>
            <a:ext cx="10149840" cy="5669280"/>
          </a:xfrm>
          <a:prstGeom prst="rect">
            <a:avLst/>
          </a:prstGeom>
          <a:solidFill>
            <a:srgbClr val="004490"/>
          </a:solidFill>
          <a:ln>
            <a:solidFill>
              <a:srgbClr val="00449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PlaceHolder 3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06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848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1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63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422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5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1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1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1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b="0" strike="noStrike" spc="-1">
                <a:latin typeface="Arial"/>
              </a:rPr>
              <a:t>Seventh Outline Level</a:t>
            </a:r>
          </a:p>
        </p:txBody>
      </p:sp>
      <p:sp>
        <p:nvSpPr>
          <p:cNvPr id="4" name="PlaceHolder 4"/>
          <p:cNvSpPr>
            <a:spLocks noGrp="1"/>
          </p:cNvSpPr>
          <p:nvPr>
            <p:ph type="dt"/>
          </p:nvPr>
        </p:nvSpPr>
        <p:spPr>
          <a:xfrm>
            <a:off x="3447360" y="5165280"/>
            <a:ext cx="3195000" cy="39096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1400" b="0" strike="noStrike" spc="-1">
                <a:latin typeface="Times New Roman"/>
              </a:rPr>
              <a:t>&lt;date/time&gt;</a:t>
            </a:r>
          </a:p>
        </p:txBody>
      </p:sp>
      <p:sp>
        <p:nvSpPr>
          <p:cNvPr id="5" name="PlaceHolder 5"/>
          <p:cNvSpPr>
            <a:spLocks noGrp="1"/>
          </p:cNvSpPr>
          <p:nvPr>
            <p:ph type="ftr"/>
          </p:nvPr>
        </p:nvSpPr>
        <p:spPr>
          <a:xfrm>
            <a:off x="7227360" y="5165280"/>
            <a:ext cx="3195000" cy="390960"/>
          </a:xfrm>
          <a:prstGeom prst="rect">
            <a:avLst/>
          </a:prstGeom>
        </p:spPr>
        <p:txBody>
          <a:bodyPr lIns="0" tIns="0" rIns="0" bIns="0"/>
          <a:lstStyle/>
          <a:p>
            <a:pPr algn="ctr"/>
            <a:r>
              <a:rPr lang="en-US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6" name="PlaceHolder 6"/>
          <p:cNvSpPr>
            <a:spLocks noGrp="1"/>
          </p:cNvSpPr>
          <p:nvPr>
            <p:ph type="sldNum"/>
          </p:nvPr>
        </p:nvSpPr>
        <p:spPr>
          <a:xfrm>
            <a:off x="504000" y="5165280"/>
            <a:ext cx="2348280" cy="39096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fld id="{4999AEC6-F556-45C8-A50D-29C2047FEE9B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5DC716F-D71A-9A44-BB39-D34FBB5958B8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7661633" y="272160"/>
            <a:ext cx="1978862" cy="77917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M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player.vimeo.com/video/834690875?app_id=122963" TargetMode="Externa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extShape 2"/>
          <p:cNvSpPr txBox="1"/>
          <p:nvPr/>
        </p:nvSpPr>
        <p:spPr>
          <a:xfrm>
            <a:off x="4859165" y="1995053"/>
            <a:ext cx="4905265" cy="17456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r">
              <a:lnSpc>
                <a:spcPct val="100000"/>
              </a:lnSpc>
            </a:pPr>
            <a:r>
              <a:rPr lang="en-US" sz="3600" b="1" strike="noStrike" spc="-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strategic approach for TAIEX to transport EU Acquis​</a:t>
            </a:r>
            <a:endParaRPr lang="en-US" sz="3600" b="1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9" name="Line 3"/>
          <p:cNvSpPr/>
          <p:nvPr/>
        </p:nvSpPr>
        <p:spPr>
          <a:xfrm>
            <a:off x="7342731" y="3970800"/>
            <a:ext cx="2368800" cy="0"/>
          </a:xfrm>
          <a:prstGeom prst="line">
            <a:avLst/>
          </a:prstGeom>
          <a:ln w="2916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220" name="CustomShape 4"/>
          <p:cNvSpPr/>
          <p:nvPr/>
        </p:nvSpPr>
        <p:spPr>
          <a:xfrm>
            <a:off x="0" y="4186800"/>
            <a:ext cx="2216160" cy="457200"/>
          </a:xfrm>
          <a:prstGeom prst="rect">
            <a:avLst/>
          </a:prstGeom>
          <a:solidFill>
            <a:srgbClr val="F9C84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/>
            <a:r>
              <a:rPr lang="en-US" b="1" spc="-1" dirty="0">
                <a:solidFill>
                  <a:srgbClr val="0044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October </a:t>
            </a:r>
            <a:r>
              <a:rPr lang="en-US" sz="1800" b="1" strike="noStrike" spc="-1" dirty="0">
                <a:solidFill>
                  <a:srgbClr val="0044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  <a:endParaRPr lang="en-US" sz="1800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A688C3D-C50D-3E48-BB33-6D53F482F0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806" y="962247"/>
            <a:ext cx="4302275" cy="26209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51327CA8-E5C8-87EA-FE25-DA67EA268D37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504000" y="1381125"/>
            <a:ext cx="9325800" cy="4095749"/>
          </a:xfrm>
        </p:spPr>
        <p:txBody>
          <a:bodyPr>
            <a:noAutofit/>
          </a:bodyPr>
          <a:lstStyle/>
          <a:p>
            <a:endPara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912F2B-4624-F7E4-FB5E-007562097996}"/>
              </a:ext>
            </a:extLst>
          </p:cNvPr>
          <p:cNvSpPr txBox="1"/>
          <p:nvPr/>
        </p:nvSpPr>
        <p:spPr>
          <a:xfrm>
            <a:off x="781050" y="381000"/>
            <a:ext cx="295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What is TAIEX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C8AC48-F988-3D1B-1855-D5CBE45B45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247" y="974484"/>
            <a:ext cx="5660278" cy="413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446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51327CA8-E5C8-87EA-FE25-DA67EA268D37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504000" y="1381125"/>
            <a:ext cx="9325800" cy="4095749"/>
          </a:xfrm>
        </p:spPr>
        <p:txBody>
          <a:bodyPr>
            <a:noAutofit/>
          </a:bodyPr>
          <a:lstStyle/>
          <a:p>
            <a:endPara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912F2B-4624-F7E4-FB5E-007562097996}"/>
              </a:ext>
            </a:extLst>
          </p:cNvPr>
          <p:cNvSpPr txBox="1"/>
          <p:nvPr/>
        </p:nvSpPr>
        <p:spPr>
          <a:xfrm>
            <a:off x="781050" y="381000"/>
            <a:ext cx="295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What is TAIEX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C8AC48-F988-3D1B-1855-D5CBE45B45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247" y="974484"/>
            <a:ext cx="5660278" cy="4134276"/>
          </a:xfrm>
          <a:prstGeom prst="rect">
            <a:avLst/>
          </a:prstGeom>
        </p:spPr>
      </p:pic>
      <p:pic>
        <p:nvPicPr>
          <p:cNvPr id="8" name="Online Media 7" title="What is #EUTaiex?">
            <a:hlinkClick r:id="" action="ppaction://media"/>
            <a:extLst>
              <a:ext uri="{FF2B5EF4-FFF2-40B4-BE49-F238E27FC236}">
                <a16:creationId xmlns:a16="http://schemas.microsoft.com/office/drawing/2014/main" id="{8A2E4AEE-ED64-CAAA-0D1C-876B46B1D55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7938" y="0"/>
            <a:ext cx="10064750" cy="567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943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51327CA8-E5C8-87EA-FE25-DA67EA268D37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504000" y="1381125"/>
            <a:ext cx="9325800" cy="4095749"/>
          </a:xfrm>
        </p:spPr>
        <p:txBody>
          <a:bodyPr>
            <a:noAutofit/>
          </a:bodyPr>
          <a:lstStyle/>
          <a:p>
            <a:endPara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Identifying the need - justification</a:t>
            </a:r>
          </a:p>
          <a:p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Preparation of an Application</a:t>
            </a:r>
          </a:p>
          <a:p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Pre-approval process </a:t>
            </a:r>
          </a:p>
          <a:p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Internal consultation within the TAIEX system</a:t>
            </a:r>
          </a:p>
          <a:p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Selection of an expert – Experts database</a:t>
            </a:r>
          </a:p>
          <a:p>
            <a:r>
              <a:rPr lang="en-US" sz="22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Organisational</a:t>
            </a:r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aspects of the event</a:t>
            </a:r>
          </a:p>
          <a:p>
            <a:r>
              <a:rPr lang="en-US" sz="22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Realisation</a:t>
            </a:r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endPara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912F2B-4624-F7E4-FB5E-007562097996}"/>
              </a:ext>
            </a:extLst>
          </p:cNvPr>
          <p:cNvSpPr txBox="1"/>
          <p:nvPr/>
        </p:nvSpPr>
        <p:spPr>
          <a:xfrm>
            <a:off x="781050" y="381000"/>
            <a:ext cx="6267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The basics of the process - EC</a:t>
            </a:r>
          </a:p>
        </p:txBody>
      </p:sp>
    </p:spTree>
    <p:extLst>
      <p:ext uri="{BB962C8B-B14F-4D97-AF65-F5344CB8AC3E}">
        <p14:creationId xmlns:p14="http://schemas.microsoft.com/office/powerpoint/2010/main" val="32893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51327CA8-E5C8-87EA-FE25-DA67EA268D37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504000" y="1381125"/>
            <a:ext cx="9325800" cy="4095749"/>
          </a:xfrm>
        </p:spPr>
        <p:txBody>
          <a:bodyPr>
            <a:noAutofit/>
          </a:bodyPr>
          <a:lstStyle/>
          <a:p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EU enlargement package</a:t>
            </a:r>
          </a:p>
          <a:p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TAIEX annual activity report</a:t>
            </a:r>
          </a:p>
          <a:p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Transport Community Treaty</a:t>
            </a:r>
          </a:p>
          <a:p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Rules of procedure of the technical committee on transport of dangerous goods of the transport community</a:t>
            </a:r>
          </a:p>
          <a:p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Terms of reference and mandate of the technical committee on transport of dangerous goods</a:t>
            </a:r>
          </a:p>
          <a:p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Guidelines for Transport of Dangerous Goods</a:t>
            </a:r>
          </a:p>
          <a:p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Progress report on the Guidelines on Transport of Dangerous Goods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912F2B-4624-F7E4-FB5E-007562097996}"/>
              </a:ext>
            </a:extLst>
          </p:cNvPr>
          <p:cNvSpPr txBox="1"/>
          <p:nvPr/>
        </p:nvSpPr>
        <p:spPr>
          <a:xfrm>
            <a:off x="781050" y="381000"/>
            <a:ext cx="62674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Reference documents for this approach</a:t>
            </a:r>
          </a:p>
        </p:txBody>
      </p:sp>
    </p:spTree>
    <p:extLst>
      <p:ext uri="{BB962C8B-B14F-4D97-AF65-F5344CB8AC3E}">
        <p14:creationId xmlns:p14="http://schemas.microsoft.com/office/powerpoint/2010/main" val="2689790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51327CA8-E5C8-87EA-FE25-DA67EA268D37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495611" y="1070733"/>
            <a:ext cx="9325800" cy="4095749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912F2B-4624-F7E4-FB5E-007562097996}"/>
              </a:ext>
            </a:extLst>
          </p:cNvPr>
          <p:cNvSpPr txBox="1"/>
          <p:nvPr/>
        </p:nvSpPr>
        <p:spPr>
          <a:xfrm>
            <a:off x="781050" y="381000"/>
            <a:ext cx="64754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Why TAIEX </a:t>
            </a:r>
          </a:p>
        </p:txBody>
      </p:sp>
      <p:sp>
        <p:nvSpPr>
          <p:cNvPr id="3" name="Subtitle 1">
            <a:extLst>
              <a:ext uri="{FF2B5EF4-FFF2-40B4-BE49-F238E27FC236}">
                <a16:creationId xmlns:a16="http://schemas.microsoft.com/office/drawing/2014/main" id="{E8350D9B-5769-047E-8881-34A7F224D74C}"/>
              </a:ext>
            </a:extLst>
          </p:cNvPr>
          <p:cNvSpPr txBox="1">
            <a:spLocks/>
          </p:cNvSpPr>
          <p:nvPr/>
        </p:nvSpPr>
        <p:spPr>
          <a:xfrm>
            <a:off x="656400" y="1533525"/>
            <a:ext cx="9325800" cy="4095749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Fastest way to receive free technical assistance</a:t>
            </a:r>
          </a:p>
          <a:p>
            <a:endPara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 be combined with other TA (Such have Albania and Montenegro)</a:t>
            </a:r>
          </a:p>
          <a:p>
            <a:endPara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 prepares the groundwork for EU enlargement</a:t>
            </a:r>
          </a:p>
          <a:p>
            <a:endPara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Supporting the Commission and the Transport community priorities </a:t>
            </a:r>
          </a:p>
          <a:p>
            <a:endPara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Transposition of the acquis listed in Annex I of the TCT lacks significant progress</a:t>
            </a:r>
          </a:p>
        </p:txBody>
      </p:sp>
    </p:spTree>
    <p:extLst>
      <p:ext uri="{BB962C8B-B14F-4D97-AF65-F5344CB8AC3E}">
        <p14:creationId xmlns:p14="http://schemas.microsoft.com/office/powerpoint/2010/main" val="4097973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51327CA8-E5C8-87EA-FE25-DA67EA268D37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495611" y="1070733"/>
            <a:ext cx="9325800" cy="4095749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912F2B-4624-F7E4-FB5E-007562097996}"/>
              </a:ext>
            </a:extLst>
          </p:cNvPr>
          <p:cNvSpPr txBox="1"/>
          <p:nvPr/>
        </p:nvSpPr>
        <p:spPr>
          <a:xfrm>
            <a:off x="781050" y="381000"/>
            <a:ext cx="64754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Why TCT Secretariat</a:t>
            </a:r>
          </a:p>
        </p:txBody>
      </p:sp>
      <p:sp>
        <p:nvSpPr>
          <p:cNvPr id="3" name="Subtitle 1">
            <a:extLst>
              <a:ext uri="{FF2B5EF4-FFF2-40B4-BE49-F238E27FC236}">
                <a16:creationId xmlns:a16="http://schemas.microsoft.com/office/drawing/2014/main" id="{E8350D9B-5769-047E-8881-34A7F224D74C}"/>
              </a:ext>
            </a:extLst>
          </p:cNvPr>
          <p:cNvSpPr txBox="1">
            <a:spLocks/>
          </p:cNvSpPr>
          <p:nvPr/>
        </p:nvSpPr>
        <p:spPr>
          <a:xfrm>
            <a:off x="656400" y="1533525"/>
            <a:ext cx="9325800" cy="4095749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General overview of the Region’s needs</a:t>
            </a:r>
          </a:p>
          <a:p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 set the relevant priorities together with the TC TDG, the RSC and the Ministers</a:t>
            </a:r>
          </a:p>
          <a:p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Take over in planning of an comprehensive Regional workshop (the hardest of them all)</a:t>
            </a:r>
          </a:p>
          <a:p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Streamline the Commission and the Regional partners needs</a:t>
            </a:r>
          </a:p>
          <a:p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Follow-up  - very important and missing now</a:t>
            </a:r>
          </a:p>
        </p:txBody>
      </p:sp>
    </p:spTree>
    <p:extLst>
      <p:ext uri="{BB962C8B-B14F-4D97-AF65-F5344CB8AC3E}">
        <p14:creationId xmlns:p14="http://schemas.microsoft.com/office/powerpoint/2010/main" val="173378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51327CA8-E5C8-87EA-FE25-DA67EA268D37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504000" y="1381125"/>
            <a:ext cx="9325800" cy="409574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	Identify key stakeholders involved in Annex I implementation, including government agencies, industry representatives, civil society organizations, and international organizations.</a:t>
            </a:r>
          </a:p>
          <a:p>
            <a:pPr marL="0" indent="0">
              <a:buNone/>
            </a:pPr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	Establish a multi-stakeholder platform for dialogue and knowledge sharing on Annex I implementation.</a:t>
            </a:r>
          </a:p>
          <a:p>
            <a:pPr marL="0" indent="0">
              <a:buNone/>
            </a:pPr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	Organize workshops and consultations to gather stakeholder input on priorities, challenges, and potential solutions.</a:t>
            </a:r>
          </a:p>
          <a:p>
            <a:pPr marL="0" indent="0">
              <a:buNone/>
            </a:pPr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	Build strong partnerships with relevant EU institutions and agencies to leverage their expertise and resources.</a:t>
            </a:r>
          </a:p>
          <a:p>
            <a:endPara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912F2B-4624-F7E4-FB5E-007562097996}"/>
              </a:ext>
            </a:extLst>
          </p:cNvPr>
          <p:cNvSpPr txBox="1"/>
          <p:nvPr/>
        </p:nvSpPr>
        <p:spPr>
          <a:xfrm>
            <a:off x="781050" y="381000"/>
            <a:ext cx="6267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How the TCT Secretariat</a:t>
            </a:r>
          </a:p>
        </p:txBody>
      </p:sp>
    </p:spTree>
    <p:extLst>
      <p:ext uri="{BB962C8B-B14F-4D97-AF65-F5344CB8AC3E}">
        <p14:creationId xmlns:p14="http://schemas.microsoft.com/office/powerpoint/2010/main" val="38990421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CAB2E22B-6B5B-9AFC-6CF7-CEAF2D8AFD45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504492" y="1552353"/>
            <a:ext cx="9071640" cy="3700131"/>
          </a:xfrm>
        </p:spPr>
        <p:txBody>
          <a:bodyPr>
            <a:noAutofit/>
          </a:bodyPr>
          <a:lstStyle/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Meating the goals in the TDG guidelines</a:t>
            </a:r>
            <a:endParaRPr lang="en-US" sz="2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Improving the progress on Annex I transposition</a:t>
            </a:r>
            <a:endParaRPr lang="en-US" sz="2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Making transport of dangerous good safer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Decreasing number of accidents in the region</a:t>
            </a:r>
            <a:endParaRPr lang="en-US" sz="2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US" sz="2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apacity building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69AF9B-1FDF-F351-88C4-CD3E06C8A046}"/>
              </a:ext>
            </a:extLst>
          </p:cNvPr>
          <p:cNvSpPr txBox="1"/>
          <p:nvPr/>
        </p:nvSpPr>
        <p:spPr>
          <a:xfrm>
            <a:off x="504000" y="680158"/>
            <a:ext cx="69494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Concluding remarks - Goals</a:t>
            </a:r>
          </a:p>
        </p:txBody>
      </p:sp>
    </p:spTree>
    <p:extLst>
      <p:ext uri="{BB962C8B-B14F-4D97-AF65-F5344CB8AC3E}">
        <p14:creationId xmlns:p14="http://schemas.microsoft.com/office/powerpoint/2010/main" val="13073628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 yellow sticky notes with black letters pinned to it&#10;&#10;Description automatically generated">
            <a:extLst>
              <a:ext uri="{FF2B5EF4-FFF2-40B4-BE49-F238E27FC236}">
                <a16:creationId xmlns:a16="http://schemas.microsoft.com/office/drawing/2014/main" id="{FB8E5C6E-DF63-86E9-CAAF-F2303638BA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5733">
            <a:off x="5592388" y="1446786"/>
            <a:ext cx="3757567" cy="1809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8">
            <a:extLst>
              <a:ext uri="{FF2B5EF4-FFF2-40B4-BE49-F238E27FC236}">
                <a16:creationId xmlns:a16="http://schemas.microsoft.com/office/drawing/2014/main" id="{915F38F1-7928-4D25-AA98-642D59930551}"/>
              </a:ext>
            </a:extLst>
          </p:cNvPr>
          <p:cNvSpPr txBox="1"/>
          <p:nvPr/>
        </p:nvSpPr>
        <p:spPr>
          <a:xfrm>
            <a:off x="4752724" y="4162770"/>
            <a:ext cx="412038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1963" indent="-461963">
              <a:buNone/>
            </a:pPr>
            <a:r>
              <a:rPr lang="en-US" sz="1800" dirty="0">
                <a:solidFill>
                  <a:srgbClr val="0070C0"/>
                </a:solidFill>
                <a:hlinkClick r:id="" action="ppaction://noaction"/>
              </a:rPr>
              <a:t>www.transport-community.org</a:t>
            </a:r>
            <a:endParaRPr lang="en-US" sz="1800" dirty="0">
              <a:solidFill>
                <a:srgbClr val="0070C0"/>
              </a:solidFill>
            </a:endParaRPr>
          </a:p>
          <a:p>
            <a:pPr marL="461963" indent="-461963">
              <a:buNone/>
            </a:pPr>
            <a:endParaRPr lang="en-US" sz="1800" dirty="0">
              <a:solidFill>
                <a:srgbClr val="0070C0"/>
              </a:solidFill>
            </a:endParaRPr>
          </a:p>
          <a:p>
            <a:pPr marL="461963" indent="-461963">
              <a:buNone/>
            </a:pPr>
            <a:r>
              <a:rPr lang="en-US" sz="1800" dirty="0">
                <a:solidFill>
                  <a:srgbClr val="0070C0"/>
                </a:solidFill>
              </a:rPr>
              <a:t>gtemovski@transport-community.org</a:t>
            </a:r>
            <a:endParaRPr lang="en-GB" sz="1800" dirty="0">
              <a:solidFill>
                <a:srgbClr val="0070C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D02373-442C-B9A2-0663-FF7C9C3D2A7F}"/>
              </a:ext>
            </a:extLst>
          </p:cNvPr>
          <p:cNvSpPr txBox="1"/>
          <p:nvPr/>
        </p:nvSpPr>
        <p:spPr>
          <a:xfrm>
            <a:off x="1129643" y="2250500"/>
            <a:ext cx="2752546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5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</a:t>
            </a:r>
          </a:p>
        </p:txBody>
      </p:sp>
    </p:spTree>
    <p:extLst>
      <p:ext uri="{BB962C8B-B14F-4D97-AF65-F5344CB8AC3E}">
        <p14:creationId xmlns:p14="http://schemas.microsoft.com/office/powerpoint/2010/main" val="3652338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E10E10658448043979455202786ED9D" ma:contentTypeVersion="15" ma:contentTypeDescription="Create a new document." ma:contentTypeScope="" ma:versionID="5b7adfdb63851ae4c4a26799a3720706">
  <xsd:schema xmlns:xsd="http://www.w3.org/2001/XMLSchema" xmlns:xs="http://www.w3.org/2001/XMLSchema" xmlns:p="http://schemas.microsoft.com/office/2006/metadata/properties" xmlns:ns2="ca0b0a47-b8b3-48e4-a2ec-8236243e4d55" xmlns:ns3="e6b88493-a865-49b9-b502-6098bd4e94c2" targetNamespace="http://schemas.microsoft.com/office/2006/metadata/properties" ma:root="true" ma:fieldsID="d2deda92f97966028b9dc477db9f38d3" ns2:_="" ns3:_="">
    <xsd:import namespace="ca0b0a47-b8b3-48e4-a2ec-8236243e4d55"/>
    <xsd:import namespace="e6b88493-a865-49b9-b502-6098bd4e94c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0b0a47-b8b3-48e4-a2ec-8236243e4d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be9657bc-322d-432e-b9f5-20aab76456a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b88493-a865-49b9-b502-6098bd4e94c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c7d1092-8c76-4edd-8d6c-49f990aea377}" ma:internalName="TaxCatchAll" ma:showField="CatchAllData" ma:web="e6b88493-a865-49b9-b502-6098bd4e94c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6b88493-a865-49b9-b502-6098bd4e94c2">
      <UserInfo>
        <DisplayName>Mate  Gjorgjievski</DisplayName>
        <AccountId>26</AccountId>
        <AccountType/>
      </UserInfo>
      <UserInfo>
        <DisplayName>Elson Thana</DisplayName>
        <AccountId>1806</AccountId>
        <AccountType/>
      </UserInfo>
      <UserInfo>
        <DisplayName>Nerejda Hoxha</DisplayName>
        <AccountId>30</AccountId>
        <AccountType/>
      </UserInfo>
      <UserInfo>
        <DisplayName>Liljana Çela</DisplayName>
        <AccountId>27</AccountId>
        <AccountType/>
      </UserInfo>
      <UserInfo>
        <DisplayName>Dejan  Lasica</DisplayName>
        <AccountId>25</AccountId>
        <AccountType/>
      </UserInfo>
    </SharedWithUsers>
    <TaxCatchAll xmlns="e6b88493-a865-49b9-b502-6098bd4e94c2" xsi:nil="true"/>
    <lcf76f155ced4ddcb4097134ff3c332f xmlns="ca0b0a47-b8b3-48e4-a2ec-8236243e4d5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2D9D37E-5A74-4031-ADA4-5AD9260C2A6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37B6BE8-5AAB-4DA9-980C-83833AB90F87}"/>
</file>

<file path=customXml/itemProps3.xml><?xml version="1.0" encoding="utf-8"?>
<ds:datastoreItem xmlns:ds="http://schemas.openxmlformats.org/officeDocument/2006/customXml" ds:itemID="{4F35176B-EC41-4AE3-970B-7BBA64828A3E}">
  <ds:schemaRefs>
    <ds:schemaRef ds:uri="http://schemas.microsoft.com/office/2006/metadata/properties"/>
    <ds:schemaRef ds:uri="aa0f881d-4088-4092-948c-b4062d0d7b9c"/>
    <ds:schemaRef ds:uri="http://schemas.openxmlformats.org/package/2006/metadata/core-properties"/>
    <ds:schemaRef ds:uri="http://purl.org/dc/dcmitype/"/>
    <ds:schemaRef ds:uri="e6b88493-a865-49b9-b502-6098bd4e94c2"/>
    <ds:schemaRef ds:uri="http://purl.org/dc/elements/1.1/"/>
    <ds:schemaRef ds:uri="http://www.w3.org/XML/1998/namespace"/>
    <ds:schemaRef ds:uri="http://schemas.microsoft.com/office/2006/documentManagement/types"/>
    <ds:schemaRef ds:uri="http://purl.org/dc/terms/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256</TotalTime>
  <Words>447</Words>
  <Application>Microsoft Office PowerPoint</Application>
  <PresentationFormat>Custom</PresentationFormat>
  <Paragraphs>86</Paragraphs>
  <Slides>10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Albert Kolgeci</dc:creator>
  <dc:description/>
  <cp:lastModifiedBy>Monica Stanciu</cp:lastModifiedBy>
  <cp:revision>15</cp:revision>
  <dcterms:created xsi:type="dcterms:W3CDTF">2023-10-07T13:36:01Z</dcterms:created>
  <dcterms:modified xsi:type="dcterms:W3CDTF">2024-10-11T09:45:25Z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0x0101000E10E10658448043979455202786ED9D</vt:lpwstr>
  </property>
</Properties>
</file>