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11">
  <p:sldMasterIdLst>
    <p:sldMasterId id="2147483661" r:id="rId10"/>
  </p:sldMasterIdLst>
  <p:notesMasterIdLst>
    <p:notesMasterId r:id="rId23"/>
  </p:notesMasterIdLst>
  <p:sldIdLst>
    <p:sldId id="578" r:id="rId11"/>
    <p:sldId id="560" r:id="rId12"/>
    <p:sldId id="458" r:id="rId13"/>
    <p:sldId id="3995" r:id="rId14"/>
    <p:sldId id="3996" r:id="rId15"/>
    <p:sldId id="3997" r:id="rId16"/>
    <p:sldId id="3998" r:id="rId17"/>
    <p:sldId id="4000" r:id="rId18"/>
    <p:sldId id="4001" r:id="rId19"/>
    <p:sldId id="4002" r:id="rId20"/>
    <p:sldId id="3993" r:id="rId21"/>
    <p:sldId id="545"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67710" autoAdjust="0"/>
  </p:normalViewPr>
  <p:slideViewPr>
    <p:cSldViewPr snapToGrid="0">
      <p:cViewPr varScale="1">
        <p:scale>
          <a:sx n="62" d="100"/>
          <a:sy n="62" d="100"/>
        </p:scale>
        <p:origin x="182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customXml" Target="../customXml/item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notesMaster" Target="notesMasters/notesMaster1.xml"/><Relationship Id="rId10" Type="http://schemas.openxmlformats.org/officeDocument/2006/relationships/slideMaster" Target="slideMasters/slideMaster1.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5DB6F77-31B3-44A6-9538-7D3B84B14A3E}" type="datetimeFigureOut">
              <a:rPr lang="en-US" smtClean="0"/>
              <a:t>10/10/2024</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3BEC92D-C8E2-4A8F-BF2D-75109D630128}" type="slidenum">
              <a:rPr lang="en-US" smtClean="0"/>
              <a:t>‹#›</a:t>
            </a:fld>
            <a:endParaRPr lang="en-US"/>
          </a:p>
        </p:txBody>
      </p:sp>
    </p:spTree>
    <p:extLst>
      <p:ext uri="{BB962C8B-B14F-4D97-AF65-F5344CB8AC3E}">
        <p14:creationId xmlns:p14="http://schemas.microsoft.com/office/powerpoint/2010/main" val="3804819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BEC92D-C8E2-4A8F-BF2D-75109D630128}" type="slidenum">
              <a:rPr lang="en-US" smtClean="0"/>
              <a:t>2</a:t>
            </a:fld>
            <a:endParaRPr lang="en-US"/>
          </a:p>
        </p:txBody>
      </p:sp>
    </p:spTree>
    <p:extLst>
      <p:ext uri="{BB962C8B-B14F-4D97-AF65-F5344CB8AC3E}">
        <p14:creationId xmlns:p14="http://schemas.microsoft.com/office/powerpoint/2010/main" val="415532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2465388" y="552450"/>
            <a:ext cx="4919662" cy="27686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dirty="0">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3</a:t>
            </a:fld>
            <a:endParaRPr lang="en-GB" altLang="x-none" sz="1200">
              <a:solidFill>
                <a:schemeClr val="tx1"/>
              </a:solidFill>
            </a:endParaRPr>
          </a:p>
        </p:txBody>
      </p:sp>
    </p:spTree>
    <p:extLst>
      <p:ext uri="{BB962C8B-B14F-4D97-AF65-F5344CB8AC3E}">
        <p14:creationId xmlns:p14="http://schemas.microsoft.com/office/powerpoint/2010/main" val="3947941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3BEC92D-C8E2-4A8F-BF2D-75109D630128}" type="slidenum">
              <a:rPr lang="en-US" smtClean="0"/>
              <a:t>11</a:t>
            </a:fld>
            <a:endParaRPr lang="en-US"/>
          </a:p>
        </p:txBody>
      </p:sp>
    </p:spTree>
    <p:extLst>
      <p:ext uri="{BB962C8B-B14F-4D97-AF65-F5344CB8AC3E}">
        <p14:creationId xmlns:p14="http://schemas.microsoft.com/office/powerpoint/2010/main" val="2977103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1392195"/>
            <a:ext cx="12192000" cy="5465805"/>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7402" y="309518"/>
            <a:ext cx="1917196" cy="990602"/>
          </a:xfrm>
          <a:prstGeom prst="rect">
            <a:avLst/>
          </a:prstGeom>
        </p:spPr>
      </p:pic>
    </p:spTree>
    <p:extLst>
      <p:ext uri="{BB962C8B-B14F-4D97-AF65-F5344CB8AC3E}">
        <p14:creationId xmlns:p14="http://schemas.microsoft.com/office/powerpoint/2010/main" val="2372474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72209"/>
            <a:ext cx="8715632" cy="1762897"/>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04" y="466037"/>
            <a:ext cx="1917196" cy="990602"/>
          </a:xfrm>
          <a:prstGeom prst="rect">
            <a:avLst/>
          </a:prstGeom>
        </p:spPr>
      </p:pic>
    </p:spTree>
    <p:extLst>
      <p:ext uri="{BB962C8B-B14F-4D97-AF65-F5344CB8AC3E}">
        <p14:creationId xmlns:p14="http://schemas.microsoft.com/office/powerpoint/2010/main" val="744025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72209"/>
            <a:ext cx="12192000" cy="463468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164397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72209"/>
            <a:ext cx="8715632" cy="1762897"/>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04" y="466037"/>
            <a:ext cx="1917196" cy="990602"/>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83666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72209"/>
            <a:ext cx="8715632" cy="1762897"/>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04" y="466037"/>
            <a:ext cx="1917196" cy="990602"/>
          </a:xfrm>
          <a:prstGeom prst="rect">
            <a:avLst/>
          </a:prstGeom>
        </p:spPr>
      </p:pic>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344968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72209"/>
            <a:ext cx="8715632" cy="1762897"/>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04" y="466037"/>
            <a:ext cx="1917196" cy="990602"/>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854937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04" y="5867398"/>
            <a:ext cx="1917196" cy="990602"/>
          </a:xfrm>
          <a:prstGeom prst="rect">
            <a:avLst/>
          </a:prstGeom>
        </p:spPr>
      </p:pic>
    </p:spTree>
    <p:extLst>
      <p:ext uri="{BB962C8B-B14F-4D97-AF65-F5344CB8AC3E}">
        <p14:creationId xmlns:p14="http://schemas.microsoft.com/office/powerpoint/2010/main" val="1788936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411033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324724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770982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609208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13354169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nbegovic@transport-community.org" TargetMode="External"/><Relationship Id="rId2" Type="http://schemas.openxmlformats.org/officeDocument/2006/relationships/hyperlink" Target="http://www.transport-community.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28801"/>
            <a:ext cx="9144000" cy="3508302"/>
          </a:xfrm>
        </p:spPr>
        <p:txBody>
          <a:bodyPr>
            <a:normAutofit fontScale="90000"/>
          </a:bodyPr>
          <a:lstStyle/>
          <a:p>
            <a:pPr>
              <a:spcAft>
                <a:spcPts val="2400"/>
              </a:spcAft>
            </a:pPr>
            <a:br>
              <a:rPr lang="en-US" sz="3600" dirty="0">
                <a:solidFill>
                  <a:schemeClr val="bg1"/>
                </a:solidFill>
                <a:latin typeface="Calibri" panose="020F0502020204030204" pitchFamily="34" charset="0"/>
                <a:ea typeface="Times New Roman" panose="02020603050405020304" pitchFamily="18" charset="0"/>
              </a:rPr>
            </a:br>
            <a:br>
              <a:rPr lang="en-US" sz="3600" dirty="0">
                <a:solidFill>
                  <a:schemeClr val="bg1"/>
                </a:solidFill>
                <a:latin typeface="Calibri" panose="020F0502020204030204" pitchFamily="34" charset="0"/>
                <a:ea typeface="Times New Roman" panose="02020603050405020304" pitchFamily="18" charset="0"/>
              </a:rPr>
            </a:br>
            <a:br>
              <a:rPr lang="en-US" sz="3600" dirty="0">
                <a:solidFill>
                  <a:schemeClr val="bg1"/>
                </a:solidFill>
                <a:latin typeface="Calibri" panose="020F0502020204030204" pitchFamily="34" charset="0"/>
                <a:ea typeface="Times New Roman" panose="02020603050405020304" pitchFamily="18" charset="0"/>
              </a:rPr>
            </a:br>
            <a:r>
              <a:rPr lang="en-US" sz="3600" dirty="0">
                <a:solidFill>
                  <a:schemeClr val="bg1"/>
                </a:solidFill>
                <a:latin typeface="Calibri" panose="020F0502020204030204" pitchFamily="34" charset="0"/>
                <a:ea typeface="Times New Roman" panose="02020603050405020304" pitchFamily="18" charset="0"/>
              </a:rPr>
              <a:t>	</a:t>
            </a:r>
            <a:br>
              <a:rPr lang="en-US" sz="3600" dirty="0">
                <a:solidFill>
                  <a:schemeClr val="bg1"/>
                </a:solidFill>
                <a:latin typeface="Calibri" panose="020F0502020204030204" pitchFamily="34" charset="0"/>
                <a:ea typeface="Times New Roman" panose="02020603050405020304" pitchFamily="18" charset="0"/>
              </a:rPr>
            </a:br>
            <a:br>
              <a:rPr lang="en-US" sz="3600" dirty="0">
                <a:solidFill>
                  <a:schemeClr val="bg1"/>
                </a:solidFill>
                <a:latin typeface="Calibri" panose="020F0502020204030204" pitchFamily="34" charset="0"/>
                <a:ea typeface="Times New Roman" panose="02020603050405020304" pitchFamily="18" charset="0"/>
              </a:rPr>
            </a:br>
            <a:br>
              <a:rPr lang="en-US" sz="3600" dirty="0">
                <a:solidFill>
                  <a:schemeClr val="bg1"/>
                </a:solidFill>
                <a:latin typeface="Calibri" panose="020F0502020204030204" pitchFamily="34" charset="0"/>
                <a:ea typeface="Times New Roman" panose="02020603050405020304" pitchFamily="18" charset="0"/>
              </a:rPr>
            </a:br>
            <a:br>
              <a:rPr lang="en-US" sz="3600" dirty="0">
                <a:solidFill>
                  <a:schemeClr val="bg1"/>
                </a:solidFill>
                <a:latin typeface="Calibri" panose="020F0502020204030204" pitchFamily="34" charset="0"/>
                <a:ea typeface="Times New Roman" panose="02020603050405020304" pitchFamily="18" charset="0"/>
              </a:rPr>
            </a:br>
            <a:br>
              <a:rPr lang="en-US" sz="3600" dirty="0">
                <a:solidFill>
                  <a:schemeClr val="bg1"/>
                </a:solidFill>
                <a:latin typeface="Calibri" panose="020F0502020204030204" pitchFamily="34" charset="0"/>
                <a:ea typeface="Times New Roman" panose="02020603050405020304" pitchFamily="18" charset="0"/>
              </a:rPr>
            </a:br>
            <a:br>
              <a:rPr lang="en-US" sz="3600" dirty="0">
                <a:solidFill>
                  <a:schemeClr val="bg1"/>
                </a:solidFill>
                <a:latin typeface="Calibri" panose="020F0502020204030204" pitchFamily="34" charset="0"/>
                <a:ea typeface="Times New Roman" panose="02020603050405020304" pitchFamily="18" charset="0"/>
              </a:rPr>
            </a:br>
            <a:r>
              <a:rPr lang="en-US" sz="3600" dirty="0">
                <a:solidFill>
                  <a:schemeClr val="bg1"/>
                </a:solidFill>
                <a:latin typeface="Calibri" panose="020F0502020204030204" pitchFamily="34" charset="0"/>
                <a:ea typeface="Times New Roman" panose="02020603050405020304" pitchFamily="18" charset="0"/>
              </a:rPr>
              <a:t>The secondment experience in Transport Community Permanent Secretariat – lessons learned for road safety </a:t>
            </a:r>
            <a:br>
              <a:rPr lang="en-US" sz="3600" dirty="0">
                <a:solidFill>
                  <a:schemeClr val="bg1"/>
                </a:solidFill>
                <a:latin typeface="Calibri" panose="020F0502020204030204" pitchFamily="34" charset="0"/>
                <a:ea typeface="Times New Roman" panose="02020603050405020304" pitchFamily="18" charset="0"/>
              </a:rPr>
            </a:br>
            <a:br>
              <a:rPr lang="en-US" sz="3600" dirty="0">
                <a:solidFill>
                  <a:schemeClr val="bg1"/>
                </a:solidFill>
                <a:latin typeface="Calibri" panose="020F0502020204030204" pitchFamily="34" charset="0"/>
                <a:ea typeface="Times New Roman" panose="02020603050405020304" pitchFamily="18" charset="0"/>
              </a:rPr>
            </a:br>
            <a:br>
              <a:rPr lang="en-US" sz="2700" dirty="0">
                <a:solidFill>
                  <a:schemeClr val="bg1"/>
                </a:solidFill>
                <a:latin typeface="Calibri" panose="020F0502020204030204" pitchFamily="34" charset="0"/>
                <a:ea typeface="Times New Roman" panose="02020603050405020304" pitchFamily="18" charset="0"/>
              </a:rPr>
            </a:br>
            <a:r>
              <a:rPr lang="en-US" sz="2700" dirty="0">
                <a:solidFill>
                  <a:schemeClr val="bg1"/>
                </a:solidFill>
                <a:latin typeface="Calibri" panose="020F0502020204030204" pitchFamily="34" charset="0"/>
                <a:ea typeface="Times New Roman" panose="02020603050405020304" pitchFamily="18" charset="0"/>
              </a:rPr>
              <a:t>Sarajevo,  10th October 2024</a:t>
            </a:r>
            <a:br>
              <a:rPr lang="en-US" sz="2700" dirty="0">
                <a:solidFill>
                  <a:schemeClr val="bg1"/>
                </a:solidFill>
                <a:latin typeface="Calibri" panose="020F0502020204030204" pitchFamily="34" charset="0"/>
                <a:ea typeface="Times New Roman" panose="02020603050405020304" pitchFamily="18" charset="0"/>
              </a:rPr>
            </a:br>
            <a:endParaRPr lang="en-US" sz="2200" dirty="0">
              <a:solidFill>
                <a:schemeClr val="bg1"/>
              </a:solidFill>
            </a:endParaRPr>
          </a:p>
        </p:txBody>
      </p:sp>
      <p:sp>
        <p:nvSpPr>
          <p:cNvPr id="3" name="Subtitle 2"/>
          <p:cNvSpPr>
            <a:spLocks noGrp="1"/>
          </p:cNvSpPr>
          <p:nvPr>
            <p:ph type="subTitle" idx="1"/>
          </p:nvPr>
        </p:nvSpPr>
        <p:spPr>
          <a:xfrm>
            <a:off x="7016688" y="5572141"/>
            <a:ext cx="4886325" cy="531812"/>
          </a:xfrm>
        </p:spPr>
        <p:txBody>
          <a:bodyPr>
            <a:noAutofit/>
          </a:bodyPr>
          <a:lstStyle/>
          <a:p>
            <a:r>
              <a:rPr lang="en-GB" sz="1800" dirty="0">
                <a:solidFill>
                  <a:schemeClr val="bg1"/>
                </a:solidFill>
              </a:rPr>
              <a:t>Tomislav Bojic, Secondee at</a:t>
            </a:r>
            <a:r>
              <a:rPr lang="en-US" sz="1800" dirty="0">
                <a:solidFill>
                  <a:schemeClr val="bg1"/>
                </a:solidFill>
                <a:latin typeface="Calibri" panose="020F0502020204030204" pitchFamily="34" charset="0"/>
                <a:ea typeface="Times New Roman" panose="02020603050405020304" pitchFamily="18" charset="0"/>
              </a:rPr>
              <a:t> Transport Community Permanent Secretariat</a:t>
            </a:r>
            <a:endParaRPr lang="en-GB" sz="1800" dirty="0">
              <a:solidFill>
                <a:schemeClr val="bg1"/>
              </a:solidFill>
            </a:endParaRPr>
          </a:p>
        </p:txBody>
      </p:sp>
    </p:spTree>
    <p:extLst>
      <p:ext uri="{BB962C8B-B14F-4D97-AF65-F5344CB8AC3E}">
        <p14:creationId xmlns:p14="http://schemas.microsoft.com/office/powerpoint/2010/main" val="1813034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93657-4AFD-6870-67F0-FAB62F26A576}"/>
              </a:ext>
            </a:extLst>
          </p:cNvPr>
          <p:cNvSpPr>
            <a:spLocks noGrp="1"/>
          </p:cNvSpPr>
          <p:nvPr>
            <p:ph type="title"/>
          </p:nvPr>
        </p:nvSpPr>
        <p:spPr>
          <a:xfrm>
            <a:off x="764497" y="0"/>
            <a:ext cx="10589303" cy="1771877"/>
          </a:xfrm>
        </p:spPr>
        <p:txBody>
          <a:bodyPr/>
          <a:lstStyle/>
          <a:p>
            <a:r>
              <a:rPr lang="en-US" b="1" dirty="0">
                <a:solidFill>
                  <a:schemeClr val="bg1"/>
                </a:solidFill>
              </a:rPr>
              <a:t>Definition</a:t>
            </a:r>
            <a:endParaRPr lang="en-GB" b="1" dirty="0">
              <a:solidFill>
                <a:schemeClr val="bg1"/>
              </a:solidFill>
            </a:endParaRPr>
          </a:p>
        </p:txBody>
      </p:sp>
      <p:sp>
        <p:nvSpPr>
          <p:cNvPr id="3" name="Content Placeholder 2">
            <a:extLst>
              <a:ext uri="{FF2B5EF4-FFF2-40B4-BE49-F238E27FC236}">
                <a16:creationId xmlns:a16="http://schemas.microsoft.com/office/drawing/2014/main" id="{04069668-2BC9-8E2F-7F52-F74167CBB344}"/>
              </a:ext>
            </a:extLst>
          </p:cNvPr>
          <p:cNvSpPr>
            <a:spLocks noGrp="1"/>
          </p:cNvSpPr>
          <p:nvPr>
            <p:ph idx="1"/>
          </p:nvPr>
        </p:nvSpPr>
        <p:spPr>
          <a:xfrm>
            <a:off x="596348" y="1908402"/>
            <a:ext cx="10412896" cy="4949598"/>
          </a:xfrm>
        </p:spPr>
        <p:txBody>
          <a:bodyPr>
            <a:normAutofit/>
          </a:bodyPr>
          <a:lstStyle/>
          <a:p>
            <a:pPr marL="0" indent="0">
              <a:spcBef>
                <a:spcPts val="800"/>
              </a:spcBef>
              <a:buNone/>
            </a:pPr>
            <a:endParaRPr lang="en-GB" sz="2400" dirty="0">
              <a:solidFill>
                <a:srgbClr val="002060"/>
              </a:solidFill>
            </a:endParaRPr>
          </a:p>
          <a:p>
            <a:pPr marL="0" indent="0">
              <a:spcBef>
                <a:spcPts val="800"/>
              </a:spcBef>
              <a:buNone/>
            </a:pPr>
            <a:endParaRPr lang="en-GB" sz="2400" dirty="0">
              <a:solidFill>
                <a:srgbClr val="002060"/>
              </a:solidFill>
            </a:endParaRPr>
          </a:p>
          <a:p>
            <a:pPr marL="0" indent="0">
              <a:spcBef>
                <a:spcPts val="800"/>
              </a:spcBef>
              <a:buNone/>
            </a:pPr>
            <a:endParaRPr lang="en-GB" sz="2400" dirty="0">
              <a:solidFill>
                <a:srgbClr val="002060"/>
              </a:solidFill>
            </a:endParaRPr>
          </a:p>
          <a:p>
            <a:pPr>
              <a:spcBef>
                <a:spcPts val="800"/>
              </a:spcBef>
            </a:pPr>
            <a:r>
              <a:rPr lang="en-US" dirty="0">
                <a:solidFill>
                  <a:srgbClr val="002060"/>
                </a:solidFill>
              </a:rPr>
              <a:t>The temporary transfer of an official or worker to another position or employment</a:t>
            </a:r>
          </a:p>
          <a:p>
            <a:pPr marL="0" indent="0">
              <a:spcBef>
                <a:spcPts val="800"/>
              </a:spcBef>
              <a:buNone/>
            </a:pPr>
            <a:endParaRPr lang="en-GB" sz="2000" dirty="0">
              <a:solidFill>
                <a:srgbClr val="002060"/>
              </a:solidFill>
            </a:endParaRPr>
          </a:p>
        </p:txBody>
      </p:sp>
      <p:sp>
        <p:nvSpPr>
          <p:cNvPr id="5" name="Slide Number Placeholder 4">
            <a:extLst>
              <a:ext uri="{FF2B5EF4-FFF2-40B4-BE49-F238E27FC236}">
                <a16:creationId xmlns:a16="http://schemas.microsoft.com/office/drawing/2014/main" id="{2CEF464A-A425-D494-5F48-513FB4B6287F}"/>
              </a:ext>
            </a:extLst>
          </p:cNvPr>
          <p:cNvSpPr>
            <a:spLocks noGrp="1"/>
          </p:cNvSpPr>
          <p:nvPr>
            <p:ph type="sldNum" sz="quarter" idx="12"/>
          </p:nvPr>
        </p:nvSpPr>
        <p:spPr/>
        <p:txBody>
          <a:bodyPr/>
          <a:lstStyle/>
          <a:p>
            <a:fld id="{6113E31D-E2AB-40D1-8B51-AFA5AFEF393A}" type="slidenum">
              <a:rPr lang="en-US" smtClean="0"/>
              <a:t>2</a:t>
            </a:fld>
            <a:endParaRPr lang="en-US"/>
          </a:p>
        </p:txBody>
      </p:sp>
    </p:spTree>
    <p:extLst>
      <p:ext uri="{BB962C8B-B14F-4D97-AF65-F5344CB8AC3E}">
        <p14:creationId xmlns:p14="http://schemas.microsoft.com/office/powerpoint/2010/main" val="2808946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bwMode="auto">
          <a:xfrm>
            <a:off x="838200" y="466537"/>
            <a:ext cx="10456070" cy="116739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b="1" dirty="0">
                <a:solidFill>
                  <a:schemeClr val="bg1"/>
                </a:solidFill>
              </a:rPr>
              <a:t>Rules on secondment</a:t>
            </a:r>
            <a:endParaRPr lang="en-GB" altLang="x-none" dirty="0">
              <a:solidFill>
                <a:schemeClr val="bg1"/>
              </a:solidFill>
              <a:ea typeface="MS PGothic" charset="-128"/>
            </a:endParaRPr>
          </a:p>
        </p:txBody>
      </p:sp>
      <p:sp>
        <p:nvSpPr>
          <p:cNvPr id="4" name="Content Placeholder 3"/>
          <p:cNvSpPr>
            <a:spLocks noGrp="1"/>
          </p:cNvSpPr>
          <p:nvPr>
            <p:ph idx="1"/>
          </p:nvPr>
        </p:nvSpPr>
        <p:spPr>
          <a:xfrm>
            <a:off x="838200" y="1792099"/>
            <a:ext cx="10775868" cy="4631649"/>
          </a:xfrm>
        </p:spPr>
        <p:txBody>
          <a:bodyPr>
            <a:normAutofit fontScale="92500" lnSpcReduction="10000"/>
          </a:bodyPr>
          <a:lstStyle/>
          <a:p>
            <a:pPr marL="346075" indent="-346075" algn="just">
              <a:spcBef>
                <a:spcPts val="800"/>
              </a:spcBef>
            </a:pPr>
            <a:r>
              <a:rPr lang="en-US" dirty="0">
                <a:solidFill>
                  <a:schemeClr val="accent5">
                    <a:lumMod val="75000"/>
                  </a:schemeClr>
                </a:solidFill>
              </a:rPr>
              <a:t>A</a:t>
            </a:r>
            <a:r>
              <a:rPr lang="en-US" sz="2600" dirty="0">
                <a:solidFill>
                  <a:schemeClr val="accent5">
                    <a:lumMod val="75000"/>
                  </a:schemeClr>
                </a:solidFill>
              </a:rPr>
              <a:t> secondee shall be </a:t>
            </a:r>
            <a:r>
              <a:rPr lang="en-US" sz="2600" b="1" dirty="0">
                <a:solidFill>
                  <a:schemeClr val="accent5">
                    <a:lumMod val="75000"/>
                  </a:schemeClr>
                </a:solidFill>
              </a:rPr>
              <a:t>staff employed in public administration, having worked for their employer on a permanent or contract basis for at least two years </a:t>
            </a:r>
            <a:r>
              <a:rPr lang="en-US" sz="2600" dirty="0">
                <a:solidFill>
                  <a:schemeClr val="accent5">
                    <a:lumMod val="75000"/>
                  </a:schemeClr>
                </a:solidFill>
              </a:rPr>
              <a:t>before their secondment and remaining in the service of that employer throughout the secondment. They shall have at </a:t>
            </a:r>
            <a:r>
              <a:rPr lang="en-US" sz="2600" b="1" dirty="0">
                <a:solidFill>
                  <a:schemeClr val="accent5">
                    <a:lumMod val="75000"/>
                  </a:schemeClr>
                </a:solidFill>
              </a:rPr>
              <a:t>least three years experience of in legal, scientific, technical, advisory, or supervisory functions in a transport-related field</a:t>
            </a:r>
          </a:p>
          <a:p>
            <a:pPr marL="346075" indent="-346075">
              <a:spcBef>
                <a:spcPts val="800"/>
              </a:spcBef>
            </a:pPr>
            <a:endParaRPr lang="en-US" dirty="0">
              <a:solidFill>
                <a:schemeClr val="accent5">
                  <a:lumMod val="75000"/>
                </a:schemeClr>
              </a:solidFill>
            </a:endParaRPr>
          </a:p>
          <a:p>
            <a:pPr marL="346075" indent="-346075" algn="just">
              <a:spcBef>
                <a:spcPts val="800"/>
              </a:spcBef>
            </a:pPr>
            <a:r>
              <a:rPr lang="en-US" dirty="0">
                <a:solidFill>
                  <a:schemeClr val="accent5">
                    <a:lumMod val="75000"/>
                  </a:schemeClr>
                </a:solidFill>
              </a:rPr>
              <a:t>The secondee's employer shall undertake to </a:t>
            </a:r>
            <a:r>
              <a:rPr lang="en-US" b="1" dirty="0">
                <a:solidFill>
                  <a:schemeClr val="accent5">
                    <a:lumMod val="75000"/>
                  </a:schemeClr>
                </a:solidFill>
              </a:rPr>
              <a:t>continue to pay the secondee's </a:t>
            </a:r>
            <a:r>
              <a:rPr lang="en-US" sz="2600" b="1" dirty="0">
                <a:solidFill>
                  <a:schemeClr val="accent5">
                    <a:lumMod val="75000"/>
                  </a:schemeClr>
                </a:solidFill>
              </a:rPr>
              <a:t>salary and maintain the secondee's administrative status throughout the secondment</a:t>
            </a:r>
            <a:r>
              <a:rPr lang="en-US" sz="2600" dirty="0">
                <a:solidFill>
                  <a:schemeClr val="accent5">
                    <a:lumMod val="75000"/>
                  </a:schemeClr>
                </a:solidFill>
              </a:rPr>
              <a:t>. The secondee's employer shall also </a:t>
            </a:r>
            <a:r>
              <a:rPr lang="en-US" sz="2600" b="1" dirty="0">
                <a:solidFill>
                  <a:schemeClr val="accent5">
                    <a:lumMod val="75000"/>
                  </a:schemeClr>
                </a:solidFill>
              </a:rPr>
              <a:t>continue to be responsible for the social rights of the secondee, in particular health and pension insurance and other social security contributions</a:t>
            </a:r>
            <a:r>
              <a:rPr lang="en-US" sz="2600" dirty="0">
                <a:solidFill>
                  <a:schemeClr val="accent5">
                    <a:lumMod val="75000"/>
                  </a:schemeClr>
                </a:solidFill>
              </a:rPr>
              <a:t> as required by the domestic legislation. Terminating or changing the secondee's administrative status may lead to the termination of the secondment by the TCT Secretariat</a:t>
            </a:r>
          </a:p>
        </p:txBody>
      </p:sp>
      <p:sp>
        <p:nvSpPr>
          <p:cNvPr id="14" name="Rectangle 13">
            <a:extLst>
              <a:ext uri="{FF2B5EF4-FFF2-40B4-BE49-F238E27FC236}">
                <a16:creationId xmlns:a16="http://schemas.microsoft.com/office/drawing/2014/main" id="{ABDD5097-023C-430E-9300-3D4FCBDDC85C}"/>
              </a:ext>
            </a:extLst>
          </p:cNvPr>
          <p:cNvSpPr/>
          <p:nvPr/>
        </p:nvSpPr>
        <p:spPr>
          <a:xfrm>
            <a:off x="1908843" y="1043176"/>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dirty="0"/>
          </a:p>
          <a:p>
            <a:pPr marL="285750" indent="-285750">
              <a:spcBef>
                <a:spcPts val="840"/>
              </a:spcBef>
              <a:buFont typeface="Arial" panose="020B0604020202020204" pitchFamily="34" charset="0"/>
              <a:buChar char="•"/>
            </a:pPr>
            <a:endParaRPr lang="en-US" dirty="0"/>
          </a:p>
        </p:txBody>
      </p:sp>
      <p:sp>
        <p:nvSpPr>
          <p:cNvPr id="2" name="Slide Number Placeholder 1">
            <a:extLst>
              <a:ext uri="{FF2B5EF4-FFF2-40B4-BE49-F238E27FC236}">
                <a16:creationId xmlns:a16="http://schemas.microsoft.com/office/drawing/2014/main" id="{9F00729B-4A5A-2A2F-4C41-F33EA8B534CE}"/>
              </a:ext>
            </a:extLst>
          </p:cNvPr>
          <p:cNvSpPr>
            <a:spLocks noGrp="1"/>
          </p:cNvSpPr>
          <p:nvPr>
            <p:ph type="sldNum" sz="quarter" idx="12"/>
          </p:nvPr>
        </p:nvSpPr>
        <p:spPr/>
        <p:txBody>
          <a:bodyPr/>
          <a:lstStyle/>
          <a:p>
            <a:fld id="{6113E31D-E2AB-40D1-8B51-AFA5AFEF393A}" type="slidenum">
              <a:rPr lang="en-US" smtClean="0"/>
              <a:t>3</a:t>
            </a:fld>
            <a:endParaRPr lang="en-US"/>
          </a:p>
        </p:txBody>
      </p:sp>
    </p:spTree>
    <p:extLst>
      <p:ext uri="{BB962C8B-B14F-4D97-AF65-F5344CB8AC3E}">
        <p14:creationId xmlns:p14="http://schemas.microsoft.com/office/powerpoint/2010/main" val="269967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4B478-1CEF-45D1-54DA-AF9E8EBF3433}"/>
              </a:ext>
            </a:extLst>
          </p:cNvPr>
          <p:cNvSpPr>
            <a:spLocks noGrp="1"/>
          </p:cNvSpPr>
          <p:nvPr>
            <p:ph type="title"/>
          </p:nvPr>
        </p:nvSpPr>
        <p:spPr>
          <a:xfrm>
            <a:off x="838200" y="1"/>
            <a:ext cx="10515600" cy="1690688"/>
          </a:xfrm>
        </p:spPr>
        <p:txBody>
          <a:bodyPr/>
          <a:lstStyle/>
          <a:p>
            <a:r>
              <a:rPr lang="en-US" b="1" dirty="0">
                <a:solidFill>
                  <a:schemeClr val="bg1"/>
                </a:solidFill>
              </a:rPr>
              <a:t>Selection procedure</a:t>
            </a:r>
          </a:p>
        </p:txBody>
      </p:sp>
      <p:sp>
        <p:nvSpPr>
          <p:cNvPr id="3" name="Content Placeholder 2">
            <a:extLst>
              <a:ext uri="{FF2B5EF4-FFF2-40B4-BE49-F238E27FC236}">
                <a16:creationId xmlns:a16="http://schemas.microsoft.com/office/drawing/2014/main" id="{3EFAF3BC-6261-78FC-5766-004AAE5E1DEC}"/>
              </a:ext>
            </a:extLst>
          </p:cNvPr>
          <p:cNvSpPr>
            <a:spLocks noGrp="1"/>
          </p:cNvSpPr>
          <p:nvPr>
            <p:ph idx="1"/>
          </p:nvPr>
        </p:nvSpPr>
        <p:spPr/>
        <p:txBody>
          <a:bodyPr>
            <a:normAutofit lnSpcReduction="10000"/>
          </a:bodyPr>
          <a:lstStyle/>
          <a:p>
            <a:pPr marL="346075" indent="-346075" algn="just">
              <a:spcBef>
                <a:spcPts val="800"/>
              </a:spcBef>
            </a:pPr>
            <a:r>
              <a:rPr lang="en-US" sz="2400" dirty="0">
                <a:solidFill>
                  <a:schemeClr val="accent5">
                    <a:lumMod val="75000"/>
                  </a:schemeClr>
                </a:solidFill>
              </a:rPr>
              <a:t>The secondee is selected through an open and transparent procedure that includes a selection panel consisting of a </a:t>
            </a:r>
            <a:r>
              <a:rPr lang="en-US" sz="2400" b="1" dirty="0">
                <a:solidFill>
                  <a:schemeClr val="accent5">
                    <a:lumMod val="75000"/>
                  </a:schemeClr>
                </a:solidFill>
              </a:rPr>
              <a:t>European Commission representative</a:t>
            </a:r>
            <a:r>
              <a:rPr lang="en-US" sz="2400" dirty="0">
                <a:solidFill>
                  <a:schemeClr val="accent5">
                    <a:lumMod val="75000"/>
                  </a:schemeClr>
                </a:solidFill>
              </a:rPr>
              <a:t>, the </a:t>
            </a:r>
            <a:r>
              <a:rPr lang="en-US" sz="2400" b="1" dirty="0">
                <a:solidFill>
                  <a:schemeClr val="accent5">
                    <a:lumMod val="75000"/>
                  </a:schemeClr>
                </a:solidFill>
              </a:rPr>
              <a:t>Chair or Co-Chair of the TCT Regional Steering Committee</a:t>
            </a:r>
            <a:r>
              <a:rPr lang="en-US" sz="2400" dirty="0">
                <a:solidFill>
                  <a:schemeClr val="accent5">
                    <a:lumMod val="75000"/>
                  </a:schemeClr>
                </a:solidFill>
              </a:rPr>
              <a:t>, and a </a:t>
            </a:r>
            <a:r>
              <a:rPr lang="en-US" sz="2400" b="1" dirty="0">
                <a:solidFill>
                  <a:schemeClr val="accent5">
                    <a:lumMod val="75000"/>
                  </a:schemeClr>
                </a:solidFill>
              </a:rPr>
              <a:t>representative of the TCT Secretariat</a:t>
            </a:r>
            <a:endParaRPr lang="en-US" sz="2400" dirty="0">
              <a:solidFill>
                <a:schemeClr val="accent5">
                  <a:lumMod val="75000"/>
                </a:schemeClr>
              </a:solidFill>
            </a:endParaRPr>
          </a:p>
          <a:p>
            <a:pPr marL="0" indent="0">
              <a:spcBef>
                <a:spcPts val="800"/>
              </a:spcBef>
              <a:buNone/>
            </a:pPr>
            <a:endParaRPr lang="en-US" sz="2400" dirty="0">
              <a:solidFill>
                <a:schemeClr val="accent5">
                  <a:lumMod val="75000"/>
                </a:schemeClr>
              </a:solidFill>
            </a:endParaRPr>
          </a:p>
          <a:p>
            <a:pPr marL="346075" indent="-346075" algn="just">
              <a:spcBef>
                <a:spcPts val="800"/>
              </a:spcBef>
            </a:pPr>
            <a:r>
              <a:rPr lang="en-US" sz="2400" dirty="0">
                <a:solidFill>
                  <a:schemeClr val="accent5">
                    <a:lumMod val="75000"/>
                  </a:schemeClr>
                </a:solidFill>
              </a:rPr>
              <a:t>An invitation for submitting secondment applications in a given year is sent by the TCT Secretariat to the South East European parties, according to their alphabetical order, </a:t>
            </a:r>
            <a:r>
              <a:rPr lang="en-US" sz="2400" b="1" dirty="0">
                <a:solidFill>
                  <a:schemeClr val="accent5">
                    <a:lumMod val="75000"/>
                  </a:schemeClr>
                </a:solidFill>
              </a:rPr>
              <a:t>Albania, Bosnia and Herzegovina, Kosovo*, Montenegro, North Macedonia</a:t>
            </a:r>
            <a:r>
              <a:rPr lang="en-US" sz="2400" dirty="0">
                <a:solidFill>
                  <a:schemeClr val="accent5">
                    <a:lumMod val="75000"/>
                  </a:schemeClr>
                </a:solidFill>
              </a:rPr>
              <a:t>,</a:t>
            </a:r>
            <a:r>
              <a:rPr lang="en-US" sz="2400" b="1" dirty="0">
                <a:solidFill>
                  <a:schemeClr val="accent5">
                    <a:lumMod val="75000"/>
                  </a:schemeClr>
                </a:solidFill>
              </a:rPr>
              <a:t> Serbia</a:t>
            </a:r>
            <a:r>
              <a:rPr lang="en-US" sz="2400" dirty="0">
                <a:solidFill>
                  <a:schemeClr val="accent5">
                    <a:lumMod val="75000"/>
                  </a:schemeClr>
                </a:solidFill>
              </a:rPr>
              <a:t>, and the </a:t>
            </a:r>
            <a:r>
              <a:rPr lang="en-US" sz="2400" b="1" dirty="0">
                <a:solidFill>
                  <a:schemeClr val="accent5">
                    <a:lumMod val="75000"/>
                  </a:schemeClr>
                </a:solidFill>
              </a:rPr>
              <a:t>EU</a:t>
            </a:r>
            <a:r>
              <a:rPr lang="en-US" sz="2400" dirty="0">
                <a:solidFill>
                  <a:schemeClr val="accent5">
                    <a:lumMod val="75000"/>
                  </a:schemeClr>
                </a:solidFill>
              </a:rPr>
              <a:t>. Each South East Europe party and the EU shall be invited to submit a shortlist of a minimum of two and a maximum of three candidates that fulfill the selection criteria for a subsequent interview with the selection panel.</a:t>
            </a:r>
          </a:p>
          <a:p>
            <a:pPr marL="0" indent="0" algn="just">
              <a:spcBef>
                <a:spcPts val="800"/>
              </a:spcBef>
              <a:buNone/>
            </a:pPr>
            <a:r>
              <a:rPr lang="en-US" sz="1300" dirty="0">
                <a:solidFill>
                  <a:schemeClr val="accent5">
                    <a:lumMod val="75000"/>
                  </a:schemeClr>
                </a:solidFill>
              </a:rPr>
              <a:t>(*) This designation is without prejudice to positions on status and is in line with UNSCR 1244 (1999) and the ICJ Opinion on the Kosovo declaration of independence</a:t>
            </a:r>
          </a:p>
          <a:p>
            <a:pPr marL="346075" indent="-346075" algn="just">
              <a:spcBef>
                <a:spcPts val="800"/>
              </a:spcBef>
            </a:pPr>
            <a:endParaRPr lang="en-US" sz="2400" dirty="0">
              <a:solidFill>
                <a:schemeClr val="accent5">
                  <a:lumMod val="75000"/>
                </a:schemeClr>
              </a:solidFill>
            </a:endParaRPr>
          </a:p>
          <a:p>
            <a:pPr marL="0" indent="0" algn="just">
              <a:spcBef>
                <a:spcPts val="800"/>
              </a:spcBef>
              <a:buNone/>
            </a:pPr>
            <a:endParaRPr lang="en-US" sz="2400" dirty="0">
              <a:solidFill>
                <a:schemeClr val="accent5">
                  <a:lumMod val="75000"/>
                </a:schemeClr>
              </a:solidFill>
            </a:endParaRPr>
          </a:p>
        </p:txBody>
      </p:sp>
      <p:sp>
        <p:nvSpPr>
          <p:cNvPr id="4" name="Slide Number Placeholder 3">
            <a:extLst>
              <a:ext uri="{FF2B5EF4-FFF2-40B4-BE49-F238E27FC236}">
                <a16:creationId xmlns:a16="http://schemas.microsoft.com/office/drawing/2014/main" id="{2B6E1F9B-1F1D-E42B-C5FB-C6DD3499D3F4}"/>
              </a:ext>
            </a:extLst>
          </p:cNvPr>
          <p:cNvSpPr>
            <a:spLocks noGrp="1"/>
          </p:cNvSpPr>
          <p:nvPr>
            <p:ph type="sldNum" sz="quarter" idx="12"/>
          </p:nvPr>
        </p:nvSpPr>
        <p:spPr/>
        <p:txBody>
          <a:bodyPr/>
          <a:lstStyle/>
          <a:p>
            <a:fld id="{6113E31D-E2AB-40D1-8B51-AFA5AFEF393A}" type="slidenum">
              <a:rPr lang="en-US" smtClean="0"/>
              <a:t>4</a:t>
            </a:fld>
            <a:endParaRPr lang="en-US"/>
          </a:p>
        </p:txBody>
      </p:sp>
    </p:spTree>
    <p:extLst>
      <p:ext uri="{BB962C8B-B14F-4D97-AF65-F5344CB8AC3E}">
        <p14:creationId xmlns:p14="http://schemas.microsoft.com/office/powerpoint/2010/main" val="2180632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7982E-0728-0522-4D98-F2CEF66BDABF}"/>
              </a:ext>
            </a:extLst>
          </p:cNvPr>
          <p:cNvSpPr>
            <a:spLocks noGrp="1"/>
          </p:cNvSpPr>
          <p:nvPr>
            <p:ph type="title"/>
          </p:nvPr>
        </p:nvSpPr>
        <p:spPr>
          <a:xfrm>
            <a:off x="838200" y="1"/>
            <a:ext cx="10515600" cy="1690688"/>
          </a:xfrm>
        </p:spPr>
        <p:txBody>
          <a:bodyPr/>
          <a:lstStyle/>
          <a:p>
            <a:r>
              <a:rPr lang="en-US" b="1" dirty="0">
                <a:solidFill>
                  <a:schemeClr val="bg1"/>
                </a:solidFill>
              </a:rPr>
              <a:t>Period of Secondment</a:t>
            </a:r>
            <a:endParaRPr lang="en-US" dirty="0"/>
          </a:p>
        </p:txBody>
      </p:sp>
      <p:sp>
        <p:nvSpPr>
          <p:cNvPr id="3" name="Content Placeholder 2">
            <a:extLst>
              <a:ext uri="{FF2B5EF4-FFF2-40B4-BE49-F238E27FC236}">
                <a16:creationId xmlns:a16="http://schemas.microsoft.com/office/drawing/2014/main" id="{F14A19B2-E115-C0EB-5031-A9DE38F25F30}"/>
              </a:ext>
            </a:extLst>
          </p:cNvPr>
          <p:cNvSpPr>
            <a:spLocks noGrp="1"/>
          </p:cNvSpPr>
          <p:nvPr>
            <p:ph idx="1"/>
          </p:nvPr>
        </p:nvSpPr>
        <p:spPr/>
        <p:txBody>
          <a:bodyPr/>
          <a:lstStyle/>
          <a:p>
            <a:endParaRPr lang="en-US" dirty="0">
              <a:solidFill>
                <a:srgbClr val="002060"/>
              </a:solidFill>
            </a:endParaRPr>
          </a:p>
          <a:p>
            <a:endParaRPr lang="en-US" dirty="0">
              <a:solidFill>
                <a:srgbClr val="002060"/>
              </a:solidFill>
            </a:endParaRPr>
          </a:p>
          <a:p>
            <a:pPr marR="0">
              <a:spcAft>
                <a:spcPts val="800"/>
              </a:spcAft>
            </a:pPr>
            <a:r>
              <a:rPr lang="en-US" dirty="0">
                <a:solidFill>
                  <a:srgbClr val="002060"/>
                </a:solidFill>
              </a:rPr>
              <a:t>The period of secondment is limited to six months</a:t>
            </a:r>
          </a:p>
          <a:p>
            <a:pPr marR="0">
              <a:spcAft>
                <a:spcPts val="800"/>
              </a:spcAft>
            </a:pPr>
            <a:r>
              <a:rPr lang="en-US" dirty="0">
                <a:solidFill>
                  <a:srgbClr val="002060"/>
                </a:solidFill>
              </a:rPr>
              <a:t>Secondees serve on a full-time basis throughout the period of secondment</a:t>
            </a:r>
          </a:p>
          <a:p>
            <a:r>
              <a:rPr lang="en-US" dirty="0">
                <a:solidFill>
                  <a:srgbClr val="002060"/>
                </a:solidFill>
              </a:rPr>
              <a:t>From 15 April until 14 October 2024</a:t>
            </a:r>
            <a:endParaRPr lang="en-US" dirty="0"/>
          </a:p>
        </p:txBody>
      </p:sp>
      <p:sp>
        <p:nvSpPr>
          <p:cNvPr id="4" name="Slide Number Placeholder 3">
            <a:extLst>
              <a:ext uri="{FF2B5EF4-FFF2-40B4-BE49-F238E27FC236}">
                <a16:creationId xmlns:a16="http://schemas.microsoft.com/office/drawing/2014/main" id="{203C658A-049F-03B2-2B27-83D3B9B65D04}"/>
              </a:ext>
            </a:extLst>
          </p:cNvPr>
          <p:cNvSpPr>
            <a:spLocks noGrp="1"/>
          </p:cNvSpPr>
          <p:nvPr>
            <p:ph type="sldNum" sz="quarter" idx="12"/>
          </p:nvPr>
        </p:nvSpPr>
        <p:spPr/>
        <p:txBody>
          <a:bodyPr/>
          <a:lstStyle/>
          <a:p>
            <a:fld id="{6113E31D-E2AB-40D1-8B51-AFA5AFEF393A}" type="slidenum">
              <a:rPr lang="en-US" smtClean="0"/>
              <a:t>5</a:t>
            </a:fld>
            <a:endParaRPr lang="en-US"/>
          </a:p>
        </p:txBody>
      </p:sp>
    </p:spTree>
    <p:extLst>
      <p:ext uri="{BB962C8B-B14F-4D97-AF65-F5344CB8AC3E}">
        <p14:creationId xmlns:p14="http://schemas.microsoft.com/office/powerpoint/2010/main" val="2601051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5715B-A1DF-5256-9213-B29E80CF43C4}"/>
              </a:ext>
            </a:extLst>
          </p:cNvPr>
          <p:cNvSpPr>
            <a:spLocks noGrp="1"/>
          </p:cNvSpPr>
          <p:nvPr>
            <p:ph type="title"/>
          </p:nvPr>
        </p:nvSpPr>
        <p:spPr>
          <a:xfrm>
            <a:off x="838200" y="1"/>
            <a:ext cx="10515600" cy="1690688"/>
          </a:xfrm>
        </p:spPr>
        <p:txBody>
          <a:bodyPr/>
          <a:lstStyle/>
          <a:p>
            <a:r>
              <a:rPr lang="en-US" b="1" dirty="0">
                <a:solidFill>
                  <a:schemeClr val="bg1"/>
                </a:solidFill>
              </a:rPr>
              <a:t>Tasks of the secondee</a:t>
            </a:r>
          </a:p>
        </p:txBody>
      </p:sp>
      <p:sp>
        <p:nvSpPr>
          <p:cNvPr id="3" name="Content Placeholder 2">
            <a:extLst>
              <a:ext uri="{FF2B5EF4-FFF2-40B4-BE49-F238E27FC236}">
                <a16:creationId xmlns:a16="http://schemas.microsoft.com/office/drawing/2014/main" id="{16ACFF9D-F6BD-B020-F243-A9CBAFE014AB}"/>
              </a:ext>
            </a:extLst>
          </p:cNvPr>
          <p:cNvSpPr>
            <a:spLocks noGrp="1"/>
          </p:cNvSpPr>
          <p:nvPr>
            <p:ph idx="1"/>
          </p:nvPr>
        </p:nvSpPr>
        <p:spPr/>
        <p:txBody>
          <a:bodyPr>
            <a:normAutofit/>
          </a:bodyPr>
          <a:lstStyle/>
          <a:p>
            <a:pPr marL="346075" indent="-346075" algn="just">
              <a:spcBef>
                <a:spcPts val="800"/>
              </a:spcBef>
            </a:pPr>
            <a:r>
              <a:rPr lang="en-US" sz="2800" dirty="0">
                <a:solidFill>
                  <a:schemeClr val="accent5">
                    <a:lumMod val="75000"/>
                  </a:schemeClr>
                </a:solidFill>
              </a:rPr>
              <a:t>Secondees receive a work plan with clearly defined tasks and responsibilities and lines of reporting.</a:t>
            </a:r>
            <a:endParaRPr lang="en-US" dirty="0">
              <a:solidFill>
                <a:schemeClr val="accent5">
                  <a:lumMod val="75000"/>
                </a:schemeClr>
              </a:solidFill>
            </a:endParaRPr>
          </a:p>
          <a:p>
            <a:pPr marL="346075" indent="-346075" algn="just">
              <a:spcBef>
                <a:spcPts val="800"/>
              </a:spcBef>
            </a:pPr>
            <a:r>
              <a:rPr lang="en-US" dirty="0">
                <a:solidFill>
                  <a:schemeClr val="accent5">
                    <a:lumMod val="75000"/>
                  </a:schemeClr>
                </a:solidFill>
              </a:rPr>
              <a:t>All work-related arrangements are made in writing. The department to which the secondee is assigned informs the secondee and his/her employer, before the start of the secondment, on the intended duties and tasks and asks them to confirm in writing that they do not know of any reason (for ex. conflict interest, or not in line with the professional competencies of the secondee, etc.) against the assignment of those duties and tasks to the secondee.</a:t>
            </a:r>
          </a:p>
        </p:txBody>
      </p:sp>
      <p:sp>
        <p:nvSpPr>
          <p:cNvPr id="4" name="Slide Number Placeholder 3">
            <a:extLst>
              <a:ext uri="{FF2B5EF4-FFF2-40B4-BE49-F238E27FC236}">
                <a16:creationId xmlns:a16="http://schemas.microsoft.com/office/drawing/2014/main" id="{38A7B848-42D9-6F3C-8088-E9F36A17799C}"/>
              </a:ext>
            </a:extLst>
          </p:cNvPr>
          <p:cNvSpPr>
            <a:spLocks noGrp="1"/>
          </p:cNvSpPr>
          <p:nvPr>
            <p:ph type="sldNum" sz="quarter" idx="12"/>
          </p:nvPr>
        </p:nvSpPr>
        <p:spPr/>
        <p:txBody>
          <a:bodyPr/>
          <a:lstStyle/>
          <a:p>
            <a:fld id="{6113E31D-E2AB-40D1-8B51-AFA5AFEF393A}" type="slidenum">
              <a:rPr lang="en-US" smtClean="0"/>
              <a:t>6</a:t>
            </a:fld>
            <a:endParaRPr lang="en-US"/>
          </a:p>
        </p:txBody>
      </p:sp>
    </p:spTree>
    <p:extLst>
      <p:ext uri="{BB962C8B-B14F-4D97-AF65-F5344CB8AC3E}">
        <p14:creationId xmlns:p14="http://schemas.microsoft.com/office/powerpoint/2010/main" val="2086643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4C6D4-B353-A0F2-23BE-394BFD3DD87C}"/>
              </a:ext>
            </a:extLst>
          </p:cNvPr>
          <p:cNvSpPr>
            <a:spLocks noGrp="1"/>
          </p:cNvSpPr>
          <p:nvPr>
            <p:ph type="title"/>
          </p:nvPr>
        </p:nvSpPr>
        <p:spPr>
          <a:xfrm>
            <a:off x="914400" y="1"/>
            <a:ext cx="10439400" cy="1690688"/>
          </a:xfrm>
        </p:spPr>
        <p:txBody>
          <a:bodyPr anchor="ctr">
            <a:normAutofit/>
          </a:bodyPr>
          <a:lstStyle/>
          <a:p>
            <a:r>
              <a:rPr lang="en-US" b="1" dirty="0">
                <a:solidFill>
                  <a:schemeClr val="bg1"/>
                </a:solidFill>
              </a:rPr>
              <a:t>Timetable of Work plan</a:t>
            </a:r>
            <a:endParaRPr lang="en-US" dirty="0"/>
          </a:p>
        </p:txBody>
      </p:sp>
      <p:pic>
        <p:nvPicPr>
          <p:cNvPr id="6" name="Content Placeholder 5" descr="Time table page &#10;">
            <a:extLst>
              <a:ext uri="{FF2B5EF4-FFF2-40B4-BE49-F238E27FC236}">
                <a16:creationId xmlns:a16="http://schemas.microsoft.com/office/drawing/2014/main" id="{556143C7-96BD-82D0-70F3-C52E5A7AD750}"/>
              </a:ext>
            </a:extLst>
          </p:cNvPr>
          <p:cNvPicPr>
            <a:picLocks noGrp="1" noChangeAspect="1"/>
          </p:cNvPicPr>
          <p:nvPr>
            <p:ph sz="half" idx="1"/>
          </p:nvPr>
        </p:nvPicPr>
        <p:blipFill>
          <a:blip r:embed="rId2"/>
          <a:stretch>
            <a:fillRect/>
          </a:stretch>
        </p:blipFill>
        <p:spPr>
          <a:xfrm>
            <a:off x="914400" y="2236882"/>
            <a:ext cx="5181600" cy="3523488"/>
          </a:xfrm>
          <a:noFill/>
        </p:spPr>
      </p:pic>
      <p:pic>
        <p:nvPicPr>
          <p:cNvPr id="8" name="Content Placeholder 7" descr="A grid of lines and text&#10;&#10;Description automatically generated with medium confidence">
            <a:extLst>
              <a:ext uri="{FF2B5EF4-FFF2-40B4-BE49-F238E27FC236}">
                <a16:creationId xmlns:a16="http://schemas.microsoft.com/office/drawing/2014/main" id="{214A917D-52CE-D838-5552-E547026C409E}"/>
              </a:ext>
            </a:extLst>
          </p:cNvPr>
          <p:cNvPicPr>
            <a:picLocks noGrp="1" noChangeAspect="1"/>
          </p:cNvPicPr>
          <p:nvPr>
            <p:ph sz="half" idx="2"/>
          </p:nvPr>
        </p:nvPicPr>
        <p:blipFill>
          <a:blip r:embed="rId3"/>
          <a:stretch>
            <a:fillRect/>
          </a:stretch>
        </p:blipFill>
        <p:spPr>
          <a:xfrm>
            <a:off x="6096000" y="2090384"/>
            <a:ext cx="5181600" cy="3406711"/>
          </a:xfrm>
        </p:spPr>
      </p:pic>
      <p:sp>
        <p:nvSpPr>
          <p:cNvPr id="4" name="Slide Number Placeholder 3">
            <a:extLst>
              <a:ext uri="{FF2B5EF4-FFF2-40B4-BE49-F238E27FC236}">
                <a16:creationId xmlns:a16="http://schemas.microsoft.com/office/drawing/2014/main" id="{4A75929B-12AB-48F5-8723-C48D4A4569B1}"/>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6113E31D-E2AB-40D1-8B51-AFA5AFEF393A}" type="slidenum">
              <a:rPr lang="en-US" smtClean="0"/>
              <a:pPr>
                <a:spcAft>
                  <a:spcPts val="600"/>
                </a:spcAft>
              </a:pPr>
              <a:t>7</a:t>
            </a:fld>
            <a:endParaRPr lang="en-US"/>
          </a:p>
        </p:txBody>
      </p:sp>
    </p:spTree>
    <p:extLst>
      <p:ext uri="{BB962C8B-B14F-4D97-AF65-F5344CB8AC3E}">
        <p14:creationId xmlns:p14="http://schemas.microsoft.com/office/powerpoint/2010/main" val="812670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4062A-E5B0-E653-AE63-21745EC0577C}"/>
              </a:ext>
            </a:extLst>
          </p:cNvPr>
          <p:cNvSpPr>
            <a:spLocks noGrp="1"/>
          </p:cNvSpPr>
          <p:nvPr>
            <p:ph type="title"/>
          </p:nvPr>
        </p:nvSpPr>
        <p:spPr>
          <a:xfrm>
            <a:off x="944380" y="1"/>
            <a:ext cx="10409420" cy="1690688"/>
          </a:xfrm>
        </p:spPr>
        <p:txBody>
          <a:bodyPr/>
          <a:lstStyle/>
          <a:p>
            <a:r>
              <a:rPr lang="en-US" b="1" dirty="0">
                <a:solidFill>
                  <a:schemeClr val="bg1"/>
                </a:solidFill>
              </a:rPr>
              <a:t>Challenges </a:t>
            </a:r>
            <a:endParaRPr lang="en-US" dirty="0"/>
          </a:p>
        </p:txBody>
      </p:sp>
      <p:sp>
        <p:nvSpPr>
          <p:cNvPr id="3" name="Content Placeholder 2">
            <a:extLst>
              <a:ext uri="{FF2B5EF4-FFF2-40B4-BE49-F238E27FC236}">
                <a16:creationId xmlns:a16="http://schemas.microsoft.com/office/drawing/2014/main" id="{2B4745AE-FDDB-745E-6173-D8F866C697F8}"/>
              </a:ext>
            </a:extLst>
          </p:cNvPr>
          <p:cNvSpPr>
            <a:spLocks noGrp="1"/>
          </p:cNvSpPr>
          <p:nvPr>
            <p:ph idx="1"/>
          </p:nvPr>
        </p:nvSpPr>
        <p:spPr/>
        <p:txBody>
          <a:bodyPr>
            <a:normAutofit/>
          </a:bodyPr>
          <a:lstStyle/>
          <a:p>
            <a:pPr marL="0" indent="0">
              <a:buNone/>
            </a:pPr>
            <a:endParaRPr lang="en-US" dirty="0">
              <a:solidFill>
                <a:schemeClr val="accent5">
                  <a:lumMod val="75000"/>
                </a:schemeClr>
              </a:solidFill>
            </a:endParaRPr>
          </a:p>
          <a:p>
            <a:r>
              <a:rPr lang="en-US" dirty="0">
                <a:solidFill>
                  <a:schemeClr val="accent5">
                    <a:lumMod val="75000"/>
                  </a:schemeClr>
                </a:solidFill>
              </a:rPr>
              <a:t>Finding an apartment in Belgrade </a:t>
            </a:r>
          </a:p>
          <a:p>
            <a:endParaRPr lang="en-US" dirty="0">
              <a:solidFill>
                <a:schemeClr val="accent5">
                  <a:lumMod val="75000"/>
                </a:schemeClr>
              </a:solidFill>
            </a:endParaRPr>
          </a:p>
          <a:p>
            <a:r>
              <a:rPr lang="en-US" dirty="0">
                <a:solidFill>
                  <a:schemeClr val="accent5">
                    <a:lumMod val="75000"/>
                  </a:schemeClr>
                </a:solidFill>
              </a:rPr>
              <a:t>Distance from family and friends</a:t>
            </a:r>
          </a:p>
          <a:p>
            <a:endParaRPr lang="en-US" dirty="0">
              <a:solidFill>
                <a:schemeClr val="accent5">
                  <a:lumMod val="75000"/>
                </a:schemeClr>
              </a:solidFill>
            </a:endParaRPr>
          </a:p>
          <a:p>
            <a:r>
              <a:rPr lang="en-US" dirty="0">
                <a:solidFill>
                  <a:schemeClr val="accent5">
                    <a:lumMod val="75000"/>
                  </a:schemeClr>
                </a:solidFill>
              </a:rPr>
              <a:t>New professional environment</a:t>
            </a:r>
          </a:p>
          <a:p>
            <a:endParaRPr lang="en-US" dirty="0">
              <a:solidFill>
                <a:schemeClr val="accent5">
                  <a:lumMod val="75000"/>
                </a:schemeClr>
              </a:solidFill>
            </a:endParaRPr>
          </a:p>
          <a:p>
            <a:r>
              <a:rPr lang="en-US" dirty="0">
                <a:solidFill>
                  <a:schemeClr val="accent5">
                    <a:lumMod val="75000"/>
                  </a:schemeClr>
                </a:solidFill>
              </a:rPr>
              <a:t>New city and new country </a:t>
            </a:r>
          </a:p>
        </p:txBody>
      </p:sp>
      <p:sp>
        <p:nvSpPr>
          <p:cNvPr id="4" name="Slide Number Placeholder 3">
            <a:extLst>
              <a:ext uri="{FF2B5EF4-FFF2-40B4-BE49-F238E27FC236}">
                <a16:creationId xmlns:a16="http://schemas.microsoft.com/office/drawing/2014/main" id="{D0776E93-CFC0-6F2F-C369-C05F69847FAE}"/>
              </a:ext>
            </a:extLst>
          </p:cNvPr>
          <p:cNvSpPr>
            <a:spLocks noGrp="1"/>
          </p:cNvSpPr>
          <p:nvPr>
            <p:ph type="sldNum" sz="quarter" idx="12"/>
          </p:nvPr>
        </p:nvSpPr>
        <p:spPr/>
        <p:txBody>
          <a:bodyPr/>
          <a:lstStyle/>
          <a:p>
            <a:fld id="{6113E31D-E2AB-40D1-8B51-AFA5AFEF393A}" type="slidenum">
              <a:rPr lang="en-US" smtClean="0"/>
              <a:t>8</a:t>
            </a:fld>
            <a:endParaRPr lang="en-US"/>
          </a:p>
        </p:txBody>
      </p:sp>
    </p:spTree>
    <p:extLst>
      <p:ext uri="{BB962C8B-B14F-4D97-AF65-F5344CB8AC3E}">
        <p14:creationId xmlns:p14="http://schemas.microsoft.com/office/powerpoint/2010/main" val="1272823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DB857-3B6E-464F-E3CF-A7CFA39C63F5}"/>
              </a:ext>
            </a:extLst>
          </p:cNvPr>
          <p:cNvSpPr>
            <a:spLocks noGrp="1"/>
          </p:cNvSpPr>
          <p:nvPr>
            <p:ph type="title"/>
          </p:nvPr>
        </p:nvSpPr>
        <p:spPr>
          <a:xfrm>
            <a:off x="838200" y="1"/>
            <a:ext cx="10515600" cy="1690688"/>
          </a:xfrm>
        </p:spPr>
        <p:txBody>
          <a:bodyPr/>
          <a:lstStyle/>
          <a:p>
            <a:r>
              <a:rPr lang="en-US" b="1" dirty="0">
                <a:solidFill>
                  <a:schemeClr val="bg1"/>
                </a:solidFill>
              </a:rPr>
              <a:t>Main Benefits </a:t>
            </a:r>
            <a:endParaRPr lang="en-US" dirty="0"/>
          </a:p>
        </p:txBody>
      </p:sp>
      <p:sp>
        <p:nvSpPr>
          <p:cNvPr id="3" name="Content Placeholder 2">
            <a:extLst>
              <a:ext uri="{FF2B5EF4-FFF2-40B4-BE49-F238E27FC236}">
                <a16:creationId xmlns:a16="http://schemas.microsoft.com/office/drawing/2014/main" id="{CB15FCB2-094E-6707-5534-2320531B7CED}"/>
              </a:ext>
            </a:extLst>
          </p:cNvPr>
          <p:cNvSpPr>
            <a:spLocks noGrp="1"/>
          </p:cNvSpPr>
          <p:nvPr>
            <p:ph idx="1"/>
          </p:nvPr>
        </p:nvSpPr>
        <p:spPr/>
        <p:txBody>
          <a:bodyPr/>
          <a:lstStyle/>
          <a:p>
            <a:endParaRPr lang="en-US" dirty="0">
              <a:solidFill>
                <a:schemeClr val="accent5">
                  <a:lumMod val="75000"/>
                </a:schemeClr>
              </a:solidFill>
            </a:endParaRPr>
          </a:p>
          <a:p>
            <a:r>
              <a:rPr lang="en-US" dirty="0">
                <a:solidFill>
                  <a:schemeClr val="accent5">
                    <a:lumMod val="75000"/>
                  </a:schemeClr>
                </a:solidFill>
              </a:rPr>
              <a:t>Working with professionals of different nationalities and different backgrounds in various modes of transport at the international level</a:t>
            </a:r>
          </a:p>
          <a:p>
            <a:r>
              <a:rPr lang="en-US" dirty="0">
                <a:solidFill>
                  <a:schemeClr val="accent5">
                    <a:lumMod val="75000"/>
                  </a:schemeClr>
                </a:solidFill>
              </a:rPr>
              <a:t>Working on the preparation of various documents, which allowed me to learn how documents such as New generation action plans, Progress Reports on the implementation of Action Plans, and EU acquis are prepared </a:t>
            </a:r>
          </a:p>
          <a:p>
            <a:r>
              <a:rPr lang="en-US" dirty="0">
                <a:solidFill>
                  <a:schemeClr val="accent5">
                    <a:lumMod val="75000"/>
                  </a:schemeClr>
                </a:solidFill>
              </a:rPr>
              <a:t>Speaking and writing daily in English improved my speaking and writing skills in professional English </a:t>
            </a:r>
          </a:p>
        </p:txBody>
      </p:sp>
      <p:sp>
        <p:nvSpPr>
          <p:cNvPr id="4" name="Slide Number Placeholder 3">
            <a:extLst>
              <a:ext uri="{FF2B5EF4-FFF2-40B4-BE49-F238E27FC236}">
                <a16:creationId xmlns:a16="http://schemas.microsoft.com/office/drawing/2014/main" id="{48578E63-B4A0-10F7-E895-BA4A4F3C5835}"/>
              </a:ext>
            </a:extLst>
          </p:cNvPr>
          <p:cNvSpPr>
            <a:spLocks noGrp="1"/>
          </p:cNvSpPr>
          <p:nvPr>
            <p:ph type="sldNum" sz="quarter" idx="12"/>
          </p:nvPr>
        </p:nvSpPr>
        <p:spPr/>
        <p:txBody>
          <a:bodyPr/>
          <a:lstStyle/>
          <a:p>
            <a:fld id="{6113E31D-E2AB-40D1-8B51-AFA5AFEF393A}" type="slidenum">
              <a:rPr lang="en-US" smtClean="0"/>
              <a:t>9</a:t>
            </a:fld>
            <a:endParaRPr lang="en-US"/>
          </a:p>
        </p:txBody>
      </p:sp>
    </p:spTree>
    <p:extLst>
      <p:ext uri="{BB962C8B-B14F-4D97-AF65-F5344CB8AC3E}">
        <p14:creationId xmlns:p14="http://schemas.microsoft.com/office/powerpoint/2010/main" val="3397582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A94A4-9313-D9EC-BCD1-6798DADF7416}"/>
              </a:ext>
            </a:extLst>
          </p:cNvPr>
          <p:cNvSpPr>
            <a:spLocks noGrp="1"/>
          </p:cNvSpPr>
          <p:nvPr>
            <p:ph type="title"/>
          </p:nvPr>
        </p:nvSpPr>
        <p:spPr>
          <a:xfrm>
            <a:off x="838200" y="1"/>
            <a:ext cx="10515600" cy="1690688"/>
          </a:xfrm>
        </p:spPr>
        <p:txBody>
          <a:bodyPr/>
          <a:lstStyle/>
          <a:p>
            <a:r>
              <a:rPr lang="en-US" b="1" dirty="0">
                <a:solidFill>
                  <a:schemeClr val="bg1"/>
                </a:solidFill>
              </a:rPr>
              <a:t>Confirmed lessons for Road Safety</a:t>
            </a:r>
            <a:endParaRPr lang="en-US" dirty="0"/>
          </a:p>
        </p:txBody>
      </p:sp>
      <p:sp>
        <p:nvSpPr>
          <p:cNvPr id="3" name="Content Placeholder 2">
            <a:extLst>
              <a:ext uri="{FF2B5EF4-FFF2-40B4-BE49-F238E27FC236}">
                <a16:creationId xmlns:a16="http://schemas.microsoft.com/office/drawing/2014/main" id="{91689A0E-C2A4-93E5-5D05-7DA37E356820}"/>
              </a:ext>
            </a:extLst>
          </p:cNvPr>
          <p:cNvSpPr>
            <a:spLocks noGrp="1"/>
          </p:cNvSpPr>
          <p:nvPr>
            <p:ph idx="1"/>
          </p:nvPr>
        </p:nvSpPr>
        <p:spPr/>
        <p:txBody>
          <a:bodyPr/>
          <a:lstStyle/>
          <a:p>
            <a:r>
              <a:rPr lang="en-US" dirty="0">
                <a:solidFill>
                  <a:schemeClr val="accent5">
                    <a:lumMod val="75000"/>
                  </a:schemeClr>
                </a:solidFill>
              </a:rPr>
              <a:t>Importance of Coordination in different sectors (Health, Police, education, transport, etc.)</a:t>
            </a:r>
          </a:p>
          <a:p>
            <a:pPr marL="0" indent="0">
              <a:buNone/>
            </a:pPr>
            <a:endParaRPr lang="en-US" dirty="0">
              <a:solidFill>
                <a:schemeClr val="accent5">
                  <a:lumMod val="75000"/>
                </a:schemeClr>
              </a:solidFill>
            </a:endParaRPr>
          </a:p>
          <a:p>
            <a:r>
              <a:rPr lang="en-US" dirty="0">
                <a:solidFill>
                  <a:schemeClr val="accent5">
                    <a:lumMod val="75000"/>
                  </a:schemeClr>
                </a:solidFill>
              </a:rPr>
              <a:t>Importance of data (different data basses) </a:t>
            </a:r>
          </a:p>
          <a:p>
            <a:endParaRPr lang="en-US" dirty="0">
              <a:solidFill>
                <a:schemeClr val="accent5">
                  <a:lumMod val="75000"/>
                </a:schemeClr>
              </a:solidFill>
            </a:endParaRPr>
          </a:p>
          <a:p>
            <a:r>
              <a:rPr lang="en-US" dirty="0">
                <a:solidFill>
                  <a:schemeClr val="accent5">
                    <a:lumMod val="75000"/>
                  </a:schemeClr>
                </a:solidFill>
              </a:rPr>
              <a:t>Importance of transposed regulations</a:t>
            </a:r>
          </a:p>
          <a:p>
            <a:endParaRPr lang="en-US" dirty="0">
              <a:solidFill>
                <a:schemeClr val="accent5">
                  <a:lumMod val="75000"/>
                </a:schemeClr>
              </a:solidFill>
            </a:endParaRPr>
          </a:p>
          <a:p>
            <a:r>
              <a:rPr lang="en-US" dirty="0">
                <a:solidFill>
                  <a:schemeClr val="accent5">
                    <a:lumMod val="75000"/>
                  </a:schemeClr>
                </a:solidFill>
              </a:rPr>
              <a:t>Importance of continues work in Road Safety</a:t>
            </a:r>
          </a:p>
        </p:txBody>
      </p:sp>
      <p:sp>
        <p:nvSpPr>
          <p:cNvPr id="4" name="Slide Number Placeholder 3">
            <a:extLst>
              <a:ext uri="{FF2B5EF4-FFF2-40B4-BE49-F238E27FC236}">
                <a16:creationId xmlns:a16="http://schemas.microsoft.com/office/drawing/2014/main" id="{9A241DB6-A8A1-1123-38A9-38BC2874DBDE}"/>
              </a:ext>
            </a:extLst>
          </p:cNvPr>
          <p:cNvSpPr>
            <a:spLocks noGrp="1"/>
          </p:cNvSpPr>
          <p:nvPr>
            <p:ph type="sldNum" sz="quarter" idx="12"/>
          </p:nvPr>
        </p:nvSpPr>
        <p:spPr/>
        <p:txBody>
          <a:bodyPr/>
          <a:lstStyle/>
          <a:p>
            <a:fld id="{6113E31D-E2AB-40D1-8B51-AFA5AFEF393A}" type="slidenum">
              <a:rPr lang="en-US" smtClean="0"/>
              <a:t>10</a:t>
            </a:fld>
            <a:endParaRPr lang="en-US"/>
          </a:p>
        </p:txBody>
      </p:sp>
    </p:spTree>
    <p:extLst>
      <p:ext uri="{BB962C8B-B14F-4D97-AF65-F5344CB8AC3E}">
        <p14:creationId xmlns:p14="http://schemas.microsoft.com/office/powerpoint/2010/main" val="2851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39DDD-5A00-AFCC-DF5D-1DFA9257AA68}"/>
              </a:ext>
            </a:extLst>
          </p:cNvPr>
          <p:cNvSpPr>
            <a:spLocks noGrp="1"/>
          </p:cNvSpPr>
          <p:nvPr>
            <p:ph type="title"/>
          </p:nvPr>
        </p:nvSpPr>
        <p:spPr>
          <a:xfrm>
            <a:off x="3759047" y="3110992"/>
            <a:ext cx="4399116" cy="1325563"/>
          </a:xfrm>
        </p:spPr>
        <p:txBody>
          <a:bodyPr/>
          <a:lstStyle/>
          <a:p>
            <a:pPr algn="ctr"/>
            <a:r>
              <a:rPr lang="en-US" b="1" dirty="0">
                <a:solidFill>
                  <a:srgbClr val="002060"/>
                </a:solidFill>
              </a:rPr>
              <a:t>Q&amp;A?</a:t>
            </a:r>
            <a:endParaRPr lang="en-GB" b="1" dirty="0">
              <a:solidFill>
                <a:srgbClr val="002060"/>
              </a:solidFill>
            </a:endParaRPr>
          </a:p>
        </p:txBody>
      </p:sp>
      <p:sp>
        <p:nvSpPr>
          <p:cNvPr id="4" name="Slide Number Placeholder 3">
            <a:extLst>
              <a:ext uri="{FF2B5EF4-FFF2-40B4-BE49-F238E27FC236}">
                <a16:creationId xmlns:a16="http://schemas.microsoft.com/office/drawing/2014/main" id="{C1D5E457-D3E9-5A63-8141-463ED1D33B41}"/>
              </a:ext>
            </a:extLst>
          </p:cNvPr>
          <p:cNvSpPr>
            <a:spLocks noGrp="1"/>
          </p:cNvSpPr>
          <p:nvPr>
            <p:ph type="sldNum" sz="quarter" idx="12"/>
          </p:nvPr>
        </p:nvSpPr>
        <p:spPr/>
        <p:txBody>
          <a:bodyPr/>
          <a:lstStyle/>
          <a:p>
            <a:fld id="{6113E31D-E2AB-40D1-8B51-AFA5AFEF393A}" type="slidenum">
              <a:rPr lang="en-US" smtClean="0"/>
              <a:t>11</a:t>
            </a:fld>
            <a:endParaRPr lang="en-US"/>
          </a:p>
        </p:txBody>
      </p:sp>
    </p:spTree>
    <p:extLst>
      <p:ext uri="{BB962C8B-B14F-4D97-AF65-F5344CB8AC3E}">
        <p14:creationId xmlns:p14="http://schemas.microsoft.com/office/powerpoint/2010/main" val="1500857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46014-F8DB-472A-A0E6-0ABC31A6848A}"/>
              </a:ext>
            </a:extLst>
          </p:cNvPr>
          <p:cNvSpPr>
            <a:spLocks noGrp="1"/>
          </p:cNvSpPr>
          <p:nvPr>
            <p:ph type="title"/>
          </p:nvPr>
        </p:nvSpPr>
        <p:spPr>
          <a:xfrm>
            <a:off x="2538412" y="3051175"/>
            <a:ext cx="7115175" cy="1325563"/>
          </a:xfrm>
        </p:spPr>
        <p:txBody>
          <a:bodyPr>
            <a:normAutofit/>
          </a:bodyPr>
          <a:lstStyle/>
          <a:p>
            <a:r>
              <a:rPr lang="en-US" dirty="0">
                <a:solidFill>
                  <a:schemeClr val="accent5">
                    <a:lumMod val="50000"/>
                  </a:schemeClr>
                </a:solidFill>
              </a:rPr>
              <a:t>Thank you for your attention</a:t>
            </a:r>
            <a:br>
              <a:rPr lang="en-US" dirty="0">
                <a:solidFill>
                  <a:schemeClr val="accent5">
                    <a:lumMod val="50000"/>
                  </a:schemeClr>
                </a:solidFill>
              </a:rPr>
            </a:br>
            <a:endParaRPr lang="en-US" dirty="0">
              <a:solidFill>
                <a:schemeClr val="accent5">
                  <a:lumMod val="50000"/>
                </a:schemeClr>
              </a:solidFill>
            </a:endParaRPr>
          </a:p>
        </p:txBody>
      </p:sp>
      <p:sp>
        <p:nvSpPr>
          <p:cNvPr id="3" name="Title 1">
            <a:extLst>
              <a:ext uri="{FF2B5EF4-FFF2-40B4-BE49-F238E27FC236}">
                <a16:creationId xmlns:a16="http://schemas.microsoft.com/office/drawing/2014/main" id="{C2186199-ED28-463E-8F9D-39332150FA6E}"/>
              </a:ext>
            </a:extLst>
          </p:cNvPr>
          <p:cNvSpPr txBox="1">
            <a:spLocks/>
          </p:cNvSpPr>
          <p:nvPr/>
        </p:nvSpPr>
        <p:spPr>
          <a:xfrm>
            <a:off x="4613880" y="4768425"/>
            <a:ext cx="711517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1800" dirty="0">
                <a:solidFill>
                  <a:schemeClr val="accent5">
                    <a:lumMod val="50000"/>
                  </a:schemeClr>
                </a:solidFill>
                <a:hlinkClick r:id="rId2"/>
              </a:rPr>
              <a:t>www.transport-community.org</a:t>
            </a:r>
            <a:endParaRPr lang="en-US" sz="1800" dirty="0">
              <a:solidFill>
                <a:schemeClr val="accent5">
                  <a:lumMod val="50000"/>
                </a:schemeClr>
              </a:solidFill>
            </a:endParaRPr>
          </a:p>
          <a:p>
            <a:pPr algn="r"/>
            <a:endParaRPr lang="en-US" sz="1800" dirty="0">
              <a:solidFill>
                <a:schemeClr val="accent5">
                  <a:lumMod val="50000"/>
                </a:schemeClr>
              </a:solidFill>
            </a:endParaRPr>
          </a:p>
          <a:p>
            <a:pPr algn="r"/>
            <a:r>
              <a:rPr lang="en-US" sz="1800" dirty="0">
                <a:solidFill>
                  <a:schemeClr val="accent5">
                    <a:lumMod val="50000"/>
                  </a:schemeClr>
                </a:solidFill>
                <a:hlinkClick r:id="rId3"/>
              </a:rPr>
              <a:t>secondment@transport-community.org</a:t>
            </a:r>
            <a:endParaRPr lang="en-US" sz="1800" dirty="0">
              <a:solidFill>
                <a:schemeClr val="accent5">
                  <a:lumMod val="50000"/>
                </a:schemeClr>
              </a:solidFill>
            </a:endParaRPr>
          </a:p>
          <a:p>
            <a:pPr algn="r"/>
            <a:endParaRPr lang="en-US" sz="1800" dirty="0">
              <a:solidFill>
                <a:schemeClr val="accent5">
                  <a:lumMod val="50000"/>
                </a:schemeClr>
              </a:solidFill>
            </a:endParaRPr>
          </a:p>
          <a:p>
            <a:pPr algn="r"/>
            <a:br>
              <a:rPr lang="en-US" sz="1800" dirty="0">
                <a:solidFill>
                  <a:schemeClr val="accent5">
                    <a:lumMod val="50000"/>
                  </a:schemeClr>
                </a:solidFill>
              </a:rPr>
            </a:br>
            <a:endParaRPr lang="en-US" sz="1800" dirty="0">
              <a:solidFill>
                <a:schemeClr val="accent5">
                  <a:lumMod val="50000"/>
                </a:schemeClr>
              </a:solidFill>
            </a:endParaRPr>
          </a:p>
        </p:txBody>
      </p:sp>
      <p:sp>
        <p:nvSpPr>
          <p:cNvPr id="4" name="Slide Number Placeholder 3">
            <a:extLst>
              <a:ext uri="{FF2B5EF4-FFF2-40B4-BE49-F238E27FC236}">
                <a16:creationId xmlns:a16="http://schemas.microsoft.com/office/drawing/2014/main" id="{C9978FC1-D10C-B9BC-FCCA-03B7CACD43A6}"/>
              </a:ext>
            </a:extLst>
          </p:cNvPr>
          <p:cNvSpPr>
            <a:spLocks noGrp="1"/>
          </p:cNvSpPr>
          <p:nvPr>
            <p:ph type="sldNum" sz="quarter" idx="12"/>
          </p:nvPr>
        </p:nvSpPr>
        <p:spPr/>
        <p:txBody>
          <a:bodyPr/>
          <a:lstStyle/>
          <a:p>
            <a:fld id="{6113E31D-E2AB-40D1-8B51-AFA5AFEF393A}" type="slidenum">
              <a:rPr lang="en-US" smtClean="0"/>
              <a:t>12</a:t>
            </a:fld>
            <a:endParaRPr lang="en-US"/>
          </a:p>
        </p:txBody>
      </p:sp>
    </p:spTree>
    <p:extLst>
      <p:ext uri="{BB962C8B-B14F-4D97-AF65-F5344CB8AC3E}">
        <p14:creationId xmlns:p14="http://schemas.microsoft.com/office/powerpoint/2010/main" val="794267823"/>
      </p:ext>
    </p:extLst>
  </p:cSld>
  <p:clrMapOvr>
    <a:masterClrMapping/>
  </p:clrMapOvr>
</p:sld>
</file>

<file path=ppt/theme/theme1.xml><?xml version="1.0" encoding="utf-8"?>
<a:theme xmlns:a="http://schemas.openxmlformats.org/drawingml/2006/main" name="TCT Officia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CT Official" id="{8E6C0F16-AECC-4D3C-848D-C3BAFBCEDF06}" vid="{BCDF9F06-DE6C-4590-95A9-2D38F7E3D1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10E10658448043979455202786ED9D" ma:contentTypeVersion="15" ma:contentTypeDescription="Create a new document." ma:contentTypeScope="" ma:versionID="5b7adfdb63851ae4c4a26799a3720706">
  <xsd:schema xmlns:xsd="http://www.w3.org/2001/XMLSchema" xmlns:xs="http://www.w3.org/2001/XMLSchema" xmlns:p="http://schemas.microsoft.com/office/2006/metadata/properties" xmlns:ns2="ca0b0a47-b8b3-48e4-a2ec-8236243e4d55" xmlns:ns3="e6b88493-a865-49b9-b502-6098bd4e94c2" targetNamespace="http://schemas.microsoft.com/office/2006/metadata/properties" ma:root="true" ma:fieldsID="d2deda92f97966028b9dc477db9f38d3" ns2:_="" ns3:_="">
    <xsd:import namespace="ca0b0a47-b8b3-48e4-a2ec-8236243e4d55"/>
    <xsd:import namespace="e6b88493-a865-49b9-b502-6098bd4e94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0b0a47-b8b3-48e4-a2ec-8236243e4d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9657bc-322d-432e-b9f5-20aab76456a6"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b88493-a865-49b9-b502-6098bd4e94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c7d1092-8c76-4edd-8d6c-49f990aea377}" ma:internalName="TaxCatchAll" ma:showField="CatchAllData" ma:web="e6b88493-a865-49b9-b502-6098bd4e9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TemplafySlideTemplateConfiguration><![CDATA[{"slideVersion":1,"isValidatorEnabled":false,"isLocked":false,"elementsMetadata":[],"slideId":"638047172188871770","enableDocumentContentUpdater":false,"version":"2.0"}]]></TemplafySlideTemplateConfiguration>
</file>

<file path=customXml/item3.xml><?xml version="1.0" encoding="utf-8"?>
<TemplafySlideFormConfiguration><![CDATA[{"formFields":[],"formDataEntries":[]}]]></TemplafySlideFormConfiguration>
</file>

<file path=customXml/item4.xml><?xml version="1.0" encoding="utf-8"?>
<TemplafySlideFormConfiguration><![CDATA[{"formFields":[],"formDataEntries":[]}]]></TemplafySlideFormConfiguration>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638047172188883765","enableDocumentContentUpdater":false,"version":"2.0"}]]></TemplafySlideTemplateConfiguration>
</file>

<file path=customXml/item8.xml><?xml version="1.0" encoding="utf-8"?>
<p:properties xmlns:p="http://schemas.microsoft.com/office/2006/metadata/properties" xmlns:xsi="http://www.w3.org/2001/XMLSchema-instance" xmlns:pc="http://schemas.microsoft.com/office/infopath/2007/PartnerControls">
  <documentManagement>
    <MediaServiceKeyPoints xmlns="ca0b0a47-b8b3-48e4-a2ec-8236243e4d55" xsi:nil="true"/>
    <TaxCatchAll xmlns="e6b88493-a865-49b9-b502-6098bd4e94c2" xsi:nil="true"/>
    <lcf76f155ced4ddcb4097134ff3c332f xmlns="ca0b0a47-b8b3-48e4-a2ec-8236243e4d55">
      <Terms xmlns="http://schemas.microsoft.com/office/infopath/2007/PartnerControls"/>
    </lcf76f155ced4ddcb4097134ff3c332f>
  </documentManagement>
</p:properties>
</file>

<file path=customXml/item9.xml><?xml version="1.0" encoding="utf-8"?>
<TemplafySlideTemplateConfiguration><![CDATA[{"slideVersion":1,"isValidatorEnabled":false,"isLocked":false,"elementsMetadata":[],"slideId":"638047172188856893","enableDocumentContentUpdater":false,"version":"2.0"}]]></TemplafySlideTemplateConfiguration>
</file>

<file path=customXml/itemProps1.xml><?xml version="1.0" encoding="utf-8"?>
<ds:datastoreItem xmlns:ds="http://schemas.openxmlformats.org/officeDocument/2006/customXml" ds:itemID="{8BD002FE-66F8-4C3D-AF6E-0CF467328F83}"/>
</file>

<file path=customXml/itemProps2.xml><?xml version="1.0" encoding="utf-8"?>
<ds:datastoreItem xmlns:ds="http://schemas.openxmlformats.org/officeDocument/2006/customXml" ds:itemID="{015489D0-6924-4348-A9BE-0A639023A5F1}">
  <ds:schemaRefs/>
</ds:datastoreItem>
</file>

<file path=customXml/itemProps3.xml><?xml version="1.0" encoding="utf-8"?>
<ds:datastoreItem xmlns:ds="http://schemas.openxmlformats.org/officeDocument/2006/customXml" ds:itemID="{79BC2F45-7ADB-45C6-83DE-CEA667DC974F}">
  <ds:schemaRefs/>
</ds:datastoreItem>
</file>

<file path=customXml/itemProps4.xml><?xml version="1.0" encoding="utf-8"?>
<ds:datastoreItem xmlns:ds="http://schemas.openxmlformats.org/officeDocument/2006/customXml" ds:itemID="{9F8E5E60-D5E2-446B-AF9F-C87AFDEFE058}">
  <ds:schemaRefs/>
</ds:datastoreItem>
</file>

<file path=customXml/itemProps5.xml><?xml version="1.0" encoding="utf-8"?>
<ds:datastoreItem xmlns:ds="http://schemas.openxmlformats.org/officeDocument/2006/customXml" ds:itemID="{D226911E-AE6C-4963-864C-FEDEB2DC7729}">
  <ds:schemaRefs>
    <ds:schemaRef ds:uri="http://schemas.microsoft.com/sharepoint/v3/contenttype/forms"/>
  </ds:schemaRefs>
</ds:datastoreItem>
</file>

<file path=customXml/itemProps6.xml><?xml version="1.0" encoding="utf-8"?>
<ds:datastoreItem xmlns:ds="http://schemas.openxmlformats.org/officeDocument/2006/customXml" ds:itemID="{6FEA50E6-D1D1-43BB-B1EA-ADDC424130BD}">
  <ds:schemaRefs/>
</ds:datastoreItem>
</file>

<file path=customXml/itemProps7.xml><?xml version="1.0" encoding="utf-8"?>
<ds:datastoreItem xmlns:ds="http://schemas.openxmlformats.org/officeDocument/2006/customXml" ds:itemID="{4F72C013-D0A8-41E0-8381-B9C3321F0DCA}">
  <ds:schemaRefs/>
</ds:datastoreItem>
</file>

<file path=customXml/itemProps8.xml><?xml version="1.0" encoding="utf-8"?>
<ds:datastoreItem xmlns:ds="http://schemas.openxmlformats.org/officeDocument/2006/customXml" ds:itemID="{B05550B3-F1C0-4D73-82FC-DDABEC8F0952}">
  <ds:schemaRefs>
    <ds:schemaRef ds:uri="http://purl.org/dc/term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e6b88493-a865-49b9-b502-6098bd4e94c2"/>
    <ds:schemaRef ds:uri="c7bf59eb-16f8-43b6-bf8e-f87fcbd475ee"/>
    <ds:schemaRef ds:uri="http://www.w3.org/XML/1998/namespace"/>
    <ds:schemaRef ds:uri="http://purl.org/dc/dcmitype/"/>
  </ds:schemaRefs>
</ds:datastoreItem>
</file>

<file path=customXml/itemProps9.xml><?xml version="1.0" encoding="utf-8"?>
<ds:datastoreItem xmlns:ds="http://schemas.openxmlformats.org/officeDocument/2006/customXml" ds:itemID="{ECBD5CC9-6EA8-400F-9BFC-A8EB5F370A6C}">
  <ds:schemaRefs/>
</ds:datastoreItem>
</file>

<file path=docProps/app.xml><?xml version="1.0" encoding="utf-8"?>
<Properties xmlns="http://schemas.openxmlformats.org/officeDocument/2006/extended-properties" xmlns:vt="http://schemas.openxmlformats.org/officeDocument/2006/docPropsVTypes">
  <Template/>
  <TotalTime>3992</TotalTime>
  <Words>667</Words>
  <Application>Microsoft Office PowerPoint</Application>
  <PresentationFormat>Widescreen</PresentationFormat>
  <Paragraphs>69</Paragraphs>
  <Slides>12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MS PGothic</vt:lpstr>
      <vt:lpstr>Arial</vt:lpstr>
      <vt:lpstr>Calibri</vt:lpstr>
      <vt:lpstr>Calibri Light</vt:lpstr>
      <vt:lpstr>TCT Official</vt:lpstr>
      <vt:lpstr>          The secondment experience in Transport Community Permanent Secretariat – lessons learned for road safety    Sarajevo,  10th October 2024 </vt:lpstr>
      <vt:lpstr>Definition</vt:lpstr>
      <vt:lpstr>Rules on secondment</vt:lpstr>
      <vt:lpstr>Selection procedure</vt:lpstr>
      <vt:lpstr>Period of Secondment</vt:lpstr>
      <vt:lpstr>Tasks of the secondee</vt:lpstr>
      <vt:lpstr>Timetable of Work plan</vt:lpstr>
      <vt:lpstr>Challenges </vt:lpstr>
      <vt:lpstr>Main Benefits </vt:lpstr>
      <vt:lpstr>Confirmed lessons for Road Safety</vt:lpstr>
      <vt:lpstr>Q&amp;A?</vt:lpstr>
      <vt:lpstr>Thank you for your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RUC Brussels</dc:title>
  <dc:creator>Nerejda Hoxha</dc:creator>
  <cp:lastModifiedBy>Monica Stanciu</cp:lastModifiedBy>
  <cp:revision>223</cp:revision>
  <cp:lastPrinted>2023-10-30T21:13:50Z</cp:lastPrinted>
  <dcterms:created xsi:type="dcterms:W3CDTF">2020-08-27T12:02:40Z</dcterms:created>
  <dcterms:modified xsi:type="dcterms:W3CDTF">2024-10-11T09:32:00Z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0x0101000E10E10658448043979455202786ED9D</vt:lpwstr>
  </property>
  <property fmtid="{D5CDD505-2E9C-101B-9397-08002B2CF9AE}" pid="3" name="MediaServiceImageTags">
    <vt:lpwstr/>
  </property>
</Properties>
</file>