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2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3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4.xml" ContentType="application/vnd.openxmlformats-officedocument.presentationml.notesSl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5.xml" ContentType="application/vnd.openxmlformats-officedocument.presentationml.notesSl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notesSlides/notesSlide7.xml" ContentType="application/vnd.openxmlformats-officedocument.presentationml.notesSlide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notesSlides/notesSlide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0" r:id="rId1"/>
  </p:sldMasterIdLst>
  <p:notesMasterIdLst>
    <p:notesMasterId r:id="rId11"/>
  </p:notesMasterIdLst>
  <p:sldIdLst>
    <p:sldId id="4135" r:id="rId2"/>
    <p:sldId id="4154" r:id="rId3"/>
    <p:sldId id="4136" r:id="rId4"/>
    <p:sldId id="4137" r:id="rId5"/>
    <p:sldId id="4138" r:id="rId6"/>
    <p:sldId id="4143" r:id="rId7"/>
    <p:sldId id="4146" r:id="rId8"/>
    <p:sldId id="4153" r:id="rId9"/>
    <p:sldId id="4155" r:id="rId10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pos="335">
          <p15:clr>
            <a:srgbClr val="747775"/>
          </p15:clr>
        </p15:guide>
        <p15:guide id="2" orient="horz" pos="288">
          <p15:clr>
            <a:srgbClr val="747775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2" roundtripDataSignature="AMtx7miYN00SmF71k6ZE2fqxYTRiO2WfNQ==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5F2B40C-108D-206B-C6D7-2C45F09E24B8}" name="Ana Bozicevic" initials="AB" userId="S::abozicevic@worldbank.org::f28a442f-2cc9-4526-89ed-e767e2def787" providerId="AD"/>
  <p188:author id="{D985E644-9A19-3315-05DE-B0831465CD26}" name="Gozde Isik" initials="GI" userId="S::gisik@worldbank.org::3b0faaf4-32d7-42e2-9399-c4bd2fe5101d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F4EE"/>
    <a:srgbClr val="000099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BB15D96-E689-4E5A-92D1-D0E57EFB817C}" v="4" dt="2024-11-14T15:47:46.352"/>
  </p1510:revLst>
</p1510:revInfo>
</file>

<file path=ppt/tableStyles.xml><?xml version="1.0" encoding="utf-8"?>
<a:tblStyleLst xmlns:a="http://schemas.openxmlformats.org/drawingml/2006/main" def="{A897D5FB-4C11-4668-BDEB-A285C92AD1EB}">
  <a:tblStyle styleId="{A897D5FB-4C11-4668-BDEB-A285C92AD1EB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8EBF5"/>
          </a:solidFill>
        </a:fill>
      </a:tcStyle>
    </a:wholeTbl>
    <a:band1H>
      <a:tcTxStyle b="off" i="off"/>
      <a:tcStyle>
        <a:tcBdr/>
        <a:fill>
          <a:solidFill>
            <a:srgbClr val="CDD4EA"/>
          </a:solidFill>
        </a:fill>
      </a:tcStyle>
    </a:band1H>
    <a:band2H>
      <a:tcTxStyle b="off" i="off"/>
      <a:tcStyle>
        <a:tcBdr/>
      </a:tcStyle>
    </a:band2H>
    <a:band1V>
      <a:tcTxStyle b="off" i="off"/>
      <a:tcStyle>
        <a:tcBdr/>
        <a:fill>
          <a:solidFill>
            <a:srgbClr val="CDD4EA"/>
          </a:solidFill>
        </a:fill>
      </a:tcStyle>
    </a:band1V>
    <a:band2V>
      <a:tcTxStyle b="off" i="off"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8F012103-47DE-4445-A5B2-42C87AAC3CDF}" styleName="Table_1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D7D5A8DD-3E71-4EDB-A57F-1434F538C783}" styleName="Table_2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chemeClr val="lt1"/>
          </a:solidFill>
        </a:fill>
      </a:tcStyle>
    </a:wholeTbl>
    <a:band1H>
      <a:tcTxStyle b="off" i="off"/>
      <a:tcStyle>
        <a:tcBdr/>
        <a:fill>
          <a:solidFill>
            <a:srgbClr val="E8EBF5"/>
          </a:solidFill>
        </a:fill>
      </a:tcStyle>
    </a:band1H>
    <a:band2H>
      <a:tcTxStyle b="off" i="off"/>
      <a:tcStyle>
        <a:tcBdr/>
      </a:tcStyle>
    </a:band2H>
    <a:band1V>
      <a:tcTxStyle b="off" i="off"/>
      <a:tcStyle>
        <a:tcBdr/>
        <a:fill>
          <a:solidFill>
            <a:srgbClr val="E8EBF5"/>
          </a:solidFill>
        </a:fill>
      </a:tcStyle>
    </a:band1V>
    <a:band2V>
      <a:tcTxStyle b="off" i="off"/>
      <a:tcStyle>
        <a:tcBdr/>
      </a:tcStyle>
    </a:band2V>
    <a:lastCol>
      <a:tcTxStyle b="on" i="off"/>
      <a:tcStyle>
        <a:tcBdr/>
      </a:tcStyle>
    </a:lastCol>
    <a:firstCol>
      <a:tcTxStyle b="on" i="off"/>
      <a:tcStyle>
        <a:tcBdr/>
      </a:tcStyle>
    </a:firstCol>
    <a:lastRow>
      <a:tcTxStyle b="on" i="off"/>
      <a:tcStyle>
        <a:tcBdr>
          <a:top>
            <a:ln w="508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lt1"/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501" y="48"/>
      </p:cViewPr>
      <p:guideLst>
        <p:guide pos="335"/>
        <p:guide orient="horz" pos="28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29" Type="http://schemas.microsoft.com/office/2018/10/relationships/authors" Target="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22" Type="http://customschemas.google.com/relationships/presentationmetadata" Target="metadata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a Bozicevic" userId="f28a442f-2cc9-4526-89ed-e767e2def787" providerId="ADAL" clId="{7BB15D96-E689-4E5A-92D1-D0E57EFB817C}"/>
    <pc:docChg chg="undo custSel addSld modSld">
      <pc:chgData name="Ana Bozicevic" userId="f28a442f-2cc9-4526-89ed-e767e2def787" providerId="ADAL" clId="{7BB15D96-E689-4E5A-92D1-D0E57EFB817C}" dt="2024-11-14T15:48:14.210" v="383" actId="14100"/>
      <pc:docMkLst>
        <pc:docMk/>
      </pc:docMkLst>
      <pc:sldChg chg="delSp modSp mod">
        <pc:chgData name="Ana Bozicevic" userId="f28a442f-2cc9-4526-89ed-e767e2def787" providerId="ADAL" clId="{7BB15D96-E689-4E5A-92D1-D0E57EFB817C}" dt="2024-11-14T14:34:04.075" v="31" actId="14100"/>
        <pc:sldMkLst>
          <pc:docMk/>
          <pc:sldMk cId="1756742096" sldId="4137"/>
        </pc:sldMkLst>
        <pc:spChg chg="del mod">
          <ac:chgData name="Ana Bozicevic" userId="f28a442f-2cc9-4526-89ed-e767e2def787" providerId="ADAL" clId="{7BB15D96-E689-4E5A-92D1-D0E57EFB817C}" dt="2024-11-14T14:32:55.178" v="1" actId="478"/>
          <ac:spMkLst>
            <pc:docMk/>
            <pc:sldMk cId="1756742096" sldId="4137"/>
            <ac:spMk id="5" creationId="{E272DF11-80ED-6088-C8AD-E61121491E01}"/>
          </ac:spMkLst>
        </pc:spChg>
        <pc:spChg chg="mod">
          <ac:chgData name="Ana Bozicevic" userId="f28a442f-2cc9-4526-89ed-e767e2def787" providerId="ADAL" clId="{7BB15D96-E689-4E5A-92D1-D0E57EFB817C}" dt="2024-11-14T14:34:04.075" v="31" actId="14100"/>
          <ac:spMkLst>
            <pc:docMk/>
            <pc:sldMk cId="1756742096" sldId="4137"/>
            <ac:spMk id="7" creationId="{4CA1BACF-672A-D1F8-3B6C-3AADA3CFCA05}"/>
          </ac:spMkLst>
        </pc:spChg>
        <pc:spChg chg="del">
          <ac:chgData name="Ana Bozicevic" userId="f28a442f-2cc9-4526-89ed-e767e2def787" providerId="ADAL" clId="{7BB15D96-E689-4E5A-92D1-D0E57EFB817C}" dt="2024-11-14T14:32:56.841" v="2" actId="478"/>
          <ac:spMkLst>
            <pc:docMk/>
            <pc:sldMk cId="1756742096" sldId="4137"/>
            <ac:spMk id="16" creationId="{A8E8391A-66F4-240A-FBDD-92D88C56A852}"/>
          </ac:spMkLst>
        </pc:spChg>
        <pc:spChg chg="mod">
          <ac:chgData name="Ana Bozicevic" userId="f28a442f-2cc9-4526-89ed-e767e2def787" providerId="ADAL" clId="{7BB15D96-E689-4E5A-92D1-D0E57EFB817C}" dt="2024-11-14T14:33:37.149" v="20" actId="1076"/>
          <ac:spMkLst>
            <pc:docMk/>
            <pc:sldMk cId="1756742096" sldId="4137"/>
            <ac:spMk id="19" creationId="{6B2966DD-20DA-44BA-67C4-7C4E1EA60D6E}"/>
          </ac:spMkLst>
        </pc:spChg>
        <pc:spChg chg="mod">
          <ac:chgData name="Ana Bozicevic" userId="f28a442f-2cc9-4526-89ed-e767e2def787" providerId="ADAL" clId="{7BB15D96-E689-4E5A-92D1-D0E57EFB817C}" dt="2024-11-14T14:33:49.507" v="26" actId="1076"/>
          <ac:spMkLst>
            <pc:docMk/>
            <pc:sldMk cId="1756742096" sldId="4137"/>
            <ac:spMk id="22" creationId="{138237CD-AC16-003A-A0A0-22B9E27A08A2}"/>
          </ac:spMkLst>
        </pc:spChg>
        <pc:spChg chg="mod">
          <ac:chgData name="Ana Bozicevic" userId="f28a442f-2cc9-4526-89ed-e767e2def787" providerId="ADAL" clId="{7BB15D96-E689-4E5A-92D1-D0E57EFB817C}" dt="2024-11-14T14:33:43.351" v="23" actId="1076"/>
          <ac:spMkLst>
            <pc:docMk/>
            <pc:sldMk cId="1756742096" sldId="4137"/>
            <ac:spMk id="25" creationId="{E26D314C-93D4-3282-DB9C-878B40235037}"/>
          </ac:spMkLst>
        </pc:spChg>
        <pc:spChg chg="mod">
          <ac:chgData name="Ana Bozicevic" userId="f28a442f-2cc9-4526-89ed-e767e2def787" providerId="ADAL" clId="{7BB15D96-E689-4E5A-92D1-D0E57EFB817C}" dt="2024-11-14T14:33:47.295" v="25" actId="1076"/>
          <ac:spMkLst>
            <pc:docMk/>
            <pc:sldMk cId="1756742096" sldId="4137"/>
            <ac:spMk id="31" creationId="{6A869FA1-6E85-F6C6-0E2F-F45D28F478CB}"/>
          </ac:spMkLst>
        </pc:spChg>
        <pc:spChg chg="mod">
          <ac:chgData name="Ana Bozicevic" userId="f28a442f-2cc9-4526-89ed-e767e2def787" providerId="ADAL" clId="{7BB15D96-E689-4E5A-92D1-D0E57EFB817C}" dt="2024-11-14T14:33:55.333" v="29" actId="1076"/>
          <ac:spMkLst>
            <pc:docMk/>
            <pc:sldMk cId="1756742096" sldId="4137"/>
            <ac:spMk id="32" creationId="{A00EF314-8FB9-7C01-F5FF-0D9E4354CF55}"/>
          </ac:spMkLst>
        </pc:spChg>
      </pc:sldChg>
      <pc:sldChg chg="addSp delSp modSp mod">
        <pc:chgData name="Ana Bozicevic" userId="f28a442f-2cc9-4526-89ed-e767e2def787" providerId="ADAL" clId="{7BB15D96-E689-4E5A-92D1-D0E57EFB817C}" dt="2024-11-14T14:57:28.924" v="118" actId="113"/>
        <pc:sldMkLst>
          <pc:docMk/>
          <pc:sldMk cId="2369124453" sldId="4154"/>
        </pc:sldMkLst>
        <pc:spChg chg="mod">
          <ac:chgData name="Ana Bozicevic" userId="f28a442f-2cc9-4526-89ed-e767e2def787" providerId="ADAL" clId="{7BB15D96-E689-4E5A-92D1-D0E57EFB817C}" dt="2024-11-14T14:57:10.577" v="112" actId="1076"/>
          <ac:spMkLst>
            <pc:docMk/>
            <pc:sldMk cId="2369124453" sldId="4154"/>
            <ac:spMk id="7" creationId="{407A1C72-2805-225F-6236-4534FAAF3419}"/>
          </ac:spMkLst>
        </pc:spChg>
        <pc:spChg chg="add mod">
          <ac:chgData name="Ana Bozicevic" userId="f28a442f-2cc9-4526-89ed-e767e2def787" providerId="ADAL" clId="{7BB15D96-E689-4E5A-92D1-D0E57EFB817C}" dt="2024-11-14T14:57:28.924" v="118" actId="113"/>
          <ac:spMkLst>
            <pc:docMk/>
            <pc:sldMk cId="2369124453" sldId="4154"/>
            <ac:spMk id="8" creationId="{2E49A2A7-F932-5253-0F7B-C4B8CA4D0F73}"/>
          </ac:spMkLst>
        </pc:spChg>
        <pc:spChg chg="add del mod">
          <ac:chgData name="Ana Bozicevic" userId="f28a442f-2cc9-4526-89ed-e767e2def787" providerId="ADAL" clId="{7BB15D96-E689-4E5A-92D1-D0E57EFB817C}" dt="2024-11-14T14:57:17.794" v="115" actId="1076"/>
          <ac:spMkLst>
            <pc:docMk/>
            <pc:sldMk cId="2369124453" sldId="4154"/>
            <ac:spMk id="11" creationId="{D0963888-03C0-9933-864D-23AC3D058172}"/>
          </ac:spMkLst>
        </pc:spChg>
        <pc:spChg chg="mod">
          <ac:chgData name="Ana Bozicevic" userId="f28a442f-2cc9-4526-89ed-e767e2def787" providerId="ADAL" clId="{7BB15D96-E689-4E5A-92D1-D0E57EFB817C}" dt="2024-11-14T14:57:12.621" v="113" actId="1076"/>
          <ac:spMkLst>
            <pc:docMk/>
            <pc:sldMk cId="2369124453" sldId="4154"/>
            <ac:spMk id="16" creationId="{F54B1849-249A-3938-EA72-D9F4140CFA1C}"/>
          </ac:spMkLst>
        </pc:spChg>
      </pc:sldChg>
      <pc:sldChg chg="addSp delSp modSp new mod modClrScheme chgLayout">
        <pc:chgData name="Ana Bozicevic" userId="f28a442f-2cc9-4526-89ed-e767e2def787" providerId="ADAL" clId="{7BB15D96-E689-4E5A-92D1-D0E57EFB817C}" dt="2024-11-14T15:48:14.210" v="383" actId="14100"/>
        <pc:sldMkLst>
          <pc:docMk/>
          <pc:sldMk cId="117877293" sldId="4155"/>
        </pc:sldMkLst>
        <pc:spChg chg="del mod ord">
          <ac:chgData name="Ana Bozicevic" userId="f28a442f-2cc9-4526-89ed-e767e2def787" providerId="ADAL" clId="{7BB15D96-E689-4E5A-92D1-D0E57EFB817C}" dt="2024-11-14T15:44:10.951" v="120" actId="700"/>
          <ac:spMkLst>
            <pc:docMk/>
            <pc:sldMk cId="117877293" sldId="4155"/>
            <ac:spMk id="2" creationId="{72AA5BF9-ED3E-C326-2B76-CA29BA07D3D9}"/>
          </ac:spMkLst>
        </pc:spChg>
        <pc:spChg chg="del mod ord">
          <ac:chgData name="Ana Bozicevic" userId="f28a442f-2cc9-4526-89ed-e767e2def787" providerId="ADAL" clId="{7BB15D96-E689-4E5A-92D1-D0E57EFB817C}" dt="2024-11-14T15:44:10.951" v="120" actId="700"/>
          <ac:spMkLst>
            <pc:docMk/>
            <pc:sldMk cId="117877293" sldId="4155"/>
            <ac:spMk id="3" creationId="{EE5DEB68-C099-0CA1-3613-BBAEB24B4143}"/>
          </ac:spMkLst>
        </pc:spChg>
        <pc:spChg chg="add mod ord">
          <ac:chgData name="Ana Bozicevic" userId="f28a442f-2cc9-4526-89ed-e767e2def787" providerId="ADAL" clId="{7BB15D96-E689-4E5A-92D1-D0E57EFB817C}" dt="2024-11-14T15:45:21.607" v="185" actId="255"/>
          <ac:spMkLst>
            <pc:docMk/>
            <pc:sldMk cId="117877293" sldId="4155"/>
            <ac:spMk id="4" creationId="{F08DA340-9082-8EA9-F0FF-46817BF7A17B}"/>
          </ac:spMkLst>
        </pc:spChg>
        <pc:spChg chg="add del mod ord">
          <ac:chgData name="Ana Bozicevic" userId="f28a442f-2cc9-4526-89ed-e767e2def787" providerId="ADAL" clId="{7BB15D96-E689-4E5A-92D1-D0E57EFB817C}" dt="2024-11-14T15:45:56.959" v="248" actId="21"/>
          <ac:spMkLst>
            <pc:docMk/>
            <pc:sldMk cId="117877293" sldId="4155"/>
            <ac:spMk id="5" creationId="{C13E2579-4933-0423-FDE7-3F31490F011F}"/>
          </ac:spMkLst>
        </pc:spChg>
        <pc:spChg chg="add del mod">
          <ac:chgData name="Ana Bozicevic" userId="f28a442f-2cc9-4526-89ed-e767e2def787" providerId="ADAL" clId="{7BB15D96-E689-4E5A-92D1-D0E57EFB817C}" dt="2024-11-14T15:46:03.267" v="253" actId="478"/>
          <ac:spMkLst>
            <pc:docMk/>
            <pc:sldMk cId="117877293" sldId="4155"/>
            <ac:spMk id="7" creationId="{9258FE51-3F69-7A3B-9FFD-071208657CC6}"/>
          </ac:spMkLst>
        </pc:spChg>
        <pc:spChg chg="add mod">
          <ac:chgData name="Ana Bozicevic" userId="f28a442f-2cc9-4526-89ed-e767e2def787" providerId="ADAL" clId="{7BB15D96-E689-4E5A-92D1-D0E57EFB817C}" dt="2024-11-14T15:48:14.210" v="383" actId="14100"/>
          <ac:spMkLst>
            <pc:docMk/>
            <pc:sldMk cId="117877293" sldId="4155"/>
            <ac:spMk id="8" creationId="{274438D9-83E1-074E-6B60-5C5A00BCC76A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worldbankgroup-my.sharepoint.com/personal/abozicevic_worldbank_org/Documents/Desktop/SSTP%20Folder/Meetings/SSTP%20SG%20Meetings/1st%20SG%20Meeting_02072024/SSTP_1st%20CfP%20applications%20summary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https://worldbankgroup-my.sharepoint.com/personal/abozicevic_worldbank_org/Documents/Desktop/SSTP%20Folder/Meetings/SSTP%20SG%20Meetings/1st%20SG%20Meeting_02072024/SSTP_1st%20CfP%20applications%20summary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6805555555555555"/>
          <c:y val="0.11342592592592593"/>
          <c:w val="0.41111111111111104"/>
          <c:h val="0.68518518518518512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29F3-4445-AB5B-B64642B0C1DF}"/>
              </c:ext>
            </c:extLst>
          </c:dPt>
          <c:dPt>
            <c:idx val="1"/>
            <c:bubble3D val="0"/>
            <c:explosion val="12"/>
            <c:spPr>
              <a:solidFill>
                <a:schemeClr val="accent3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29F3-4445-AB5B-B64642B0C1DF}"/>
              </c:ext>
            </c:extLst>
          </c:dPt>
          <c:dPt>
            <c:idx val="2"/>
            <c:bubble3D val="0"/>
            <c:explosion val="8"/>
            <c:spPr>
              <a:solidFill>
                <a:schemeClr val="accent1">
                  <a:lumMod val="75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29F3-4445-AB5B-B64642B0C1DF}"/>
              </c:ext>
            </c:extLst>
          </c:dPt>
          <c:dPt>
            <c:idx val="3"/>
            <c:bubble3D val="0"/>
            <c:explosion val="9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29F3-4445-AB5B-B64642B0C1DF}"/>
              </c:ext>
            </c:extLst>
          </c:dPt>
          <c:dPt>
            <c:idx val="4"/>
            <c:bubble3D val="0"/>
            <c:explosion val="9"/>
            <c:spPr>
              <a:solidFill>
                <a:schemeClr val="accent3">
                  <a:lumMod val="6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29F3-4445-AB5B-B64642B0C1DF}"/>
              </c:ext>
            </c:extLst>
          </c:dPt>
          <c:dPt>
            <c:idx val="5"/>
            <c:bubble3D val="0"/>
            <c:explosion val="10"/>
            <c:spPr>
              <a:solidFill>
                <a:schemeClr val="accent5">
                  <a:lumMod val="6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B-29F3-4445-AB5B-B64642B0C1DF}"/>
              </c:ext>
            </c:extLst>
          </c:dPt>
          <c:dPt>
            <c:idx val="6"/>
            <c:bubble3D val="0"/>
            <c:explosion val="10"/>
            <c:spPr>
              <a:solidFill>
                <a:schemeClr val="accent1">
                  <a:lumMod val="80000"/>
                  <a:lumOff val="2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D-29F3-4445-AB5B-B64642B0C1DF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9437916705568787"/>
                      <c:h val="0.24582504283259904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29F3-4445-AB5B-B64642B0C1DF}"/>
                </c:ext>
              </c:extLst>
            </c:dLbl>
            <c:dLbl>
              <c:idx val="1"/>
              <c:layout>
                <c:manualLayout>
                  <c:x val="-4.4668151128630207E-2"/>
                  <c:y val="0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3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4549193799024654"/>
                      <c:h val="0.31364376145280548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29F3-4445-AB5B-B64642B0C1DF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5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5-29F3-4445-AB5B-B64642B0C1DF}"/>
                </c:ext>
              </c:extLst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1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7-29F3-4445-AB5B-B64642B0C1DF}"/>
                </c:ext>
              </c:extLst>
            </c:dLbl>
            <c:dLbl>
              <c:idx val="4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/>
                      <a:t>Montenegro</a:t>
                    </a:r>
                    <a:r>
                      <a:rPr lang="en-US" baseline="0"/>
                      <a:t>
</a:t>
                    </a:r>
                    <a:fld id="{D8D5E24F-BDD5-41C9-B3E6-47899B24E815}" type="PERCENTAGE">
                      <a:rPr lang="en-US" baseline="0"/>
                      <a:pPr>
                        <a:defRPr>
                          <a:solidFill>
                            <a:schemeClr val="accent1"/>
                          </a:solidFill>
                        </a:defRPr>
                      </a:pPr>
                      <a:t>[PERCENTAGE]</a:t>
                    </a:fld>
                    <a:endParaRPr lang="en-US" baseline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9-29F3-4445-AB5B-B64642B0C1DF}"/>
                </c:ext>
              </c:extLst>
            </c:dLbl>
            <c:dLbl>
              <c:idx val="5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5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B-29F3-4445-AB5B-B64642B0C1DF}"/>
                </c:ext>
              </c:extLst>
            </c:dLbl>
            <c:dLbl>
              <c:idx val="6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1">
                          <a:lumMod val="80000"/>
                          <a:lumOff val="2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D-29F3-4445-AB5B-B64642B0C1DF}"/>
                </c:ext>
              </c:extLst>
            </c:dLbl>
            <c:spPr>
              <a:noFill/>
              <a:ln>
                <a:noFill/>
              </a:ln>
              <a:effectLst/>
            </c:sp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Sheet1!$H$6:$N$6</c:f>
              <c:strCache>
                <c:ptCount val="3"/>
                <c:pt idx="0">
                  <c:v>Montenegro</c:v>
                </c:pt>
                <c:pt idx="1">
                  <c:v>North Macedonia</c:v>
                </c:pt>
                <c:pt idx="2">
                  <c:v>Serbia</c:v>
                </c:pt>
              </c:strCache>
            </c:strRef>
          </c:cat>
          <c:val>
            <c:numRef>
              <c:f>Sheet1!$H$7:$N$7</c:f>
              <c:numCache>
                <c:formatCode>General</c:formatCode>
                <c:ptCount val="7"/>
                <c:pt idx="0">
                  <c:v>5300000</c:v>
                </c:pt>
                <c:pt idx="1">
                  <c:v>13560000</c:v>
                </c:pt>
                <c:pt idx="2">
                  <c:v>20051000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29F3-4445-AB5B-B64642B0C1DF}"/>
            </c:ext>
          </c:extLst>
        </c:ser>
        <c:dLbls>
          <c:dLblPos val="out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cap="all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400"/>
              <a:t>Utilisation of SSTP Grant Funds (M EURO)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cap="all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7.4320284432531039E-2"/>
          <c:y val="0.22666375036453776"/>
          <c:w val="0.82299063680869677"/>
          <c:h val="0.66745953630796151"/>
        </c:manualLayout>
      </c:layout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>
                  <a:tint val="77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1-48E1-4C50-AF64-853DD0427765}"/>
              </c:ext>
            </c:extLst>
          </c:dPt>
          <c:dPt>
            <c:idx val="1"/>
            <c:bubble3D val="0"/>
            <c:spPr>
              <a:solidFill>
                <a:schemeClr val="accent1">
                  <a:shade val="76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3-48E1-4C50-AF64-853DD0427765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1">
                          <a:tint val="77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1-48E1-4C50-AF64-853DD0427765}"/>
                </c:ext>
              </c:extLst>
            </c:dLbl>
            <c:dLbl>
              <c:idx val="1"/>
              <c:layout>
                <c:manualLayout>
                  <c:x val="-9.4562647754137114E-3"/>
                  <c:y val="-0.11574074074074074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1">
                          <a:shade val="76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48E1-4C50-AF64-853DD0427765}"/>
                </c:ext>
              </c:extLst>
            </c:dLbl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Sheet1!$P$9:$Q$9</c:f>
              <c:strCache>
                <c:ptCount val="2"/>
                <c:pt idx="0">
                  <c:v>Approved grant funds</c:v>
                </c:pt>
                <c:pt idx="1">
                  <c:v>Remaining grant funds </c:v>
                </c:pt>
              </c:strCache>
            </c:strRef>
          </c:cat>
          <c:val>
            <c:numRef>
              <c:f>Sheet1!$P$10:$Q$10</c:f>
              <c:numCache>
                <c:formatCode>General</c:formatCode>
                <c:ptCount val="2"/>
                <c:pt idx="0">
                  <c:v>38.9</c:v>
                </c:pt>
                <c:pt idx="1">
                  <c:v>41.1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8E1-4C50-AF64-853DD0427765}"/>
            </c:ext>
          </c:extLst>
        </c:ser>
        <c:dLbls>
          <c:dLblPos val="out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="1"/>
              <a:t>Remaining grant</a:t>
            </a:r>
            <a:r>
              <a:rPr lang="en-US" b="1" baseline="0"/>
              <a:t> funds per RP </a:t>
            </a:r>
            <a:endParaRPr lang="en-US" b="1"/>
          </a:p>
        </c:rich>
      </c:tx>
      <c:layout>
        <c:manualLayout>
          <c:xMode val="edge"/>
          <c:yMode val="edge"/>
          <c:x val="0.22126345776776515"/>
          <c:y val="1.109528358714886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Sheet1!$G$26:$J$26</c:f>
              <c:strCache>
                <c:ptCount val="4"/>
                <c:pt idx="0">
                  <c:v>Albania</c:v>
                </c:pt>
                <c:pt idx="1">
                  <c:v>Montengro</c:v>
                </c:pt>
                <c:pt idx="2">
                  <c:v>Bosnia and Herzegovina</c:v>
                </c:pt>
                <c:pt idx="3">
                  <c:v>Kosovo</c:v>
                </c:pt>
              </c:strCache>
            </c:strRef>
          </c:cat>
          <c:val>
            <c:numRef>
              <c:f>Sheet1!$G$27:$J$27</c:f>
              <c:numCache>
                <c:formatCode>General</c:formatCode>
                <c:ptCount val="4"/>
                <c:pt idx="0">
                  <c:v>10</c:v>
                </c:pt>
                <c:pt idx="1">
                  <c:v>4.0999999999999996</c:v>
                </c:pt>
                <c:pt idx="2">
                  <c:v>15</c:v>
                </c:pt>
                <c:pt idx="3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2BA-4C12-8DD5-615E7725D560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401108287"/>
        <c:axId val="1401108767"/>
      </c:barChart>
      <c:catAx>
        <c:axId val="140110828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01108767"/>
        <c:crosses val="autoZero"/>
        <c:auto val="1"/>
        <c:lblAlgn val="ctr"/>
        <c:lblOffset val="100"/>
        <c:noMultiLvlLbl val="0"/>
      </c:catAx>
      <c:valAx>
        <c:axId val="140110876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Million EUR </a:t>
                </a:r>
              </a:p>
            </c:rich>
          </c:tx>
          <c:layout>
            <c:manualLayout>
              <c:xMode val="edge"/>
              <c:yMode val="edge"/>
              <c:x val="2.5020526189546248E-2"/>
              <c:y val="0.2848945576760360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0110828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withinLinearReversed" id="21">
  <a:schemeClr val="accent1"/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cs:styleClr val="auto"/>
    </cs:fontRef>
    <cs:defRPr sz="133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35687AB-E7B7-45FA-98F7-498A58068FB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220719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80340" marR="0" indent="-450215" algn="l">
              <a:spcBef>
                <a:spcPts val="0"/>
              </a:spcBef>
              <a:spcAft>
                <a:spcPts val="600"/>
              </a:spcAft>
            </a:pPr>
            <a:endParaRPr lang="en-US" sz="180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FF62C13-618D-4058-9BA8-3853CB24FE9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48418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80340" marR="0" indent="-450215" algn="l">
              <a:spcBef>
                <a:spcPts val="0"/>
              </a:spcBef>
              <a:spcAft>
                <a:spcPts val="600"/>
              </a:spcAft>
            </a:pPr>
            <a:endParaRPr lang="en-US" sz="180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FF62C13-618D-4058-9BA8-3853CB24FE9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697005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80340" marR="0" indent="-450215" algn="l">
              <a:spcBef>
                <a:spcPts val="0"/>
              </a:spcBef>
              <a:spcAft>
                <a:spcPts val="600"/>
              </a:spcAft>
            </a:pPr>
            <a:endParaRPr lang="en-US" sz="180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FF62C13-618D-4058-9BA8-3853CB24FE9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278890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80340" marR="0" indent="-450215" algn="l">
              <a:spcBef>
                <a:spcPts val="0"/>
              </a:spcBef>
              <a:spcAft>
                <a:spcPts val="600"/>
              </a:spcAft>
            </a:pPr>
            <a:endParaRPr lang="en-US" sz="180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FF62C13-618D-4058-9BA8-3853CB24FE9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940495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80340" marR="0" indent="-450215" algn="l">
              <a:spcBef>
                <a:spcPts val="0"/>
              </a:spcBef>
              <a:spcAft>
                <a:spcPts val="600"/>
              </a:spcAft>
            </a:pPr>
            <a:endParaRPr lang="en-US" sz="180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FF62C13-618D-4058-9BA8-3853CB24FE9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700660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80340" marR="0" indent="-450215" algn="l">
              <a:spcBef>
                <a:spcPts val="0"/>
              </a:spcBef>
              <a:spcAft>
                <a:spcPts val="600"/>
              </a:spcAft>
            </a:pPr>
            <a:endParaRPr lang="en-US" sz="180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FF62C13-618D-4058-9BA8-3853CB24FE9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159074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80340" marR="0" indent="-450215" algn="l">
              <a:spcBef>
                <a:spcPts val="0"/>
              </a:spcBef>
              <a:spcAft>
                <a:spcPts val="600"/>
              </a:spcAft>
            </a:pPr>
            <a:endParaRPr lang="en-US" sz="180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FF62C13-618D-4058-9BA8-3853CB24FE9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001968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08476-CEF2-4C54-992E-39C2FF7E6DDC}" type="datetimeFigureOut">
              <a:rPr lang="en-US" smtClean="0"/>
              <a:t>11/14/2024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B2115-8335-4627-B948-999D379AC6F8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7343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08476-CEF2-4C54-992E-39C2FF7E6DDC}" type="datetimeFigureOut">
              <a:rPr lang="en-US" smtClean="0"/>
              <a:t>11/14/2024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B2115-8335-4627-B948-999D379AC6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7897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08476-CEF2-4C54-992E-39C2FF7E6DDC}" type="datetimeFigureOut">
              <a:rPr lang="en-US" smtClean="0"/>
              <a:t>11/14/2024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B2115-8335-4627-B948-999D379AC6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0158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08476-CEF2-4C54-992E-39C2FF7E6DDC}" type="datetimeFigureOut">
              <a:rPr lang="en-US" smtClean="0"/>
              <a:t>11/14/2024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B2115-8335-4627-B948-999D379AC6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9747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08476-CEF2-4C54-992E-39C2FF7E6DDC}" type="datetimeFigureOut">
              <a:rPr lang="en-US" smtClean="0"/>
              <a:t>11/14/2024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B2115-8335-4627-B948-999D379AC6F8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8999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08476-CEF2-4C54-992E-39C2FF7E6DDC}" type="datetimeFigureOut">
              <a:rPr lang="en-US" smtClean="0"/>
              <a:t>11/14/2024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B2115-8335-4627-B948-999D379AC6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6910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08476-CEF2-4C54-992E-39C2FF7E6DDC}" type="datetimeFigureOut">
              <a:rPr lang="en-US" smtClean="0"/>
              <a:t>11/14/2024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B2115-8335-4627-B948-999D379AC6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440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08476-CEF2-4C54-992E-39C2FF7E6DDC}" type="datetimeFigureOut">
              <a:rPr lang="en-US" smtClean="0"/>
              <a:t>11/14/2024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B2115-8335-4627-B948-999D379AC6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097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08476-CEF2-4C54-992E-39C2FF7E6DDC}" type="datetimeFigureOut">
              <a:rPr lang="en-US" smtClean="0"/>
              <a:t>11/14/2024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B2115-8335-4627-B948-999D379AC6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3842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7C508476-CEF2-4C54-992E-39C2FF7E6DDC}" type="datetimeFigureOut">
              <a:rPr lang="en-US" smtClean="0"/>
              <a:t>11/14/2024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C4B2115-8335-4627-B948-999D379AC6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0081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08476-CEF2-4C54-992E-39C2FF7E6DDC}" type="datetimeFigureOut">
              <a:rPr lang="en-US" smtClean="0"/>
              <a:t>11/14/2024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B2115-8335-4627-B948-999D379AC6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0142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7C508476-CEF2-4C54-992E-39C2FF7E6DDC}" type="datetimeFigureOut">
              <a:rPr lang="en-US" smtClean="0"/>
              <a:t>11/14/2024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EC4B2115-8335-4627-B948-999D379AC6F8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6480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.xml"/><Relationship Id="rId3" Type="http://schemas.openxmlformats.org/officeDocument/2006/relationships/tags" Target="../tags/tag3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10" Type="http://schemas.openxmlformats.org/officeDocument/2006/relationships/image" Target="../media/image6.png"/><Relationship Id="rId4" Type="http://schemas.openxmlformats.org/officeDocument/2006/relationships/tags" Target="../tags/tag4.xml"/><Relationship Id="rId9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3.xml"/><Relationship Id="rId13" Type="http://schemas.openxmlformats.org/officeDocument/2006/relationships/image" Target="../media/image11.png"/><Relationship Id="rId3" Type="http://schemas.openxmlformats.org/officeDocument/2006/relationships/tags" Target="../tags/tag9.xml"/><Relationship Id="rId7" Type="http://schemas.openxmlformats.org/officeDocument/2006/relationships/slideLayout" Target="../slideLayouts/slideLayout2.xml"/><Relationship Id="rId12" Type="http://schemas.openxmlformats.org/officeDocument/2006/relationships/hyperlink" Target="https://vimeo.com/video/970655288" TargetMode="Externa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tags" Target="../tags/tag12.xml"/><Relationship Id="rId11" Type="http://schemas.openxmlformats.org/officeDocument/2006/relationships/hyperlink" Target="https://www.worldbank.org/en/region/eca/brief/safe-and-sustainable-transport-program-in-the-western-balkans" TargetMode="External"/><Relationship Id="rId5" Type="http://schemas.openxmlformats.org/officeDocument/2006/relationships/tags" Target="../tags/tag11.xml"/><Relationship Id="rId10" Type="http://schemas.openxmlformats.org/officeDocument/2006/relationships/image" Target="../media/image6.png"/><Relationship Id="rId4" Type="http://schemas.openxmlformats.org/officeDocument/2006/relationships/tags" Target="../tags/tag10.xml"/><Relationship Id="rId9" Type="http://schemas.openxmlformats.org/officeDocument/2006/relationships/image" Target="../media/image10.png"/><Relationship Id="rId1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4.xml"/><Relationship Id="rId3" Type="http://schemas.openxmlformats.org/officeDocument/2006/relationships/tags" Target="../tags/tag15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tags" Target="../tags/tag18.xml"/><Relationship Id="rId11" Type="http://schemas.openxmlformats.org/officeDocument/2006/relationships/image" Target="../media/image13.png"/><Relationship Id="rId5" Type="http://schemas.openxmlformats.org/officeDocument/2006/relationships/tags" Target="../tags/tag17.xml"/><Relationship Id="rId10" Type="http://schemas.openxmlformats.org/officeDocument/2006/relationships/image" Target="../media/image6.png"/><Relationship Id="rId4" Type="http://schemas.openxmlformats.org/officeDocument/2006/relationships/tags" Target="../tags/tag16.xml"/><Relationship Id="rId9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5.xml"/><Relationship Id="rId3" Type="http://schemas.openxmlformats.org/officeDocument/2006/relationships/tags" Target="../tags/tag21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tags" Target="../tags/tag24.xml"/><Relationship Id="rId5" Type="http://schemas.openxmlformats.org/officeDocument/2006/relationships/tags" Target="../tags/tag23.xml"/><Relationship Id="rId10" Type="http://schemas.openxmlformats.org/officeDocument/2006/relationships/image" Target="../media/image6.png"/><Relationship Id="rId4" Type="http://schemas.openxmlformats.org/officeDocument/2006/relationships/tags" Target="../tags/tag22.xml"/><Relationship Id="rId9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6.xml"/><Relationship Id="rId13" Type="http://schemas.openxmlformats.org/officeDocument/2006/relationships/chart" Target="../charts/chart3.xml"/><Relationship Id="rId3" Type="http://schemas.openxmlformats.org/officeDocument/2006/relationships/tags" Target="../tags/tag27.xml"/><Relationship Id="rId7" Type="http://schemas.openxmlformats.org/officeDocument/2006/relationships/slideLayout" Target="../slideLayouts/slideLayout2.xml"/><Relationship Id="rId12" Type="http://schemas.openxmlformats.org/officeDocument/2006/relationships/chart" Target="../charts/chart2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tags" Target="../tags/tag30.xml"/><Relationship Id="rId11" Type="http://schemas.openxmlformats.org/officeDocument/2006/relationships/chart" Target="../charts/chart1.xml"/><Relationship Id="rId5" Type="http://schemas.openxmlformats.org/officeDocument/2006/relationships/tags" Target="../tags/tag29.xml"/><Relationship Id="rId10" Type="http://schemas.openxmlformats.org/officeDocument/2006/relationships/image" Target="../media/image6.png"/><Relationship Id="rId4" Type="http://schemas.openxmlformats.org/officeDocument/2006/relationships/tags" Target="../tags/tag28.xml"/><Relationship Id="rId9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7.xml"/><Relationship Id="rId3" Type="http://schemas.openxmlformats.org/officeDocument/2006/relationships/tags" Target="../tags/tag33.xm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15.jpeg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6" Type="http://schemas.openxmlformats.org/officeDocument/2006/relationships/tags" Target="../tags/tag36.xml"/><Relationship Id="rId11" Type="http://schemas.openxmlformats.org/officeDocument/2006/relationships/image" Target="../media/image14.png"/><Relationship Id="rId5" Type="http://schemas.openxmlformats.org/officeDocument/2006/relationships/tags" Target="../tags/tag35.xml"/><Relationship Id="rId10" Type="http://schemas.openxmlformats.org/officeDocument/2006/relationships/image" Target="../media/image6.png"/><Relationship Id="rId4" Type="http://schemas.openxmlformats.org/officeDocument/2006/relationships/tags" Target="../tags/tag34.xml"/><Relationship Id="rId9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8.xml"/><Relationship Id="rId3" Type="http://schemas.openxmlformats.org/officeDocument/2006/relationships/tags" Target="../tags/tag39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6" Type="http://schemas.openxmlformats.org/officeDocument/2006/relationships/tags" Target="../tags/tag42.xml"/><Relationship Id="rId5" Type="http://schemas.openxmlformats.org/officeDocument/2006/relationships/tags" Target="../tags/tag41.xml"/><Relationship Id="rId10" Type="http://schemas.openxmlformats.org/officeDocument/2006/relationships/image" Target="../media/image6.png"/><Relationship Id="rId4" Type="http://schemas.openxmlformats.org/officeDocument/2006/relationships/tags" Target="../tags/tag40.xml"/><Relationship Id="rId9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mailto:sstp@worldbank.org" TargetMode="Externa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FFA8A84D-4FF6-49B8-AA55-C2DAC3A04A9C}"/>
              </a:ext>
            </a:extLst>
          </p:cNvPr>
          <p:cNvSpPr/>
          <p:nvPr/>
        </p:nvSpPr>
        <p:spPr>
          <a:xfrm>
            <a:off x="0" y="3744554"/>
            <a:ext cx="12192000" cy="3152775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CuadroTexto 4">
            <a:extLst>
              <a:ext uri="{FF2B5EF4-FFF2-40B4-BE49-F238E27FC236}">
                <a16:creationId xmlns:a16="http://schemas.microsoft.com/office/drawing/2014/main" id="{C53F581F-9AA6-4A0E-BB57-481A12DB5A07}"/>
              </a:ext>
            </a:extLst>
          </p:cNvPr>
          <p:cNvSpPr txBox="1"/>
          <p:nvPr/>
        </p:nvSpPr>
        <p:spPr>
          <a:xfrm>
            <a:off x="644411" y="4098202"/>
            <a:ext cx="705465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Safe and Sustainable Transport Program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3553DDD-3764-4FB2-BB94-5FB321A5E6DB}"/>
              </a:ext>
            </a:extLst>
          </p:cNvPr>
          <p:cNvSpPr/>
          <p:nvPr/>
        </p:nvSpPr>
        <p:spPr>
          <a:xfrm>
            <a:off x="0" y="3691295"/>
            <a:ext cx="12192000" cy="16192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25" name="Group 8">
            <a:extLst>
              <a:ext uri="{FF2B5EF4-FFF2-40B4-BE49-F238E27FC236}">
                <a16:creationId xmlns:a16="http://schemas.microsoft.com/office/drawing/2014/main" id="{CDCE6043-2095-48E5-A06F-84FD39A18AEA}"/>
              </a:ext>
            </a:extLst>
          </p:cNvPr>
          <p:cNvGrpSpPr>
            <a:grpSpLocks/>
          </p:cNvGrpSpPr>
          <p:nvPr/>
        </p:nvGrpSpPr>
        <p:grpSpPr bwMode="auto">
          <a:xfrm>
            <a:off x="9579842" y="1384775"/>
            <a:ext cx="1783323" cy="562331"/>
            <a:chOff x="8778650" y="1942300"/>
            <a:chExt cx="1214075" cy="301424"/>
          </a:xfrm>
          <a:noFill/>
        </p:grpSpPr>
        <p:sp>
          <p:nvSpPr>
            <p:cNvPr id="26" name="Rectangle 4">
              <a:extLst>
                <a:ext uri="{FF2B5EF4-FFF2-40B4-BE49-F238E27FC236}">
                  <a16:creationId xmlns:a16="http://schemas.microsoft.com/office/drawing/2014/main" id="{0F09B667-68F7-49E1-99D9-E43D52070EBB}"/>
                </a:ext>
              </a:extLst>
            </p:cNvPr>
            <p:cNvSpPr/>
            <p:nvPr/>
          </p:nvSpPr>
          <p:spPr>
            <a:xfrm>
              <a:off x="8778650" y="1953859"/>
              <a:ext cx="1214075" cy="28986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27" name="Picture 10" descr="A close up of a sign&#10;&#10;Description generated with very high confidence">
              <a:extLst>
                <a:ext uri="{FF2B5EF4-FFF2-40B4-BE49-F238E27FC236}">
                  <a16:creationId xmlns:a16="http://schemas.microsoft.com/office/drawing/2014/main" id="{BB7C7597-95DE-4472-91FB-B3B23F679C6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94679" y="1942300"/>
              <a:ext cx="1183080" cy="2448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9" name="Grafik 2" descr="Ein Bild, das draußen, Straße, Baum, Fahrrad enthält.&#10;&#10;Automatisch generierte Beschreibung">
            <a:extLst>
              <a:ext uri="{FF2B5EF4-FFF2-40B4-BE49-F238E27FC236}">
                <a16:creationId xmlns:a16="http://schemas.microsoft.com/office/drawing/2014/main" id="{B5C197A0-8625-4266-87C7-4571AA38DD8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0042" t="566" r="30042" b="-566"/>
          <a:stretch/>
        </p:blipFill>
        <p:spPr>
          <a:xfrm>
            <a:off x="-1250522" y="-23312"/>
            <a:ext cx="4094206" cy="1895047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  <a:effectLst>
            <a:softEdge rad="31750"/>
          </a:effectLst>
        </p:spPr>
      </p:pic>
      <p:pic>
        <p:nvPicPr>
          <p:cNvPr id="28" name="Grafik 8" descr="Ein Bild, das Gras, draußen enthält.&#10;&#10;Automatisch generierte Beschreibung">
            <a:extLst>
              <a:ext uri="{FF2B5EF4-FFF2-40B4-BE49-F238E27FC236}">
                <a16:creationId xmlns:a16="http://schemas.microsoft.com/office/drawing/2014/main" id="{E497DEBE-8D92-408C-AA7E-5536F68840A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2263" y="-34060"/>
            <a:ext cx="2517829" cy="1889262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  <a:effectLst>
            <a:softEdge rad="31750"/>
          </a:effectLst>
        </p:spPr>
      </p:pic>
      <p:pic>
        <p:nvPicPr>
          <p:cNvPr id="29" name="Grafik 15" descr="Ein Bild, das Text, draußen, Verkehr, Straße enthält.&#10;&#10;Automatisch generierte Beschreibung">
            <a:extLst>
              <a:ext uri="{FF2B5EF4-FFF2-40B4-BE49-F238E27FC236}">
                <a16:creationId xmlns:a16="http://schemas.microsoft.com/office/drawing/2014/main" id="{A3FA559A-7614-4BC1-ADF8-DB16F3DC015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791252"/>
            <a:ext cx="2973809" cy="1895048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  <a:effectLst>
            <a:softEdge rad="31750"/>
          </a:effectLst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3FF8DA05-C892-4F70-9CA2-46105752C06C}"/>
              </a:ext>
            </a:extLst>
          </p:cNvPr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221" t="42151" r="10408" b="27726"/>
          <a:stretch/>
        </p:blipFill>
        <p:spPr>
          <a:xfrm>
            <a:off x="5282429" y="-5786"/>
            <a:ext cx="3525555" cy="368537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7AAC5F7-4B40-7369-742A-9B5DC1C1600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193696" y="80670"/>
            <a:ext cx="2555616" cy="1092250"/>
          </a:xfrm>
          <a:prstGeom prst="rect">
            <a:avLst/>
          </a:prstGeom>
        </p:spPr>
      </p:pic>
      <p:pic>
        <p:nvPicPr>
          <p:cNvPr id="1028" name="Picture 4" descr="Serbia to invest €3·5bn in rail infrastructure | News | Railway Gazette  International">
            <a:extLst>
              <a:ext uri="{FF2B5EF4-FFF2-40B4-BE49-F238E27FC236}">
                <a16:creationId xmlns:a16="http://schemas.microsoft.com/office/drawing/2014/main" id="{47E470E7-28AD-055B-CE3B-28C1727F8E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684" y="1790323"/>
            <a:ext cx="2467469" cy="1889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Google Shape;110;p2">
            <a:extLst>
              <a:ext uri="{FF2B5EF4-FFF2-40B4-BE49-F238E27FC236}">
                <a16:creationId xmlns:a16="http://schemas.microsoft.com/office/drawing/2014/main" id="{9FC74D47-80AF-84A8-2CCD-7BFE05BD918C}"/>
              </a:ext>
            </a:extLst>
          </p:cNvPr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9795439" y="2074942"/>
            <a:ext cx="1742523" cy="762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111;p2">
            <a:extLst>
              <a:ext uri="{FF2B5EF4-FFF2-40B4-BE49-F238E27FC236}">
                <a16:creationId xmlns:a16="http://schemas.microsoft.com/office/drawing/2014/main" id="{3AEF688B-6D04-D012-65AC-CE2CD910D96A}"/>
              </a:ext>
            </a:extLst>
          </p:cNvPr>
          <p:cNvPicPr preferRelativeResize="0"/>
          <p:nvPr/>
        </p:nvPicPr>
        <p:blipFill rotWithShape="1">
          <a:blip r:embed="rId11">
            <a:alphaModFix/>
          </a:blip>
          <a:srcRect t="19635" b="26553"/>
          <a:stretch/>
        </p:blipFill>
        <p:spPr>
          <a:xfrm>
            <a:off x="10127665" y="2848952"/>
            <a:ext cx="1235500" cy="7430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06567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719754-BFE7-4D9E-9132-A2D393CF43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205" y="140284"/>
            <a:ext cx="10515973" cy="1372727"/>
          </a:xfrm>
        </p:spPr>
        <p:txBody>
          <a:bodyPr>
            <a:normAutofit/>
          </a:bodyPr>
          <a:lstStyle/>
          <a:p>
            <a:pPr algn="ctr"/>
            <a:r>
              <a:rPr lang="en-US" sz="4400" b="1" dirty="0">
                <a:solidFill>
                  <a:schemeClr val="accent1">
                    <a:lumMod val="75000"/>
                  </a:schemeClr>
                </a:solidFill>
              </a:rPr>
              <a:t>SSTP - Introduction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A05E67E-7908-49E2-BF2D-B317CA0B43F2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10082" t="70246" r="3301" b="17056"/>
          <a:stretch/>
        </p:blipFill>
        <p:spPr>
          <a:xfrm>
            <a:off x="0" y="6333904"/>
            <a:ext cx="6263841" cy="516531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C68722A4-926C-4735-AF5A-8A5E303D9A85}"/>
              </a:ext>
            </a:extLst>
          </p:cNvPr>
          <p:cNvGrpSpPr>
            <a:grpSpLocks noChangeAspect="1"/>
          </p:cNvGrpSpPr>
          <p:nvPr/>
        </p:nvGrpSpPr>
        <p:grpSpPr>
          <a:xfrm>
            <a:off x="10843630" y="74120"/>
            <a:ext cx="1160422" cy="1372727"/>
            <a:chOff x="9523142" y="2611038"/>
            <a:chExt cx="646279" cy="764519"/>
          </a:xfrm>
          <a:solidFill>
            <a:schemeClr val="accent1">
              <a:lumMod val="75000"/>
            </a:schemeClr>
          </a:solidFill>
        </p:grpSpPr>
        <p:sp>
          <p:nvSpPr>
            <p:cNvPr id="13" name="Freeform 55">
              <a:extLst>
                <a:ext uri="{FF2B5EF4-FFF2-40B4-BE49-F238E27FC236}">
                  <a16:creationId xmlns:a16="http://schemas.microsoft.com/office/drawing/2014/main" id="{8489B4EA-D581-45B7-872C-138479AF3528}"/>
                </a:ext>
              </a:extLst>
            </p:cNvPr>
            <p:cNvSpPr>
              <a:spLocks/>
            </p:cNvSpPr>
            <p:nvPr>
              <p:custDataLst>
                <p:tags r:id="rId1"/>
              </p:custDataLst>
            </p:nvPr>
          </p:nvSpPr>
          <p:spPr bwMode="gray">
            <a:xfrm>
              <a:off x="9523142" y="2738997"/>
              <a:ext cx="315851" cy="293173"/>
            </a:xfrm>
            <a:custGeom>
              <a:avLst/>
              <a:gdLst>
                <a:gd name="T0" fmla="*/ 72 w 92"/>
                <a:gd name="T1" fmla="*/ 72 h 85"/>
                <a:gd name="T2" fmla="*/ 76 w 92"/>
                <a:gd name="T3" fmla="*/ 71 h 85"/>
                <a:gd name="T4" fmla="*/ 81 w 92"/>
                <a:gd name="T5" fmla="*/ 58 h 85"/>
                <a:gd name="T6" fmla="*/ 79 w 92"/>
                <a:gd name="T7" fmla="*/ 48 h 85"/>
                <a:gd name="T8" fmla="*/ 92 w 92"/>
                <a:gd name="T9" fmla="*/ 48 h 85"/>
                <a:gd name="T10" fmla="*/ 83 w 92"/>
                <a:gd name="T11" fmla="*/ 37 h 85"/>
                <a:gd name="T12" fmla="*/ 83 w 92"/>
                <a:gd name="T13" fmla="*/ 34 h 85"/>
                <a:gd name="T14" fmla="*/ 91 w 92"/>
                <a:gd name="T15" fmla="*/ 35 h 85"/>
                <a:gd name="T16" fmla="*/ 78 w 92"/>
                <a:gd name="T17" fmla="*/ 27 h 85"/>
                <a:gd name="T18" fmla="*/ 82 w 92"/>
                <a:gd name="T19" fmla="*/ 19 h 85"/>
                <a:gd name="T20" fmla="*/ 81 w 92"/>
                <a:gd name="T21" fmla="*/ 8 h 85"/>
                <a:gd name="T22" fmla="*/ 79 w 92"/>
                <a:gd name="T23" fmla="*/ 5 h 85"/>
                <a:gd name="T24" fmla="*/ 67 w 92"/>
                <a:gd name="T25" fmla="*/ 0 h 85"/>
                <a:gd name="T26" fmla="*/ 55 w 92"/>
                <a:gd name="T27" fmla="*/ 6 h 85"/>
                <a:gd name="T28" fmla="*/ 52 w 92"/>
                <a:gd name="T29" fmla="*/ 1 h 85"/>
                <a:gd name="T30" fmla="*/ 42 w 92"/>
                <a:gd name="T31" fmla="*/ 7 h 85"/>
                <a:gd name="T32" fmla="*/ 30 w 92"/>
                <a:gd name="T33" fmla="*/ 0 h 85"/>
                <a:gd name="T34" fmla="*/ 21 w 92"/>
                <a:gd name="T35" fmla="*/ 8 h 85"/>
                <a:gd name="T36" fmla="*/ 12 w 92"/>
                <a:gd name="T37" fmla="*/ 4 h 85"/>
                <a:gd name="T38" fmla="*/ 10 w 92"/>
                <a:gd name="T39" fmla="*/ 14 h 85"/>
                <a:gd name="T40" fmla="*/ 3 w 92"/>
                <a:gd name="T41" fmla="*/ 2 h 85"/>
                <a:gd name="T42" fmla="*/ 8 w 92"/>
                <a:gd name="T43" fmla="*/ 26 h 85"/>
                <a:gd name="T44" fmla="*/ 22 w 92"/>
                <a:gd name="T45" fmla="*/ 36 h 85"/>
                <a:gd name="T46" fmla="*/ 31 w 92"/>
                <a:gd name="T47" fmla="*/ 52 h 85"/>
                <a:gd name="T48" fmla="*/ 50 w 92"/>
                <a:gd name="T49" fmla="*/ 63 h 85"/>
                <a:gd name="T50" fmla="*/ 60 w 92"/>
                <a:gd name="T51" fmla="*/ 85 h 85"/>
                <a:gd name="T52" fmla="*/ 71 w 92"/>
                <a:gd name="T53" fmla="*/ 85 h 85"/>
                <a:gd name="T54" fmla="*/ 72 w 92"/>
                <a:gd name="T55" fmla="*/ 72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2" h="85">
                  <a:moveTo>
                    <a:pt x="72" y="72"/>
                  </a:moveTo>
                  <a:cubicBezTo>
                    <a:pt x="73" y="71"/>
                    <a:pt x="74" y="73"/>
                    <a:pt x="76" y="71"/>
                  </a:cubicBezTo>
                  <a:cubicBezTo>
                    <a:pt x="73" y="65"/>
                    <a:pt x="76" y="60"/>
                    <a:pt x="81" y="58"/>
                  </a:cubicBezTo>
                  <a:cubicBezTo>
                    <a:pt x="80" y="56"/>
                    <a:pt x="80" y="52"/>
                    <a:pt x="79" y="48"/>
                  </a:cubicBezTo>
                  <a:cubicBezTo>
                    <a:pt x="84" y="50"/>
                    <a:pt x="88" y="50"/>
                    <a:pt x="92" y="48"/>
                  </a:cubicBezTo>
                  <a:cubicBezTo>
                    <a:pt x="91" y="44"/>
                    <a:pt x="88" y="40"/>
                    <a:pt x="83" y="37"/>
                  </a:cubicBezTo>
                  <a:cubicBezTo>
                    <a:pt x="83" y="37"/>
                    <a:pt x="84" y="35"/>
                    <a:pt x="83" y="34"/>
                  </a:cubicBezTo>
                  <a:cubicBezTo>
                    <a:pt x="86" y="35"/>
                    <a:pt x="89" y="35"/>
                    <a:pt x="91" y="35"/>
                  </a:cubicBezTo>
                  <a:cubicBezTo>
                    <a:pt x="88" y="31"/>
                    <a:pt x="83" y="29"/>
                    <a:pt x="78" y="27"/>
                  </a:cubicBezTo>
                  <a:cubicBezTo>
                    <a:pt x="80" y="25"/>
                    <a:pt x="81" y="21"/>
                    <a:pt x="82" y="19"/>
                  </a:cubicBezTo>
                  <a:cubicBezTo>
                    <a:pt x="78" y="16"/>
                    <a:pt x="78" y="12"/>
                    <a:pt x="81" y="8"/>
                  </a:cubicBezTo>
                  <a:cubicBezTo>
                    <a:pt x="78" y="7"/>
                    <a:pt x="79" y="7"/>
                    <a:pt x="79" y="5"/>
                  </a:cubicBezTo>
                  <a:cubicBezTo>
                    <a:pt x="73" y="7"/>
                    <a:pt x="69" y="7"/>
                    <a:pt x="67" y="0"/>
                  </a:cubicBezTo>
                  <a:cubicBezTo>
                    <a:pt x="63" y="3"/>
                    <a:pt x="59" y="2"/>
                    <a:pt x="55" y="6"/>
                  </a:cubicBezTo>
                  <a:cubicBezTo>
                    <a:pt x="54" y="4"/>
                    <a:pt x="53" y="2"/>
                    <a:pt x="52" y="1"/>
                  </a:cubicBezTo>
                  <a:cubicBezTo>
                    <a:pt x="49" y="3"/>
                    <a:pt x="46" y="3"/>
                    <a:pt x="42" y="7"/>
                  </a:cubicBezTo>
                  <a:cubicBezTo>
                    <a:pt x="37" y="6"/>
                    <a:pt x="33" y="3"/>
                    <a:pt x="30" y="0"/>
                  </a:cubicBezTo>
                  <a:cubicBezTo>
                    <a:pt x="28" y="2"/>
                    <a:pt x="23" y="4"/>
                    <a:pt x="21" y="8"/>
                  </a:cubicBezTo>
                  <a:cubicBezTo>
                    <a:pt x="19" y="6"/>
                    <a:pt x="16" y="6"/>
                    <a:pt x="12" y="4"/>
                  </a:cubicBezTo>
                  <a:cubicBezTo>
                    <a:pt x="12" y="8"/>
                    <a:pt x="10" y="12"/>
                    <a:pt x="10" y="14"/>
                  </a:cubicBezTo>
                  <a:cubicBezTo>
                    <a:pt x="9" y="11"/>
                    <a:pt x="4" y="4"/>
                    <a:pt x="3" y="2"/>
                  </a:cubicBezTo>
                  <a:cubicBezTo>
                    <a:pt x="0" y="10"/>
                    <a:pt x="4" y="19"/>
                    <a:pt x="8" y="26"/>
                  </a:cubicBezTo>
                  <a:cubicBezTo>
                    <a:pt x="12" y="31"/>
                    <a:pt x="19" y="31"/>
                    <a:pt x="22" y="36"/>
                  </a:cubicBezTo>
                  <a:cubicBezTo>
                    <a:pt x="26" y="41"/>
                    <a:pt x="25" y="46"/>
                    <a:pt x="31" y="52"/>
                  </a:cubicBezTo>
                  <a:cubicBezTo>
                    <a:pt x="36" y="59"/>
                    <a:pt x="41" y="60"/>
                    <a:pt x="50" y="63"/>
                  </a:cubicBezTo>
                  <a:cubicBezTo>
                    <a:pt x="48" y="75"/>
                    <a:pt x="61" y="72"/>
                    <a:pt x="60" y="85"/>
                  </a:cubicBezTo>
                  <a:cubicBezTo>
                    <a:pt x="64" y="84"/>
                    <a:pt x="68" y="84"/>
                    <a:pt x="71" y="85"/>
                  </a:cubicBezTo>
                  <a:cubicBezTo>
                    <a:pt x="73" y="81"/>
                    <a:pt x="74" y="77"/>
                    <a:pt x="72" y="72"/>
                  </a:cubicBezTo>
                  <a:close/>
                </a:path>
              </a:pathLst>
            </a:custGeom>
            <a:grpFill/>
            <a:ln w="6350" cap="flat" cmpd="sng">
              <a:solidFill>
                <a:srgbClr val="B2B2B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A" sz="163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Freeform 56">
              <a:extLst>
                <a:ext uri="{FF2B5EF4-FFF2-40B4-BE49-F238E27FC236}">
                  <a16:creationId xmlns:a16="http://schemas.microsoft.com/office/drawing/2014/main" id="{9444ECA8-38DC-4070-8FF2-608706374AA8}"/>
                </a:ext>
              </a:extLst>
            </p:cNvPr>
            <p:cNvSpPr>
              <a:spLocks/>
            </p:cNvSpPr>
            <p:nvPr>
              <p:custDataLst>
                <p:tags r:id="rId2"/>
              </p:custDataLst>
            </p:nvPr>
          </p:nvSpPr>
          <p:spPr bwMode="gray">
            <a:xfrm>
              <a:off x="9829274" y="2998157"/>
              <a:ext cx="178172" cy="377400"/>
            </a:xfrm>
            <a:custGeom>
              <a:avLst/>
              <a:gdLst>
                <a:gd name="T0" fmla="*/ 95 w 110"/>
                <a:gd name="T1" fmla="*/ 147 h 233"/>
                <a:gd name="T2" fmla="*/ 110 w 110"/>
                <a:gd name="T3" fmla="*/ 147 h 233"/>
                <a:gd name="T4" fmla="*/ 106 w 110"/>
                <a:gd name="T5" fmla="*/ 119 h 233"/>
                <a:gd name="T6" fmla="*/ 93 w 110"/>
                <a:gd name="T7" fmla="*/ 123 h 233"/>
                <a:gd name="T8" fmla="*/ 76 w 110"/>
                <a:gd name="T9" fmla="*/ 74 h 233"/>
                <a:gd name="T10" fmla="*/ 72 w 110"/>
                <a:gd name="T11" fmla="*/ 34 h 233"/>
                <a:gd name="T12" fmla="*/ 68 w 110"/>
                <a:gd name="T13" fmla="*/ 34 h 233"/>
                <a:gd name="T14" fmla="*/ 57 w 110"/>
                <a:gd name="T15" fmla="*/ 19 h 233"/>
                <a:gd name="T16" fmla="*/ 47 w 110"/>
                <a:gd name="T17" fmla="*/ 8 h 233"/>
                <a:gd name="T18" fmla="*/ 38 w 110"/>
                <a:gd name="T19" fmla="*/ 15 h 233"/>
                <a:gd name="T20" fmla="*/ 38 w 110"/>
                <a:gd name="T21" fmla="*/ 4 h 233"/>
                <a:gd name="T22" fmla="*/ 28 w 110"/>
                <a:gd name="T23" fmla="*/ 15 h 233"/>
                <a:gd name="T24" fmla="*/ 19 w 110"/>
                <a:gd name="T25" fmla="*/ 0 h 233"/>
                <a:gd name="T26" fmla="*/ 0 w 110"/>
                <a:gd name="T27" fmla="*/ 49 h 233"/>
                <a:gd name="T28" fmla="*/ 23 w 110"/>
                <a:gd name="T29" fmla="*/ 74 h 233"/>
                <a:gd name="T30" fmla="*/ 25 w 110"/>
                <a:gd name="T31" fmla="*/ 119 h 233"/>
                <a:gd name="T32" fmla="*/ 34 w 110"/>
                <a:gd name="T33" fmla="*/ 170 h 233"/>
                <a:gd name="T34" fmla="*/ 59 w 110"/>
                <a:gd name="T35" fmla="*/ 193 h 233"/>
                <a:gd name="T36" fmla="*/ 53 w 110"/>
                <a:gd name="T37" fmla="*/ 200 h 233"/>
                <a:gd name="T38" fmla="*/ 53 w 110"/>
                <a:gd name="T39" fmla="*/ 218 h 233"/>
                <a:gd name="T40" fmla="*/ 86 w 110"/>
                <a:gd name="T41" fmla="*/ 233 h 233"/>
                <a:gd name="T42" fmla="*/ 74 w 110"/>
                <a:gd name="T43" fmla="*/ 215 h 233"/>
                <a:gd name="T44" fmla="*/ 89 w 110"/>
                <a:gd name="T45" fmla="*/ 208 h 233"/>
                <a:gd name="T46" fmla="*/ 89 w 110"/>
                <a:gd name="T47" fmla="*/ 208 h 233"/>
                <a:gd name="T48" fmla="*/ 89 w 110"/>
                <a:gd name="T49" fmla="*/ 178 h 233"/>
                <a:gd name="T50" fmla="*/ 97 w 110"/>
                <a:gd name="T51" fmla="*/ 181 h 233"/>
                <a:gd name="T52" fmla="*/ 102 w 110"/>
                <a:gd name="T53" fmla="*/ 157 h 233"/>
                <a:gd name="T54" fmla="*/ 95 w 110"/>
                <a:gd name="T55" fmla="*/ 147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10" h="233">
                  <a:moveTo>
                    <a:pt x="95" y="147"/>
                  </a:moveTo>
                  <a:cubicBezTo>
                    <a:pt x="102" y="149"/>
                    <a:pt x="104" y="147"/>
                    <a:pt x="110" y="147"/>
                  </a:cubicBezTo>
                  <a:cubicBezTo>
                    <a:pt x="106" y="138"/>
                    <a:pt x="106" y="130"/>
                    <a:pt x="106" y="119"/>
                  </a:cubicBezTo>
                  <a:cubicBezTo>
                    <a:pt x="102" y="121"/>
                    <a:pt x="95" y="121"/>
                    <a:pt x="93" y="123"/>
                  </a:cubicBezTo>
                  <a:cubicBezTo>
                    <a:pt x="93" y="104"/>
                    <a:pt x="78" y="93"/>
                    <a:pt x="76" y="74"/>
                  </a:cubicBezTo>
                  <a:cubicBezTo>
                    <a:pt x="76" y="62"/>
                    <a:pt x="72" y="47"/>
                    <a:pt x="72" y="34"/>
                  </a:cubicBezTo>
                  <a:cubicBezTo>
                    <a:pt x="72" y="34"/>
                    <a:pt x="68" y="34"/>
                    <a:pt x="68" y="34"/>
                  </a:cubicBezTo>
                  <a:cubicBezTo>
                    <a:pt x="66" y="23"/>
                    <a:pt x="63" y="23"/>
                    <a:pt x="57" y="19"/>
                  </a:cubicBezTo>
                  <a:cubicBezTo>
                    <a:pt x="55" y="15"/>
                    <a:pt x="51" y="13"/>
                    <a:pt x="47" y="8"/>
                  </a:cubicBezTo>
                  <a:cubicBezTo>
                    <a:pt x="42" y="11"/>
                    <a:pt x="40" y="13"/>
                    <a:pt x="38" y="15"/>
                  </a:cubicBezTo>
                  <a:cubicBezTo>
                    <a:pt x="38" y="15"/>
                    <a:pt x="38" y="6"/>
                    <a:pt x="38" y="4"/>
                  </a:cubicBezTo>
                  <a:cubicBezTo>
                    <a:pt x="32" y="6"/>
                    <a:pt x="32" y="11"/>
                    <a:pt x="28" y="15"/>
                  </a:cubicBezTo>
                  <a:cubicBezTo>
                    <a:pt x="28" y="8"/>
                    <a:pt x="23" y="2"/>
                    <a:pt x="19" y="0"/>
                  </a:cubicBezTo>
                  <a:cubicBezTo>
                    <a:pt x="8" y="17"/>
                    <a:pt x="8" y="34"/>
                    <a:pt x="0" y="49"/>
                  </a:cubicBezTo>
                  <a:cubicBezTo>
                    <a:pt x="11" y="55"/>
                    <a:pt x="19" y="59"/>
                    <a:pt x="23" y="74"/>
                  </a:cubicBezTo>
                  <a:cubicBezTo>
                    <a:pt x="28" y="89"/>
                    <a:pt x="23" y="104"/>
                    <a:pt x="25" y="119"/>
                  </a:cubicBezTo>
                  <a:cubicBezTo>
                    <a:pt x="25" y="130"/>
                    <a:pt x="28" y="159"/>
                    <a:pt x="34" y="170"/>
                  </a:cubicBezTo>
                  <a:cubicBezTo>
                    <a:pt x="40" y="183"/>
                    <a:pt x="59" y="176"/>
                    <a:pt x="59" y="193"/>
                  </a:cubicBezTo>
                  <a:cubicBezTo>
                    <a:pt x="55" y="193"/>
                    <a:pt x="59" y="202"/>
                    <a:pt x="53" y="200"/>
                  </a:cubicBezTo>
                  <a:cubicBezTo>
                    <a:pt x="59" y="205"/>
                    <a:pt x="51" y="210"/>
                    <a:pt x="53" y="218"/>
                  </a:cubicBezTo>
                  <a:cubicBezTo>
                    <a:pt x="74" y="227"/>
                    <a:pt x="82" y="220"/>
                    <a:pt x="86" y="233"/>
                  </a:cubicBezTo>
                  <a:cubicBezTo>
                    <a:pt x="91" y="225"/>
                    <a:pt x="83" y="223"/>
                    <a:pt x="74" y="215"/>
                  </a:cubicBezTo>
                  <a:cubicBezTo>
                    <a:pt x="78" y="212"/>
                    <a:pt x="83" y="208"/>
                    <a:pt x="89" y="208"/>
                  </a:cubicBezTo>
                  <a:cubicBezTo>
                    <a:pt x="89" y="208"/>
                    <a:pt x="89" y="208"/>
                    <a:pt x="89" y="208"/>
                  </a:cubicBezTo>
                  <a:cubicBezTo>
                    <a:pt x="76" y="200"/>
                    <a:pt x="87" y="189"/>
                    <a:pt x="89" y="178"/>
                  </a:cubicBezTo>
                  <a:cubicBezTo>
                    <a:pt x="91" y="178"/>
                    <a:pt x="93" y="178"/>
                    <a:pt x="97" y="181"/>
                  </a:cubicBezTo>
                  <a:cubicBezTo>
                    <a:pt x="93" y="172"/>
                    <a:pt x="93" y="164"/>
                    <a:pt x="102" y="157"/>
                  </a:cubicBezTo>
                  <a:cubicBezTo>
                    <a:pt x="97" y="155"/>
                    <a:pt x="97" y="151"/>
                    <a:pt x="95" y="147"/>
                  </a:cubicBezTo>
                  <a:close/>
                </a:path>
              </a:pathLst>
            </a:custGeom>
            <a:grpFill/>
            <a:ln w="6350" cap="flat" cmpd="sng">
              <a:solidFill>
                <a:srgbClr val="B2B2B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A" sz="163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" name="Freeform 58">
              <a:extLst>
                <a:ext uri="{FF2B5EF4-FFF2-40B4-BE49-F238E27FC236}">
                  <a16:creationId xmlns:a16="http://schemas.microsoft.com/office/drawing/2014/main" id="{D8E5248A-BEAD-4CFD-83E5-476826A85A07}"/>
                </a:ext>
              </a:extLst>
            </p:cNvPr>
            <p:cNvSpPr>
              <a:spLocks/>
            </p:cNvSpPr>
            <p:nvPr>
              <p:custDataLst>
                <p:tags r:id="rId3"/>
              </p:custDataLst>
            </p:nvPr>
          </p:nvSpPr>
          <p:spPr bwMode="gray">
            <a:xfrm>
              <a:off x="9766104" y="2904211"/>
              <a:ext cx="155496" cy="173312"/>
            </a:xfrm>
            <a:custGeom>
              <a:avLst/>
              <a:gdLst>
                <a:gd name="T0" fmla="*/ 31 w 45"/>
                <a:gd name="T1" fmla="*/ 34 h 50"/>
                <a:gd name="T2" fmla="*/ 36 w 45"/>
                <a:gd name="T3" fmla="*/ 29 h 50"/>
                <a:gd name="T4" fmla="*/ 36 w 45"/>
                <a:gd name="T5" fmla="*/ 34 h 50"/>
                <a:gd name="T6" fmla="*/ 40 w 45"/>
                <a:gd name="T7" fmla="*/ 31 h 50"/>
                <a:gd name="T8" fmla="*/ 38 w 45"/>
                <a:gd name="T9" fmla="*/ 29 h 50"/>
                <a:gd name="T10" fmla="*/ 40 w 45"/>
                <a:gd name="T11" fmla="*/ 27 h 50"/>
                <a:gd name="T12" fmla="*/ 45 w 45"/>
                <a:gd name="T13" fmla="*/ 18 h 50"/>
                <a:gd name="T14" fmla="*/ 31 w 45"/>
                <a:gd name="T15" fmla="*/ 18 h 50"/>
                <a:gd name="T16" fmla="*/ 22 w 45"/>
                <a:gd name="T17" fmla="*/ 8 h 50"/>
                <a:gd name="T18" fmla="*/ 14 w 45"/>
                <a:gd name="T19" fmla="*/ 2 h 50"/>
                <a:gd name="T20" fmla="*/ 21 w 45"/>
                <a:gd name="T21" fmla="*/ 2 h 50"/>
                <a:gd name="T22" fmla="*/ 21 w 45"/>
                <a:gd name="T23" fmla="*/ 0 h 50"/>
                <a:gd name="T24" fmla="*/ 8 w 45"/>
                <a:gd name="T25" fmla="*/ 0 h 50"/>
                <a:gd name="T26" fmla="*/ 10 w 45"/>
                <a:gd name="T27" fmla="*/ 10 h 50"/>
                <a:gd name="T28" fmla="*/ 5 w 45"/>
                <a:gd name="T29" fmla="*/ 23 h 50"/>
                <a:gd name="T30" fmla="*/ 1 w 45"/>
                <a:gd name="T31" fmla="*/ 24 h 50"/>
                <a:gd name="T32" fmla="*/ 0 w 45"/>
                <a:gd name="T33" fmla="*/ 37 h 50"/>
                <a:gd name="T34" fmla="*/ 2 w 45"/>
                <a:gd name="T35" fmla="*/ 37 h 50"/>
                <a:gd name="T36" fmla="*/ 15 w 45"/>
                <a:gd name="T37" fmla="*/ 48 h 50"/>
                <a:gd name="T38" fmla="*/ 18 w 45"/>
                <a:gd name="T39" fmla="*/ 50 h 50"/>
                <a:gd name="T40" fmla="*/ 27 w 45"/>
                <a:gd name="T41" fmla="*/ 27 h 50"/>
                <a:gd name="T42" fmla="*/ 31 w 45"/>
                <a:gd name="T43" fmla="*/ 3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5" h="50">
                  <a:moveTo>
                    <a:pt x="31" y="34"/>
                  </a:moveTo>
                  <a:cubicBezTo>
                    <a:pt x="33" y="32"/>
                    <a:pt x="33" y="30"/>
                    <a:pt x="36" y="29"/>
                  </a:cubicBezTo>
                  <a:cubicBezTo>
                    <a:pt x="36" y="30"/>
                    <a:pt x="36" y="34"/>
                    <a:pt x="36" y="34"/>
                  </a:cubicBezTo>
                  <a:cubicBezTo>
                    <a:pt x="37" y="33"/>
                    <a:pt x="38" y="32"/>
                    <a:pt x="40" y="31"/>
                  </a:cubicBezTo>
                  <a:cubicBezTo>
                    <a:pt x="39" y="31"/>
                    <a:pt x="39" y="30"/>
                    <a:pt x="38" y="29"/>
                  </a:cubicBezTo>
                  <a:cubicBezTo>
                    <a:pt x="38" y="29"/>
                    <a:pt x="40" y="27"/>
                    <a:pt x="40" y="27"/>
                  </a:cubicBezTo>
                  <a:cubicBezTo>
                    <a:pt x="36" y="21"/>
                    <a:pt x="45" y="24"/>
                    <a:pt x="45" y="18"/>
                  </a:cubicBezTo>
                  <a:cubicBezTo>
                    <a:pt x="40" y="21"/>
                    <a:pt x="36" y="19"/>
                    <a:pt x="31" y="18"/>
                  </a:cubicBezTo>
                  <a:cubicBezTo>
                    <a:pt x="29" y="13"/>
                    <a:pt x="24" y="13"/>
                    <a:pt x="22" y="8"/>
                  </a:cubicBezTo>
                  <a:cubicBezTo>
                    <a:pt x="18" y="7"/>
                    <a:pt x="16" y="5"/>
                    <a:pt x="14" y="2"/>
                  </a:cubicBezTo>
                  <a:cubicBezTo>
                    <a:pt x="16" y="3"/>
                    <a:pt x="20" y="2"/>
                    <a:pt x="21" y="2"/>
                  </a:cubicBezTo>
                  <a:cubicBezTo>
                    <a:pt x="21" y="1"/>
                    <a:pt x="21" y="1"/>
                    <a:pt x="21" y="0"/>
                  </a:cubicBezTo>
                  <a:cubicBezTo>
                    <a:pt x="17" y="2"/>
                    <a:pt x="13" y="2"/>
                    <a:pt x="8" y="0"/>
                  </a:cubicBezTo>
                  <a:cubicBezTo>
                    <a:pt x="9" y="4"/>
                    <a:pt x="9" y="8"/>
                    <a:pt x="10" y="10"/>
                  </a:cubicBezTo>
                  <a:cubicBezTo>
                    <a:pt x="5" y="12"/>
                    <a:pt x="2" y="17"/>
                    <a:pt x="5" y="23"/>
                  </a:cubicBezTo>
                  <a:cubicBezTo>
                    <a:pt x="3" y="25"/>
                    <a:pt x="2" y="23"/>
                    <a:pt x="1" y="24"/>
                  </a:cubicBezTo>
                  <a:cubicBezTo>
                    <a:pt x="3" y="29"/>
                    <a:pt x="2" y="33"/>
                    <a:pt x="0" y="37"/>
                  </a:cubicBezTo>
                  <a:cubicBezTo>
                    <a:pt x="1" y="37"/>
                    <a:pt x="1" y="37"/>
                    <a:pt x="2" y="37"/>
                  </a:cubicBezTo>
                  <a:cubicBezTo>
                    <a:pt x="6" y="39"/>
                    <a:pt x="11" y="45"/>
                    <a:pt x="15" y="48"/>
                  </a:cubicBezTo>
                  <a:cubicBezTo>
                    <a:pt x="16" y="48"/>
                    <a:pt x="17" y="49"/>
                    <a:pt x="18" y="50"/>
                  </a:cubicBezTo>
                  <a:cubicBezTo>
                    <a:pt x="22" y="43"/>
                    <a:pt x="22" y="35"/>
                    <a:pt x="27" y="27"/>
                  </a:cubicBezTo>
                  <a:cubicBezTo>
                    <a:pt x="29" y="28"/>
                    <a:pt x="31" y="31"/>
                    <a:pt x="31" y="34"/>
                  </a:cubicBezTo>
                  <a:close/>
                </a:path>
              </a:pathLst>
            </a:custGeom>
            <a:grpFill/>
            <a:ln w="6350" cap="flat" cmpd="sng">
              <a:solidFill>
                <a:srgbClr val="B2B2B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A" sz="163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" name="Freeform 59">
              <a:extLst>
                <a:ext uri="{FF2B5EF4-FFF2-40B4-BE49-F238E27FC236}">
                  <a16:creationId xmlns:a16="http://schemas.microsoft.com/office/drawing/2014/main" id="{4458FAB3-E117-425C-842B-FF0682856248}"/>
                </a:ext>
              </a:extLst>
            </p:cNvPr>
            <p:cNvSpPr>
              <a:spLocks/>
            </p:cNvSpPr>
            <p:nvPr>
              <p:custDataLst>
                <p:tags r:id="rId4"/>
              </p:custDataLst>
            </p:nvPr>
          </p:nvSpPr>
          <p:spPr bwMode="gray">
            <a:xfrm>
              <a:off x="9753146" y="2611038"/>
              <a:ext cx="361204" cy="455148"/>
            </a:xfrm>
            <a:custGeom>
              <a:avLst/>
              <a:gdLst>
                <a:gd name="T0" fmla="*/ 65 w 105"/>
                <a:gd name="T1" fmla="*/ 123 h 132"/>
                <a:gd name="T2" fmla="*/ 75 w 105"/>
                <a:gd name="T3" fmla="*/ 126 h 132"/>
                <a:gd name="T4" fmla="*/ 77 w 105"/>
                <a:gd name="T5" fmla="*/ 128 h 132"/>
                <a:gd name="T6" fmla="*/ 76 w 105"/>
                <a:gd name="T7" fmla="*/ 121 h 132"/>
                <a:gd name="T8" fmla="*/ 100 w 105"/>
                <a:gd name="T9" fmla="*/ 113 h 132"/>
                <a:gd name="T10" fmla="*/ 99 w 105"/>
                <a:gd name="T11" fmla="*/ 109 h 132"/>
                <a:gd name="T12" fmla="*/ 95 w 105"/>
                <a:gd name="T13" fmla="*/ 109 h 132"/>
                <a:gd name="T14" fmla="*/ 103 w 105"/>
                <a:gd name="T15" fmla="*/ 81 h 132"/>
                <a:gd name="T16" fmla="*/ 95 w 105"/>
                <a:gd name="T17" fmla="*/ 51 h 132"/>
                <a:gd name="T18" fmla="*/ 94 w 105"/>
                <a:gd name="T19" fmla="*/ 51 h 132"/>
                <a:gd name="T20" fmla="*/ 91 w 105"/>
                <a:gd name="T21" fmla="*/ 39 h 132"/>
                <a:gd name="T22" fmla="*/ 82 w 105"/>
                <a:gd name="T23" fmla="*/ 40 h 132"/>
                <a:gd name="T24" fmla="*/ 80 w 105"/>
                <a:gd name="T25" fmla="*/ 50 h 132"/>
                <a:gd name="T26" fmla="*/ 78 w 105"/>
                <a:gd name="T27" fmla="*/ 45 h 132"/>
                <a:gd name="T28" fmla="*/ 73 w 105"/>
                <a:gd name="T29" fmla="*/ 46 h 132"/>
                <a:gd name="T30" fmla="*/ 73 w 105"/>
                <a:gd name="T31" fmla="*/ 40 h 132"/>
                <a:gd name="T32" fmla="*/ 62 w 105"/>
                <a:gd name="T33" fmla="*/ 40 h 132"/>
                <a:gd name="T34" fmla="*/ 31 w 105"/>
                <a:gd name="T35" fmla="*/ 0 h 132"/>
                <a:gd name="T36" fmla="*/ 19 w 105"/>
                <a:gd name="T37" fmla="*/ 0 h 132"/>
                <a:gd name="T38" fmla="*/ 11 w 105"/>
                <a:gd name="T39" fmla="*/ 7 h 132"/>
                <a:gd name="T40" fmla="*/ 11 w 105"/>
                <a:gd name="T41" fmla="*/ 14 h 132"/>
                <a:gd name="T42" fmla="*/ 2 w 105"/>
                <a:gd name="T43" fmla="*/ 10 h 132"/>
                <a:gd name="T44" fmla="*/ 0 w 105"/>
                <a:gd name="T45" fmla="*/ 14 h 132"/>
                <a:gd name="T46" fmla="*/ 0 w 105"/>
                <a:gd name="T47" fmla="*/ 14 h 132"/>
                <a:gd name="T48" fmla="*/ 0 w 105"/>
                <a:gd name="T49" fmla="*/ 20 h 132"/>
                <a:gd name="T50" fmla="*/ 4 w 105"/>
                <a:gd name="T51" fmla="*/ 20 h 132"/>
                <a:gd name="T52" fmla="*/ 6 w 105"/>
                <a:gd name="T53" fmla="*/ 29 h 132"/>
                <a:gd name="T54" fmla="*/ 8 w 105"/>
                <a:gd name="T55" fmla="*/ 28 h 132"/>
                <a:gd name="T56" fmla="*/ 12 w 105"/>
                <a:gd name="T57" fmla="*/ 34 h 132"/>
                <a:gd name="T58" fmla="*/ 6 w 105"/>
                <a:gd name="T59" fmla="*/ 35 h 132"/>
                <a:gd name="T60" fmla="*/ 9 w 105"/>
                <a:gd name="T61" fmla="*/ 37 h 132"/>
                <a:gd name="T62" fmla="*/ 7 w 105"/>
                <a:gd name="T63" fmla="*/ 42 h 132"/>
                <a:gd name="T64" fmla="*/ 11 w 105"/>
                <a:gd name="T65" fmla="*/ 42 h 132"/>
                <a:gd name="T66" fmla="*/ 14 w 105"/>
                <a:gd name="T67" fmla="*/ 45 h 132"/>
                <a:gd name="T68" fmla="*/ 15 w 105"/>
                <a:gd name="T69" fmla="*/ 56 h 132"/>
                <a:gd name="T70" fmla="*/ 11 w 105"/>
                <a:gd name="T71" fmla="*/ 64 h 132"/>
                <a:gd name="T72" fmla="*/ 24 w 105"/>
                <a:gd name="T73" fmla="*/ 72 h 132"/>
                <a:gd name="T74" fmla="*/ 16 w 105"/>
                <a:gd name="T75" fmla="*/ 71 h 132"/>
                <a:gd name="T76" fmla="*/ 16 w 105"/>
                <a:gd name="T77" fmla="*/ 74 h 132"/>
                <a:gd name="T78" fmla="*/ 25 w 105"/>
                <a:gd name="T79" fmla="*/ 87 h 132"/>
                <a:gd name="T80" fmla="*/ 18 w 105"/>
                <a:gd name="T81" fmla="*/ 87 h 132"/>
                <a:gd name="T82" fmla="*/ 26 w 105"/>
                <a:gd name="T83" fmla="*/ 93 h 132"/>
                <a:gd name="T84" fmla="*/ 35 w 105"/>
                <a:gd name="T85" fmla="*/ 103 h 132"/>
                <a:gd name="T86" fmla="*/ 49 w 105"/>
                <a:gd name="T87" fmla="*/ 103 h 132"/>
                <a:gd name="T88" fmla="*/ 44 w 105"/>
                <a:gd name="T89" fmla="*/ 112 h 132"/>
                <a:gd name="T90" fmla="*/ 42 w 105"/>
                <a:gd name="T91" fmla="*/ 114 h 132"/>
                <a:gd name="T92" fmla="*/ 49 w 105"/>
                <a:gd name="T93" fmla="*/ 121 h 132"/>
                <a:gd name="T94" fmla="*/ 54 w 105"/>
                <a:gd name="T95" fmla="*/ 128 h 132"/>
                <a:gd name="T96" fmla="*/ 56 w 105"/>
                <a:gd name="T97" fmla="*/ 128 h 132"/>
                <a:gd name="T98" fmla="*/ 57 w 105"/>
                <a:gd name="T99" fmla="*/ 132 h 132"/>
                <a:gd name="T100" fmla="*/ 65 w 105"/>
                <a:gd name="T101" fmla="*/ 123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5" h="132">
                  <a:moveTo>
                    <a:pt x="65" y="123"/>
                  </a:moveTo>
                  <a:cubicBezTo>
                    <a:pt x="67" y="130"/>
                    <a:pt x="70" y="132"/>
                    <a:pt x="75" y="126"/>
                  </a:cubicBezTo>
                  <a:cubicBezTo>
                    <a:pt x="75" y="125"/>
                    <a:pt x="77" y="128"/>
                    <a:pt x="77" y="128"/>
                  </a:cubicBezTo>
                  <a:cubicBezTo>
                    <a:pt x="76" y="126"/>
                    <a:pt x="77" y="123"/>
                    <a:pt x="76" y="121"/>
                  </a:cubicBezTo>
                  <a:cubicBezTo>
                    <a:pt x="81" y="120"/>
                    <a:pt x="92" y="117"/>
                    <a:pt x="100" y="113"/>
                  </a:cubicBezTo>
                  <a:cubicBezTo>
                    <a:pt x="100" y="112"/>
                    <a:pt x="100" y="109"/>
                    <a:pt x="99" y="109"/>
                  </a:cubicBezTo>
                  <a:cubicBezTo>
                    <a:pt x="98" y="109"/>
                    <a:pt x="97" y="109"/>
                    <a:pt x="95" y="109"/>
                  </a:cubicBezTo>
                  <a:cubicBezTo>
                    <a:pt x="99" y="98"/>
                    <a:pt x="105" y="94"/>
                    <a:pt x="103" y="81"/>
                  </a:cubicBezTo>
                  <a:cubicBezTo>
                    <a:pt x="86" y="81"/>
                    <a:pt x="91" y="65"/>
                    <a:pt x="95" y="51"/>
                  </a:cubicBezTo>
                  <a:cubicBezTo>
                    <a:pt x="95" y="51"/>
                    <a:pt x="94" y="51"/>
                    <a:pt x="94" y="51"/>
                  </a:cubicBezTo>
                  <a:cubicBezTo>
                    <a:pt x="93" y="48"/>
                    <a:pt x="90" y="45"/>
                    <a:pt x="91" y="39"/>
                  </a:cubicBezTo>
                  <a:cubicBezTo>
                    <a:pt x="88" y="39"/>
                    <a:pt x="86" y="39"/>
                    <a:pt x="82" y="40"/>
                  </a:cubicBezTo>
                  <a:cubicBezTo>
                    <a:pt x="86" y="48"/>
                    <a:pt x="86" y="45"/>
                    <a:pt x="80" y="50"/>
                  </a:cubicBezTo>
                  <a:cubicBezTo>
                    <a:pt x="79" y="48"/>
                    <a:pt x="80" y="47"/>
                    <a:pt x="78" y="45"/>
                  </a:cubicBezTo>
                  <a:cubicBezTo>
                    <a:pt x="77" y="45"/>
                    <a:pt x="75" y="47"/>
                    <a:pt x="73" y="46"/>
                  </a:cubicBezTo>
                  <a:cubicBezTo>
                    <a:pt x="72" y="45"/>
                    <a:pt x="73" y="43"/>
                    <a:pt x="73" y="40"/>
                  </a:cubicBezTo>
                  <a:cubicBezTo>
                    <a:pt x="68" y="41"/>
                    <a:pt x="65" y="40"/>
                    <a:pt x="62" y="40"/>
                  </a:cubicBezTo>
                  <a:cubicBezTo>
                    <a:pt x="72" y="25"/>
                    <a:pt x="35" y="13"/>
                    <a:pt x="31" y="0"/>
                  </a:cubicBezTo>
                  <a:cubicBezTo>
                    <a:pt x="28" y="0"/>
                    <a:pt x="22" y="0"/>
                    <a:pt x="19" y="0"/>
                  </a:cubicBezTo>
                  <a:cubicBezTo>
                    <a:pt x="17" y="2"/>
                    <a:pt x="13" y="6"/>
                    <a:pt x="11" y="7"/>
                  </a:cubicBezTo>
                  <a:cubicBezTo>
                    <a:pt x="11" y="9"/>
                    <a:pt x="11" y="12"/>
                    <a:pt x="11" y="14"/>
                  </a:cubicBezTo>
                  <a:cubicBezTo>
                    <a:pt x="9" y="13"/>
                    <a:pt x="4" y="12"/>
                    <a:pt x="2" y="10"/>
                  </a:cubicBezTo>
                  <a:cubicBezTo>
                    <a:pt x="2" y="12"/>
                    <a:pt x="1" y="13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6"/>
                    <a:pt x="1" y="18"/>
                    <a:pt x="0" y="20"/>
                  </a:cubicBezTo>
                  <a:cubicBezTo>
                    <a:pt x="2" y="20"/>
                    <a:pt x="3" y="20"/>
                    <a:pt x="4" y="20"/>
                  </a:cubicBezTo>
                  <a:cubicBezTo>
                    <a:pt x="4" y="23"/>
                    <a:pt x="6" y="26"/>
                    <a:pt x="6" y="29"/>
                  </a:cubicBezTo>
                  <a:cubicBezTo>
                    <a:pt x="7" y="29"/>
                    <a:pt x="8" y="28"/>
                    <a:pt x="8" y="28"/>
                  </a:cubicBezTo>
                  <a:cubicBezTo>
                    <a:pt x="10" y="30"/>
                    <a:pt x="11" y="32"/>
                    <a:pt x="12" y="34"/>
                  </a:cubicBezTo>
                  <a:cubicBezTo>
                    <a:pt x="10" y="34"/>
                    <a:pt x="7" y="35"/>
                    <a:pt x="6" y="35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8" y="39"/>
                    <a:pt x="8" y="40"/>
                    <a:pt x="7" y="42"/>
                  </a:cubicBezTo>
                  <a:cubicBezTo>
                    <a:pt x="8" y="42"/>
                    <a:pt x="10" y="42"/>
                    <a:pt x="11" y="42"/>
                  </a:cubicBezTo>
                  <a:cubicBezTo>
                    <a:pt x="12" y="44"/>
                    <a:pt x="11" y="44"/>
                    <a:pt x="14" y="45"/>
                  </a:cubicBezTo>
                  <a:cubicBezTo>
                    <a:pt x="11" y="49"/>
                    <a:pt x="11" y="53"/>
                    <a:pt x="15" y="56"/>
                  </a:cubicBezTo>
                  <a:cubicBezTo>
                    <a:pt x="14" y="58"/>
                    <a:pt x="13" y="62"/>
                    <a:pt x="11" y="64"/>
                  </a:cubicBezTo>
                  <a:cubicBezTo>
                    <a:pt x="16" y="66"/>
                    <a:pt x="21" y="68"/>
                    <a:pt x="24" y="72"/>
                  </a:cubicBezTo>
                  <a:cubicBezTo>
                    <a:pt x="22" y="72"/>
                    <a:pt x="19" y="72"/>
                    <a:pt x="16" y="71"/>
                  </a:cubicBezTo>
                  <a:cubicBezTo>
                    <a:pt x="17" y="72"/>
                    <a:pt x="16" y="74"/>
                    <a:pt x="16" y="74"/>
                  </a:cubicBezTo>
                  <a:cubicBezTo>
                    <a:pt x="22" y="77"/>
                    <a:pt x="24" y="82"/>
                    <a:pt x="25" y="87"/>
                  </a:cubicBezTo>
                  <a:cubicBezTo>
                    <a:pt x="24" y="87"/>
                    <a:pt x="20" y="88"/>
                    <a:pt x="18" y="87"/>
                  </a:cubicBezTo>
                  <a:cubicBezTo>
                    <a:pt x="20" y="90"/>
                    <a:pt x="22" y="92"/>
                    <a:pt x="26" y="93"/>
                  </a:cubicBezTo>
                  <a:cubicBezTo>
                    <a:pt x="28" y="98"/>
                    <a:pt x="33" y="98"/>
                    <a:pt x="35" y="103"/>
                  </a:cubicBezTo>
                  <a:cubicBezTo>
                    <a:pt x="40" y="104"/>
                    <a:pt x="44" y="106"/>
                    <a:pt x="49" y="103"/>
                  </a:cubicBezTo>
                  <a:cubicBezTo>
                    <a:pt x="49" y="109"/>
                    <a:pt x="40" y="106"/>
                    <a:pt x="44" y="112"/>
                  </a:cubicBezTo>
                  <a:cubicBezTo>
                    <a:pt x="44" y="112"/>
                    <a:pt x="42" y="114"/>
                    <a:pt x="42" y="114"/>
                  </a:cubicBezTo>
                  <a:cubicBezTo>
                    <a:pt x="45" y="117"/>
                    <a:pt x="47" y="118"/>
                    <a:pt x="49" y="121"/>
                  </a:cubicBezTo>
                  <a:cubicBezTo>
                    <a:pt x="52" y="123"/>
                    <a:pt x="53" y="123"/>
                    <a:pt x="54" y="128"/>
                  </a:cubicBezTo>
                  <a:cubicBezTo>
                    <a:pt x="54" y="128"/>
                    <a:pt x="56" y="128"/>
                    <a:pt x="56" y="128"/>
                  </a:cubicBezTo>
                  <a:cubicBezTo>
                    <a:pt x="56" y="130"/>
                    <a:pt x="57" y="131"/>
                    <a:pt x="57" y="132"/>
                  </a:cubicBezTo>
                  <a:cubicBezTo>
                    <a:pt x="60" y="130"/>
                    <a:pt x="63" y="127"/>
                    <a:pt x="65" y="123"/>
                  </a:cubicBezTo>
                  <a:close/>
                </a:path>
              </a:pathLst>
            </a:custGeom>
            <a:grpFill/>
            <a:ln w="6350" cap="flat" cmpd="sng">
              <a:solidFill>
                <a:srgbClr val="B2B2B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A" sz="163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" name="Freeform 60">
              <a:extLst>
                <a:ext uri="{FF2B5EF4-FFF2-40B4-BE49-F238E27FC236}">
                  <a16:creationId xmlns:a16="http://schemas.microsoft.com/office/drawing/2014/main" id="{65353674-032D-42AD-AF5A-0F8A1F88F407}"/>
                </a:ext>
              </a:extLst>
            </p:cNvPr>
            <p:cNvSpPr>
              <a:spLocks/>
            </p:cNvSpPr>
            <p:nvPr>
              <p:custDataLst>
                <p:tags r:id="rId5"/>
              </p:custDataLst>
            </p:nvPr>
          </p:nvSpPr>
          <p:spPr bwMode="gray">
            <a:xfrm>
              <a:off x="9949136" y="3001396"/>
              <a:ext cx="220285" cy="195989"/>
            </a:xfrm>
            <a:custGeom>
              <a:avLst/>
              <a:gdLst>
                <a:gd name="T0" fmla="*/ 55 w 64"/>
                <a:gd name="T1" fmla="*/ 7 h 57"/>
                <a:gd name="T2" fmla="*/ 38 w 64"/>
                <a:gd name="T3" fmla="*/ 4 h 57"/>
                <a:gd name="T4" fmla="*/ 44 w 64"/>
                <a:gd name="T5" fmla="*/ 1 h 57"/>
                <a:gd name="T6" fmla="*/ 43 w 64"/>
                <a:gd name="T7" fmla="*/ 0 h 57"/>
                <a:gd name="T8" fmla="*/ 19 w 64"/>
                <a:gd name="T9" fmla="*/ 8 h 57"/>
                <a:gd name="T10" fmla="*/ 20 w 64"/>
                <a:gd name="T11" fmla="*/ 15 h 57"/>
                <a:gd name="T12" fmla="*/ 18 w 64"/>
                <a:gd name="T13" fmla="*/ 13 h 57"/>
                <a:gd name="T14" fmla="*/ 8 w 64"/>
                <a:gd name="T15" fmla="*/ 10 h 57"/>
                <a:gd name="T16" fmla="*/ 0 w 64"/>
                <a:gd name="T17" fmla="*/ 19 h 57"/>
                <a:gd name="T18" fmla="*/ 1 w 64"/>
                <a:gd name="T19" fmla="*/ 34 h 57"/>
                <a:gd name="T20" fmla="*/ 9 w 64"/>
                <a:gd name="T21" fmla="*/ 57 h 57"/>
                <a:gd name="T22" fmla="*/ 40 w 64"/>
                <a:gd name="T23" fmla="*/ 40 h 57"/>
                <a:gd name="T24" fmla="*/ 55 w 64"/>
                <a:gd name="T25" fmla="*/ 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4" h="57">
                  <a:moveTo>
                    <a:pt x="55" y="7"/>
                  </a:moveTo>
                  <a:cubicBezTo>
                    <a:pt x="49" y="7"/>
                    <a:pt x="44" y="6"/>
                    <a:pt x="38" y="4"/>
                  </a:cubicBezTo>
                  <a:cubicBezTo>
                    <a:pt x="39" y="3"/>
                    <a:pt x="41" y="2"/>
                    <a:pt x="44" y="1"/>
                  </a:cubicBezTo>
                  <a:cubicBezTo>
                    <a:pt x="44" y="1"/>
                    <a:pt x="43" y="1"/>
                    <a:pt x="43" y="0"/>
                  </a:cubicBezTo>
                  <a:cubicBezTo>
                    <a:pt x="35" y="4"/>
                    <a:pt x="24" y="7"/>
                    <a:pt x="19" y="8"/>
                  </a:cubicBezTo>
                  <a:cubicBezTo>
                    <a:pt x="20" y="10"/>
                    <a:pt x="19" y="13"/>
                    <a:pt x="20" y="15"/>
                  </a:cubicBezTo>
                  <a:cubicBezTo>
                    <a:pt x="20" y="15"/>
                    <a:pt x="18" y="12"/>
                    <a:pt x="18" y="13"/>
                  </a:cubicBezTo>
                  <a:cubicBezTo>
                    <a:pt x="13" y="19"/>
                    <a:pt x="10" y="17"/>
                    <a:pt x="8" y="10"/>
                  </a:cubicBezTo>
                  <a:cubicBezTo>
                    <a:pt x="6" y="14"/>
                    <a:pt x="3" y="17"/>
                    <a:pt x="0" y="19"/>
                  </a:cubicBezTo>
                  <a:cubicBezTo>
                    <a:pt x="0" y="24"/>
                    <a:pt x="1" y="29"/>
                    <a:pt x="1" y="34"/>
                  </a:cubicBezTo>
                  <a:cubicBezTo>
                    <a:pt x="2" y="43"/>
                    <a:pt x="9" y="48"/>
                    <a:pt x="9" y="57"/>
                  </a:cubicBezTo>
                  <a:cubicBezTo>
                    <a:pt x="17" y="51"/>
                    <a:pt x="35" y="53"/>
                    <a:pt x="40" y="40"/>
                  </a:cubicBezTo>
                  <a:cubicBezTo>
                    <a:pt x="64" y="48"/>
                    <a:pt x="56" y="18"/>
                    <a:pt x="55" y="7"/>
                  </a:cubicBezTo>
                  <a:close/>
                </a:path>
              </a:pathLst>
            </a:custGeom>
            <a:grpFill/>
            <a:ln w="6350" cap="flat" cmpd="sng">
              <a:solidFill>
                <a:srgbClr val="B2B2B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A" sz="163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" name="Freeform 69">
              <a:extLst>
                <a:ext uri="{FF2B5EF4-FFF2-40B4-BE49-F238E27FC236}">
                  <a16:creationId xmlns:a16="http://schemas.microsoft.com/office/drawing/2014/main" id="{180BD8D8-91F6-47D0-B6B1-D78A625D65B5}"/>
                </a:ext>
              </a:extLst>
            </p:cNvPr>
            <p:cNvSpPr>
              <a:spLocks/>
            </p:cNvSpPr>
            <p:nvPr>
              <p:custDataLst>
                <p:tags r:id="rId6"/>
              </p:custDataLst>
            </p:nvPr>
          </p:nvSpPr>
          <p:spPr bwMode="gray">
            <a:xfrm>
              <a:off x="9907022" y="2917169"/>
              <a:ext cx="131200" cy="140917"/>
            </a:xfrm>
            <a:custGeom>
              <a:avLst/>
              <a:gdLst>
                <a:gd name="T0" fmla="*/ 13 w 81"/>
                <a:gd name="T1" fmla="*/ 19 h 87"/>
                <a:gd name="T2" fmla="*/ 20 w 81"/>
                <a:gd name="T3" fmla="*/ 4 h 87"/>
                <a:gd name="T4" fmla="*/ 29 w 81"/>
                <a:gd name="T5" fmla="*/ 0 h 87"/>
                <a:gd name="T6" fmla="*/ 44 w 81"/>
                <a:gd name="T7" fmla="*/ 6 h 87"/>
                <a:gd name="T8" fmla="*/ 58 w 81"/>
                <a:gd name="T9" fmla="*/ 13 h 87"/>
                <a:gd name="T10" fmla="*/ 68 w 81"/>
                <a:gd name="T11" fmla="*/ 31 h 87"/>
                <a:gd name="T12" fmla="*/ 80 w 81"/>
                <a:gd name="T13" fmla="*/ 46 h 87"/>
                <a:gd name="T14" fmla="*/ 73 w 81"/>
                <a:gd name="T15" fmla="*/ 58 h 87"/>
                <a:gd name="T16" fmla="*/ 67 w 81"/>
                <a:gd name="T17" fmla="*/ 72 h 87"/>
                <a:gd name="T18" fmla="*/ 53 w 81"/>
                <a:gd name="T19" fmla="*/ 84 h 87"/>
                <a:gd name="T20" fmla="*/ 46 w 81"/>
                <a:gd name="T21" fmla="*/ 73 h 87"/>
                <a:gd name="T22" fmla="*/ 29 w 81"/>
                <a:gd name="T23" fmla="*/ 87 h 87"/>
                <a:gd name="T24" fmla="*/ 11 w 81"/>
                <a:gd name="T25" fmla="*/ 72 h 87"/>
                <a:gd name="T26" fmla="*/ 1 w 81"/>
                <a:gd name="T27" fmla="*/ 53 h 87"/>
                <a:gd name="T28" fmla="*/ 2 w 81"/>
                <a:gd name="T29" fmla="*/ 39 h 87"/>
                <a:gd name="T30" fmla="*/ 13 w 81"/>
                <a:gd name="T31" fmla="*/ 19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87">
                  <a:moveTo>
                    <a:pt x="13" y="19"/>
                  </a:moveTo>
                  <a:cubicBezTo>
                    <a:pt x="16" y="13"/>
                    <a:pt x="17" y="7"/>
                    <a:pt x="20" y="4"/>
                  </a:cubicBezTo>
                  <a:cubicBezTo>
                    <a:pt x="23" y="1"/>
                    <a:pt x="25" y="0"/>
                    <a:pt x="29" y="0"/>
                  </a:cubicBezTo>
                  <a:cubicBezTo>
                    <a:pt x="33" y="0"/>
                    <a:pt x="39" y="4"/>
                    <a:pt x="44" y="6"/>
                  </a:cubicBezTo>
                  <a:cubicBezTo>
                    <a:pt x="49" y="8"/>
                    <a:pt x="54" y="9"/>
                    <a:pt x="58" y="13"/>
                  </a:cubicBezTo>
                  <a:cubicBezTo>
                    <a:pt x="62" y="17"/>
                    <a:pt x="64" y="26"/>
                    <a:pt x="68" y="31"/>
                  </a:cubicBezTo>
                  <a:cubicBezTo>
                    <a:pt x="72" y="36"/>
                    <a:pt x="79" y="42"/>
                    <a:pt x="80" y="46"/>
                  </a:cubicBezTo>
                  <a:cubicBezTo>
                    <a:pt x="81" y="50"/>
                    <a:pt x="75" y="54"/>
                    <a:pt x="73" y="58"/>
                  </a:cubicBezTo>
                  <a:cubicBezTo>
                    <a:pt x="71" y="62"/>
                    <a:pt x="70" y="68"/>
                    <a:pt x="67" y="72"/>
                  </a:cubicBezTo>
                  <a:cubicBezTo>
                    <a:pt x="64" y="76"/>
                    <a:pt x="56" y="84"/>
                    <a:pt x="53" y="84"/>
                  </a:cubicBezTo>
                  <a:cubicBezTo>
                    <a:pt x="50" y="84"/>
                    <a:pt x="50" y="73"/>
                    <a:pt x="46" y="73"/>
                  </a:cubicBezTo>
                  <a:cubicBezTo>
                    <a:pt x="42" y="73"/>
                    <a:pt x="35" y="87"/>
                    <a:pt x="29" y="87"/>
                  </a:cubicBezTo>
                  <a:cubicBezTo>
                    <a:pt x="23" y="87"/>
                    <a:pt x="16" y="78"/>
                    <a:pt x="11" y="72"/>
                  </a:cubicBezTo>
                  <a:cubicBezTo>
                    <a:pt x="6" y="66"/>
                    <a:pt x="2" y="58"/>
                    <a:pt x="1" y="53"/>
                  </a:cubicBezTo>
                  <a:cubicBezTo>
                    <a:pt x="0" y="48"/>
                    <a:pt x="0" y="45"/>
                    <a:pt x="2" y="39"/>
                  </a:cubicBezTo>
                  <a:cubicBezTo>
                    <a:pt x="4" y="33"/>
                    <a:pt x="10" y="25"/>
                    <a:pt x="13" y="19"/>
                  </a:cubicBezTo>
                  <a:close/>
                </a:path>
              </a:pathLst>
            </a:custGeom>
            <a:grpFill/>
            <a:ln w="6350" cap="flat" cmpd="sng">
              <a:solidFill>
                <a:srgbClr val="B2B2B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A" sz="163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4898C639-555C-344C-6F4B-949B060D2A38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10082" t="70246" r="3301" b="17056"/>
          <a:stretch/>
        </p:blipFill>
        <p:spPr>
          <a:xfrm>
            <a:off x="6263841" y="6335524"/>
            <a:ext cx="5928159" cy="51653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88652F4-C44D-1145-DCD3-303FF5503BE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2217" y="7565"/>
            <a:ext cx="1964019" cy="695591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F54B1849-249A-3938-EA72-D9F4140CFA1C}"/>
              </a:ext>
            </a:extLst>
          </p:cNvPr>
          <p:cNvSpPr txBox="1"/>
          <p:nvPr/>
        </p:nvSpPr>
        <p:spPr>
          <a:xfrm>
            <a:off x="2058881" y="3066403"/>
            <a:ext cx="8409920" cy="707886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sp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 panose="020B0604020202020204" pitchFamily="34" charset="0"/>
              <a:buChar char="•"/>
            </a:pPr>
            <a:r>
              <a:rPr lang="en-US" sz="2000" b="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SSTP is designed in close cooperation with the Transport Community Permanent Secretariat (TCT).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07A1C72-2805-225F-6236-4534FAAF3419}"/>
              </a:ext>
            </a:extLst>
          </p:cNvPr>
          <p:cNvSpPr txBox="1"/>
          <p:nvPr/>
        </p:nvSpPr>
        <p:spPr>
          <a:xfrm>
            <a:off x="1096910" y="1876487"/>
            <a:ext cx="8787754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buClr>
                <a:schemeClr val="dk1"/>
              </a:buClr>
              <a:buSzPts val="1700"/>
              <a:buFont typeface="Arial" panose="020B0604020202020204" pitchFamily="34" charset="0"/>
              <a:buChar char="•"/>
            </a:pPr>
            <a:r>
              <a:rPr lang="en-US" sz="2000" b="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Safe and Sustainable Transport </a:t>
            </a:r>
            <a:r>
              <a:rPr lang="en-US" sz="2000" b="0" i="0" u="none" strike="noStrike" cap="none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pro</a:t>
            </a:r>
            <a:r>
              <a:rPr lang="en-US" sz="2000" dirty="0" err="1">
                <a:solidFill>
                  <a:schemeClr val="tx1"/>
                </a:solidFill>
              </a:rPr>
              <a:t>gramme</a:t>
            </a:r>
            <a:r>
              <a:rPr lang="en-US" sz="2000" dirty="0">
                <a:solidFill>
                  <a:schemeClr val="tx1"/>
                </a:solidFill>
              </a:rPr>
              <a:t> is a WBIF Instrument to support the small – scale, high-maturity investments in the Safe and Sustainable Transport in Western Balkans.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0963888-03C0-9933-864D-23AC3D058172}"/>
              </a:ext>
            </a:extLst>
          </p:cNvPr>
          <p:cNvSpPr txBox="1"/>
          <p:nvPr/>
        </p:nvSpPr>
        <p:spPr>
          <a:xfrm>
            <a:off x="4711128" y="4888601"/>
            <a:ext cx="7002091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It is designed as a 5-year ‘Fast Track’ blending program, with the WBIF grants to be blended with the World Bank financing.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49A2A7-F932-5253-0F7B-C4B8CA4D0F73}"/>
              </a:ext>
            </a:extLst>
          </p:cNvPr>
          <p:cNvSpPr txBox="1"/>
          <p:nvPr/>
        </p:nvSpPr>
        <p:spPr>
          <a:xfrm>
            <a:off x="3082735" y="3948542"/>
            <a:ext cx="738606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1"/>
                </a:solidFill>
              </a:rPr>
              <a:t>80 million grant funds </a:t>
            </a:r>
            <a:r>
              <a:rPr lang="en-US" sz="2000" dirty="0">
                <a:solidFill>
                  <a:schemeClr val="tx1"/>
                </a:solidFill>
              </a:rPr>
              <a:t>were given to the World Bank for the implementation of the </a:t>
            </a:r>
            <a:r>
              <a:rPr lang="en-US" sz="2000" dirty="0" err="1">
                <a:solidFill>
                  <a:schemeClr val="tx1"/>
                </a:solidFill>
              </a:rPr>
              <a:t>programme</a:t>
            </a:r>
            <a:r>
              <a:rPr lang="en-US" sz="2000" dirty="0">
                <a:solidFill>
                  <a:schemeClr val="tx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691244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719754-BFE7-4D9E-9132-A2D393CF43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205" y="140284"/>
            <a:ext cx="10515973" cy="1372727"/>
          </a:xfrm>
        </p:spPr>
        <p:txBody>
          <a:bodyPr>
            <a:normAutofit/>
          </a:bodyPr>
          <a:lstStyle/>
          <a:p>
            <a:pPr algn="ctr"/>
            <a:r>
              <a:rPr lang="en-US" sz="4400" b="1">
                <a:solidFill>
                  <a:schemeClr val="accent1">
                    <a:lumMod val="75000"/>
                  </a:schemeClr>
                </a:solidFill>
              </a:rPr>
              <a:t>Communications and Visibility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A05E67E-7908-49E2-BF2D-B317CA0B43F2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10082" t="70246" r="3301" b="17056"/>
          <a:stretch/>
        </p:blipFill>
        <p:spPr>
          <a:xfrm>
            <a:off x="0" y="6333904"/>
            <a:ext cx="6263841" cy="516531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C68722A4-926C-4735-AF5A-8A5E303D9A85}"/>
              </a:ext>
            </a:extLst>
          </p:cNvPr>
          <p:cNvGrpSpPr>
            <a:grpSpLocks noChangeAspect="1"/>
          </p:cNvGrpSpPr>
          <p:nvPr/>
        </p:nvGrpSpPr>
        <p:grpSpPr>
          <a:xfrm>
            <a:off x="10843630" y="74120"/>
            <a:ext cx="1160422" cy="1372727"/>
            <a:chOff x="9523142" y="2611038"/>
            <a:chExt cx="646279" cy="764519"/>
          </a:xfrm>
          <a:solidFill>
            <a:schemeClr val="accent1">
              <a:lumMod val="75000"/>
            </a:schemeClr>
          </a:solidFill>
        </p:grpSpPr>
        <p:sp>
          <p:nvSpPr>
            <p:cNvPr id="13" name="Freeform 55">
              <a:extLst>
                <a:ext uri="{FF2B5EF4-FFF2-40B4-BE49-F238E27FC236}">
                  <a16:creationId xmlns:a16="http://schemas.microsoft.com/office/drawing/2014/main" id="{8489B4EA-D581-45B7-872C-138479AF3528}"/>
                </a:ext>
              </a:extLst>
            </p:cNvPr>
            <p:cNvSpPr>
              <a:spLocks/>
            </p:cNvSpPr>
            <p:nvPr>
              <p:custDataLst>
                <p:tags r:id="rId1"/>
              </p:custDataLst>
            </p:nvPr>
          </p:nvSpPr>
          <p:spPr bwMode="gray">
            <a:xfrm>
              <a:off x="9523142" y="2738997"/>
              <a:ext cx="315851" cy="293173"/>
            </a:xfrm>
            <a:custGeom>
              <a:avLst/>
              <a:gdLst>
                <a:gd name="T0" fmla="*/ 72 w 92"/>
                <a:gd name="T1" fmla="*/ 72 h 85"/>
                <a:gd name="T2" fmla="*/ 76 w 92"/>
                <a:gd name="T3" fmla="*/ 71 h 85"/>
                <a:gd name="T4" fmla="*/ 81 w 92"/>
                <a:gd name="T5" fmla="*/ 58 h 85"/>
                <a:gd name="T6" fmla="*/ 79 w 92"/>
                <a:gd name="T7" fmla="*/ 48 h 85"/>
                <a:gd name="T8" fmla="*/ 92 w 92"/>
                <a:gd name="T9" fmla="*/ 48 h 85"/>
                <a:gd name="T10" fmla="*/ 83 w 92"/>
                <a:gd name="T11" fmla="*/ 37 h 85"/>
                <a:gd name="T12" fmla="*/ 83 w 92"/>
                <a:gd name="T13" fmla="*/ 34 h 85"/>
                <a:gd name="T14" fmla="*/ 91 w 92"/>
                <a:gd name="T15" fmla="*/ 35 h 85"/>
                <a:gd name="T16" fmla="*/ 78 w 92"/>
                <a:gd name="T17" fmla="*/ 27 h 85"/>
                <a:gd name="T18" fmla="*/ 82 w 92"/>
                <a:gd name="T19" fmla="*/ 19 h 85"/>
                <a:gd name="T20" fmla="*/ 81 w 92"/>
                <a:gd name="T21" fmla="*/ 8 h 85"/>
                <a:gd name="T22" fmla="*/ 79 w 92"/>
                <a:gd name="T23" fmla="*/ 5 h 85"/>
                <a:gd name="T24" fmla="*/ 67 w 92"/>
                <a:gd name="T25" fmla="*/ 0 h 85"/>
                <a:gd name="T26" fmla="*/ 55 w 92"/>
                <a:gd name="T27" fmla="*/ 6 h 85"/>
                <a:gd name="T28" fmla="*/ 52 w 92"/>
                <a:gd name="T29" fmla="*/ 1 h 85"/>
                <a:gd name="T30" fmla="*/ 42 w 92"/>
                <a:gd name="T31" fmla="*/ 7 h 85"/>
                <a:gd name="T32" fmla="*/ 30 w 92"/>
                <a:gd name="T33" fmla="*/ 0 h 85"/>
                <a:gd name="T34" fmla="*/ 21 w 92"/>
                <a:gd name="T35" fmla="*/ 8 h 85"/>
                <a:gd name="T36" fmla="*/ 12 w 92"/>
                <a:gd name="T37" fmla="*/ 4 h 85"/>
                <a:gd name="T38" fmla="*/ 10 w 92"/>
                <a:gd name="T39" fmla="*/ 14 h 85"/>
                <a:gd name="T40" fmla="*/ 3 w 92"/>
                <a:gd name="T41" fmla="*/ 2 h 85"/>
                <a:gd name="T42" fmla="*/ 8 w 92"/>
                <a:gd name="T43" fmla="*/ 26 h 85"/>
                <a:gd name="T44" fmla="*/ 22 w 92"/>
                <a:gd name="T45" fmla="*/ 36 h 85"/>
                <a:gd name="T46" fmla="*/ 31 w 92"/>
                <a:gd name="T47" fmla="*/ 52 h 85"/>
                <a:gd name="T48" fmla="*/ 50 w 92"/>
                <a:gd name="T49" fmla="*/ 63 h 85"/>
                <a:gd name="T50" fmla="*/ 60 w 92"/>
                <a:gd name="T51" fmla="*/ 85 h 85"/>
                <a:gd name="T52" fmla="*/ 71 w 92"/>
                <a:gd name="T53" fmla="*/ 85 h 85"/>
                <a:gd name="T54" fmla="*/ 72 w 92"/>
                <a:gd name="T55" fmla="*/ 72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2" h="85">
                  <a:moveTo>
                    <a:pt x="72" y="72"/>
                  </a:moveTo>
                  <a:cubicBezTo>
                    <a:pt x="73" y="71"/>
                    <a:pt x="74" y="73"/>
                    <a:pt x="76" y="71"/>
                  </a:cubicBezTo>
                  <a:cubicBezTo>
                    <a:pt x="73" y="65"/>
                    <a:pt x="76" y="60"/>
                    <a:pt x="81" y="58"/>
                  </a:cubicBezTo>
                  <a:cubicBezTo>
                    <a:pt x="80" y="56"/>
                    <a:pt x="80" y="52"/>
                    <a:pt x="79" y="48"/>
                  </a:cubicBezTo>
                  <a:cubicBezTo>
                    <a:pt x="84" y="50"/>
                    <a:pt x="88" y="50"/>
                    <a:pt x="92" y="48"/>
                  </a:cubicBezTo>
                  <a:cubicBezTo>
                    <a:pt x="91" y="44"/>
                    <a:pt x="88" y="40"/>
                    <a:pt x="83" y="37"/>
                  </a:cubicBezTo>
                  <a:cubicBezTo>
                    <a:pt x="83" y="37"/>
                    <a:pt x="84" y="35"/>
                    <a:pt x="83" y="34"/>
                  </a:cubicBezTo>
                  <a:cubicBezTo>
                    <a:pt x="86" y="35"/>
                    <a:pt x="89" y="35"/>
                    <a:pt x="91" y="35"/>
                  </a:cubicBezTo>
                  <a:cubicBezTo>
                    <a:pt x="88" y="31"/>
                    <a:pt x="83" y="29"/>
                    <a:pt x="78" y="27"/>
                  </a:cubicBezTo>
                  <a:cubicBezTo>
                    <a:pt x="80" y="25"/>
                    <a:pt x="81" y="21"/>
                    <a:pt x="82" y="19"/>
                  </a:cubicBezTo>
                  <a:cubicBezTo>
                    <a:pt x="78" y="16"/>
                    <a:pt x="78" y="12"/>
                    <a:pt x="81" y="8"/>
                  </a:cubicBezTo>
                  <a:cubicBezTo>
                    <a:pt x="78" y="7"/>
                    <a:pt x="79" y="7"/>
                    <a:pt x="79" y="5"/>
                  </a:cubicBezTo>
                  <a:cubicBezTo>
                    <a:pt x="73" y="7"/>
                    <a:pt x="69" y="7"/>
                    <a:pt x="67" y="0"/>
                  </a:cubicBezTo>
                  <a:cubicBezTo>
                    <a:pt x="63" y="3"/>
                    <a:pt x="59" y="2"/>
                    <a:pt x="55" y="6"/>
                  </a:cubicBezTo>
                  <a:cubicBezTo>
                    <a:pt x="54" y="4"/>
                    <a:pt x="53" y="2"/>
                    <a:pt x="52" y="1"/>
                  </a:cubicBezTo>
                  <a:cubicBezTo>
                    <a:pt x="49" y="3"/>
                    <a:pt x="46" y="3"/>
                    <a:pt x="42" y="7"/>
                  </a:cubicBezTo>
                  <a:cubicBezTo>
                    <a:pt x="37" y="6"/>
                    <a:pt x="33" y="3"/>
                    <a:pt x="30" y="0"/>
                  </a:cubicBezTo>
                  <a:cubicBezTo>
                    <a:pt x="28" y="2"/>
                    <a:pt x="23" y="4"/>
                    <a:pt x="21" y="8"/>
                  </a:cubicBezTo>
                  <a:cubicBezTo>
                    <a:pt x="19" y="6"/>
                    <a:pt x="16" y="6"/>
                    <a:pt x="12" y="4"/>
                  </a:cubicBezTo>
                  <a:cubicBezTo>
                    <a:pt x="12" y="8"/>
                    <a:pt x="10" y="12"/>
                    <a:pt x="10" y="14"/>
                  </a:cubicBezTo>
                  <a:cubicBezTo>
                    <a:pt x="9" y="11"/>
                    <a:pt x="4" y="4"/>
                    <a:pt x="3" y="2"/>
                  </a:cubicBezTo>
                  <a:cubicBezTo>
                    <a:pt x="0" y="10"/>
                    <a:pt x="4" y="19"/>
                    <a:pt x="8" y="26"/>
                  </a:cubicBezTo>
                  <a:cubicBezTo>
                    <a:pt x="12" y="31"/>
                    <a:pt x="19" y="31"/>
                    <a:pt x="22" y="36"/>
                  </a:cubicBezTo>
                  <a:cubicBezTo>
                    <a:pt x="26" y="41"/>
                    <a:pt x="25" y="46"/>
                    <a:pt x="31" y="52"/>
                  </a:cubicBezTo>
                  <a:cubicBezTo>
                    <a:pt x="36" y="59"/>
                    <a:pt x="41" y="60"/>
                    <a:pt x="50" y="63"/>
                  </a:cubicBezTo>
                  <a:cubicBezTo>
                    <a:pt x="48" y="75"/>
                    <a:pt x="61" y="72"/>
                    <a:pt x="60" y="85"/>
                  </a:cubicBezTo>
                  <a:cubicBezTo>
                    <a:pt x="64" y="84"/>
                    <a:pt x="68" y="84"/>
                    <a:pt x="71" y="85"/>
                  </a:cubicBezTo>
                  <a:cubicBezTo>
                    <a:pt x="73" y="81"/>
                    <a:pt x="74" y="77"/>
                    <a:pt x="72" y="72"/>
                  </a:cubicBezTo>
                  <a:close/>
                </a:path>
              </a:pathLst>
            </a:custGeom>
            <a:grpFill/>
            <a:ln w="6350" cap="flat" cmpd="sng">
              <a:solidFill>
                <a:srgbClr val="B2B2B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A" sz="163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Freeform 56">
              <a:extLst>
                <a:ext uri="{FF2B5EF4-FFF2-40B4-BE49-F238E27FC236}">
                  <a16:creationId xmlns:a16="http://schemas.microsoft.com/office/drawing/2014/main" id="{9444ECA8-38DC-4070-8FF2-608706374AA8}"/>
                </a:ext>
              </a:extLst>
            </p:cNvPr>
            <p:cNvSpPr>
              <a:spLocks/>
            </p:cNvSpPr>
            <p:nvPr>
              <p:custDataLst>
                <p:tags r:id="rId2"/>
              </p:custDataLst>
            </p:nvPr>
          </p:nvSpPr>
          <p:spPr bwMode="gray">
            <a:xfrm>
              <a:off x="9829274" y="2998157"/>
              <a:ext cx="178172" cy="377400"/>
            </a:xfrm>
            <a:custGeom>
              <a:avLst/>
              <a:gdLst>
                <a:gd name="T0" fmla="*/ 95 w 110"/>
                <a:gd name="T1" fmla="*/ 147 h 233"/>
                <a:gd name="T2" fmla="*/ 110 w 110"/>
                <a:gd name="T3" fmla="*/ 147 h 233"/>
                <a:gd name="T4" fmla="*/ 106 w 110"/>
                <a:gd name="T5" fmla="*/ 119 h 233"/>
                <a:gd name="T6" fmla="*/ 93 w 110"/>
                <a:gd name="T7" fmla="*/ 123 h 233"/>
                <a:gd name="T8" fmla="*/ 76 w 110"/>
                <a:gd name="T9" fmla="*/ 74 h 233"/>
                <a:gd name="T10" fmla="*/ 72 w 110"/>
                <a:gd name="T11" fmla="*/ 34 h 233"/>
                <a:gd name="T12" fmla="*/ 68 w 110"/>
                <a:gd name="T13" fmla="*/ 34 h 233"/>
                <a:gd name="T14" fmla="*/ 57 w 110"/>
                <a:gd name="T15" fmla="*/ 19 h 233"/>
                <a:gd name="T16" fmla="*/ 47 w 110"/>
                <a:gd name="T17" fmla="*/ 8 h 233"/>
                <a:gd name="T18" fmla="*/ 38 w 110"/>
                <a:gd name="T19" fmla="*/ 15 h 233"/>
                <a:gd name="T20" fmla="*/ 38 w 110"/>
                <a:gd name="T21" fmla="*/ 4 h 233"/>
                <a:gd name="T22" fmla="*/ 28 w 110"/>
                <a:gd name="T23" fmla="*/ 15 h 233"/>
                <a:gd name="T24" fmla="*/ 19 w 110"/>
                <a:gd name="T25" fmla="*/ 0 h 233"/>
                <a:gd name="T26" fmla="*/ 0 w 110"/>
                <a:gd name="T27" fmla="*/ 49 h 233"/>
                <a:gd name="T28" fmla="*/ 23 w 110"/>
                <a:gd name="T29" fmla="*/ 74 h 233"/>
                <a:gd name="T30" fmla="*/ 25 w 110"/>
                <a:gd name="T31" fmla="*/ 119 h 233"/>
                <a:gd name="T32" fmla="*/ 34 w 110"/>
                <a:gd name="T33" fmla="*/ 170 h 233"/>
                <a:gd name="T34" fmla="*/ 59 w 110"/>
                <a:gd name="T35" fmla="*/ 193 h 233"/>
                <a:gd name="T36" fmla="*/ 53 w 110"/>
                <a:gd name="T37" fmla="*/ 200 h 233"/>
                <a:gd name="T38" fmla="*/ 53 w 110"/>
                <a:gd name="T39" fmla="*/ 218 h 233"/>
                <a:gd name="T40" fmla="*/ 86 w 110"/>
                <a:gd name="T41" fmla="*/ 233 h 233"/>
                <a:gd name="T42" fmla="*/ 74 w 110"/>
                <a:gd name="T43" fmla="*/ 215 h 233"/>
                <a:gd name="T44" fmla="*/ 89 w 110"/>
                <a:gd name="T45" fmla="*/ 208 h 233"/>
                <a:gd name="T46" fmla="*/ 89 w 110"/>
                <a:gd name="T47" fmla="*/ 208 h 233"/>
                <a:gd name="T48" fmla="*/ 89 w 110"/>
                <a:gd name="T49" fmla="*/ 178 h 233"/>
                <a:gd name="T50" fmla="*/ 97 w 110"/>
                <a:gd name="T51" fmla="*/ 181 h 233"/>
                <a:gd name="T52" fmla="*/ 102 w 110"/>
                <a:gd name="T53" fmla="*/ 157 h 233"/>
                <a:gd name="T54" fmla="*/ 95 w 110"/>
                <a:gd name="T55" fmla="*/ 147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10" h="233">
                  <a:moveTo>
                    <a:pt x="95" y="147"/>
                  </a:moveTo>
                  <a:cubicBezTo>
                    <a:pt x="102" y="149"/>
                    <a:pt x="104" y="147"/>
                    <a:pt x="110" y="147"/>
                  </a:cubicBezTo>
                  <a:cubicBezTo>
                    <a:pt x="106" y="138"/>
                    <a:pt x="106" y="130"/>
                    <a:pt x="106" y="119"/>
                  </a:cubicBezTo>
                  <a:cubicBezTo>
                    <a:pt x="102" y="121"/>
                    <a:pt x="95" y="121"/>
                    <a:pt x="93" y="123"/>
                  </a:cubicBezTo>
                  <a:cubicBezTo>
                    <a:pt x="93" y="104"/>
                    <a:pt x="78" y="93"/>
                    <a:pt x="76" y="74"/>
                  </a:cubicBezTo>
                  <a:cubicBezTo>
                    <a:pt x="76" y="62"/>
                    <a:pt x="72" y="47"/>
                    <a:pt x="72" y="34"/>
                  </a:cubicBezTo>
                  <a:cubicBezTo>
                    <a:pt x="72" y="34"/>
                    <a:pt x="68" y="34"/>
                    <a:pt x="68" y="34"/>
                  </a:cubicBezTo>
                  <a:cubicBezTo>
                    <a:pt x="66" y="23"/>
                    <a:pt x="63" y="23"/>
                    <a:pt x="57" y="19"/>
                  </a:cubicBezTo>
                  <a:cubicBezTo>
                    <a:pt x="55" y="15"/>
                    <a:pt x="51" y="13"/>
                    <a:pt x="47" y="8"/>
                  </a:cubicBezTo>
                  <a:cubicBezTo>
                    <a:pt x="42" y="11"/>
                    <a:pt x="40" y="13"/>
                    <a:pt x="38" y="15"/>
                  </a:cubicBezTo>
                  <a:cubicBezTo>
                    <a:pt x="38" y="15"/>
                    <a:pt x="38" y="6"/>
                    <a:pt x="38" y="4"/>
                  </a:cubicBezTo>
                  <a:cubicBezTo>
                    <a:pt x="32" y="6"/>
                    <a:pt x="32" y="11"/>
                    <a:pt x="28" y="15"/>
                  </a:cubicBezTo>
                  <a:cubicBezTo>
                    <a:pt x="28" y="8"/>
                    <a:pt x="23" y="2"/>
                    <a:pt x="19" y="0"/>
                  </a:cubicBezTo>
                  <a:cubicBezTo>
                    <a:pt x="8" y="17"/>
                    <a:pt x="8" y="34"/>
                    <a:pt x="0" y="49"/>
                  </a:cubicBezTo>
                  <a:cubicBezTo>
                    <a:pt x="11" y="55"/>
                    <a:pt x="19" y="59"/>
                    <a:pt x="23" y="74"/>
                  </a:cubicBezTo>
                  <a:cubicBezTo>
                    <a:pt x="28" y="89"/>
                    <a:pt x="23" y="104"/>
                    <a:pt x="25" y="119"/>
                  </a:cubicBezTo>
                  <a:cubicBezTo>
                    <a:pt x="25" y="130"/>
                    <a:pt x="28" y="159"/>
                    <a:pt x="34" y="170"/>
                  </a:cubicBezTo>
                  <a:cubicBezTo>
                    <a:pt x="40" y="183"/>
                    <a:pt x="59" y="176"/>
                    <a:pt x="59" y="193"/>
                  </a:cubicBezTo>
                  <a:cubicBezTo>
                    <a:pt x="55" y="193"/>
                    <a:pt x="59" y="202"/>
                    <a:pt x="53" y="200"/>
                  </a:cubicBezTo>
                  <a:cubicBezTo>
                    <a:pt x="59" y="205"/>
                    <a:pt x="51" y="210"/>
                    <a:pt x="53" y="218"/>
                  </a:cubicBezTo>
                  <a:cubicBezTo>
                    <a:pt x="74" y="227"/>
                    <a:pt x="82" y="220"/>
                    <a:pt x="86" y="233"/>
                  </a:cubicBezTo>
                  <a:cubicBezTo>
                    <a:pt x="91" y="225"/>
                    <a:pt x="83" y="223"/>
                    <a:pt x="74" y="215"/>
                  </a:cubicBezTo>
                  <a:cubicBezTo>
                    <a:pt x="78" y="212"/>
                    <a:pt x="83" y="208"/>
                    <a:pt x="89" y="208"/>
                  </a:cubicBezTo>
                  <a:cubicBezTo>
                    <a:pt x="89" y="208"/>
                    <a:pt x="89" y="208"/>
                    <a:pt x="89" y="208"/>
                  </a:cubicBezTo>
                  <a:cubicBezTo>
                    <a:pt x="76" y="200"/>
                    <a:pt x="87" y="189"/>
                    <a:pt x="89" y="178"/>
                  </a:cubicBezTo>
                  <a:cubicBezTo>
                    <a:pt x="91" y="178"/>
                    <a:pt x="93" y="178"/>
                    <a:pt x="97" y="181"/>
                  </a:cubicBezTo>
                  <a:cubicBezTo>
                    <a:pt x="93" y="172"/>
                    <a:pt x="93" y="164"/>
                    <a:pt x="102" y="157"/>
                  </a:cubicBezTo>
                  <a:cubicBezTo>
                    <a:pt x="97" y="155"/>
                    <a:pt x="97" y="151"/>
                    <a:pt x="95" y="147"/>
                  </a:cubicBezTo>
                  <a:close/>
                </a:path>
              </a:pathLst>
            </a:custGeom>
            <a:grpFill/>
            <a:ln w="6350" cap="flat" cmpd="sng">
              <a:solidFill>
                <a:srgbClr val="B2B2B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A" sz="163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" name="Freeform 58">
              <a:extLst>
                <a:ext uri="{FF2B5EF4-FFF2-40B4-BE49-F238E27FC236}">
                  <a16:creationId xmlns:a16="http://schemas.microsoft.com/office/drawing/2014/main" id="{D8E5248A-BEAD-4CFD-83E5-476826A85A07}"/>
                </a:ext>
              </a:extLst>
            </p:cNvPr>
            <p:cNvSpPr>
              <a:spLocks/>
            </p:cNvSpPr>
            <p:nvPr>
              <p:custDataLst>
                <p:tags r:id="rId3"/>
              </p:custDataLst>
            </p:nvPr>
          </p:nvSpPr>
          <p:spPr bwMode="gray">
            <a:xfrm>
              <a:off x="9766104" y="2904211"/>
              <a:ext cx="155496" cy="173312"/>
            </a:xfrm>
            <a:custGeom>
              <a:avLst/>
              <a:gdLst>
                <a:gd name="T0" fmla="*/ 31 w 45"/>
                <a:gd name="T1" fmla="*/ 34 h 50"/>
                <a:gd name="T2" fmla="*/ 36 w 45"/>
                <a:gd name="T3" fmla="*/ 29 h 50"/>
                <a:gd name="T4" fmla="*/ 36 w 45"/>
                <a:gd name="T5" fmla="*/ 34 h 50"/>
                <a:gd name="T6" fmla="*/ 40 w 45"/>
                <a:gd name="T7" fmla="*/ 31 h 50"/>
                <a:gd name="T8" fmla="*/ 38 w 45"/>
                <a:gd name="T9" fmla="*/ 29 h 50"/>
                <a:gd name="T10" fmla="*/ 40 w 45"/>
                <a:gd name="T11" fmla="*/ 27 h 50"/>
                <a:gd name="T12" fmla="*/ 45 w 45"/>
                <a:gd name="T13" fmla="*/ 18 h 50"/>
                <a:gd name="T14" fmla="*/ 31 w 45"/>
                <a:gd name="T15" fmla="*/ 18 h 50"/>
                <a:gd name="T16" fmla="*/ 22 w 45"/>
                <a:gd name="T17" fmla="*/ 8 h 50"/>
                <a:gd name="T18" fmla="*/ 14 w 45"/>
                <a:gd name="T19" fmla="*/ 2 h 50"/>
                <a:gd name="T20" fmla="*/ 21 w 45"/>
                <a:gd name="T21" fmla="*/ 2 h 50"/>
                <a:gd name="T22" fmla="*/ 21 w 45"/>
                <a:gd name="T23" fmla="*/ 0 h 50"/>
                <a:gd name="T24" fmla="*/ 8 w 45"/>
                <a:gd name="T25" fmla="*/ 0 h 50"/>
                <a:gd name="T26" fmla="*/ 10 w 45"/>
                <a:gd name="T27" fmla="*/ 10 h 50"/>
                <a:gd name="T28" fmla="*/ 5 w 45"/>
                <a:gd name="T29" fmla="*/ 23 h 50"/>
                <a:gd name="T30" fmla="*/ 1 w 45"/>
                <a:gd name="T31" fmla="*/ 24 h 50"/>
                <a:gd name="T32" fmla="*/ 0 w 45"/>
                <a:gd name="T33" fmla="*/ 37 h 50"/>
                <a:gd name="T34" fmla="*/ 2 w 45"/>
                <a:gd name="T35" fmla="*/ 37 h 50"/>
                <a:gd name="T36" fmla="*/ 15 w 45"/>
                <a:gd name="T37" fmla="*/ 48 h 50"/>
                <a:gd name="T38" fmla="*/ 18 w 45"/>
                <a:gd name="T39" fmla="*/ 50 h 50"/>
                <a:gd name="T40" fmla="*/ 27 w 45"/>
                <a:gd name="T41" fmla="*/ 27 h 50"/>
                <a:gd name="T42" fmla="*/ 31 w 45"/>
                <a:gd name="T43" fmla="*/ 3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5" h="50">
                  <a:moveTo>
                    <a:pt x="31" y="34"/>
                  </a:moveTo>
                  <a:cubicBezTo>
                    <a:pt x="33" y="32"/>
                    <a:pt x="33" y="30"/>
                    <a:pt x="36" y="29"/>
                  </a:cubicBezTo>
                  <a:cubicBezTo>
                    <a:pt x="36" y="30"/>
                    <a:pt x="36" y="34"/>
                    <a:pt x="36" y="34"/>
                  </a:cubicBezTo>
                  <a:cubicBezTo>
                    <a:pt x="37" y="33"/>
                    <a:pt x="38" y="32"/>
                    <a:pt x="40" y="31"/>
                  </a:cubicBezTo>
                  <a:cubicBezTo>
                    <a:pt x="39" y="31"/>
                    <a:pt x="39" y="30"/>
                    <a:pt x="38" y="29"/>
                  </a:cubicBezTo>
                  <a:cubicBezTo>
                    <a:pt x="38" y="29"/>
                    <a:pt x="40" y="27"/>
                    <a:pt x="40" y="27"/>
                  </a:cubicBezTo>
                  <a:cubicBezTo>
                    <a:pt x="36" y="21"/>
                    <a:pt x="45" y="24"/>
                    <a:pt x="45" y="18"/>
                  </a:cubicBezTo>
                  <a:cubicBezTo>
                    <a:pt x="40" y="21"/>
                    <a:pt x="36" y="19"/>
                    <a:pt x="31" y="18"/>
                  </a:cubicBezTo>
                  <a:cubicBezTo>
                    <a:pt x="29" y="13"/>
                    <a:pt x="24" y="13"/>
                    <a:pt x="22" y="8"/>
                  </a:cubicBezTo>
                  <a:cubicBezTo>
                    <a:pt x="18" y="7"/>
                    <a:pt x="16" y="5"/>
                    <a:pt x="14" y="2"/>
                  </a:cubicBezTo>
                  <a:cubicBezTo>
                    <a:pt x="16" y="3"/>
                    <a:pt x="20" y="2"/>
                    <a:pt x="21" y="2"/>
                  </a:cubicBezTo>
                  <a:cubicBezTo>
                    <a:pt x="21" y="1"/>
                    <a:pt x="21" y="1"/>
                    <a:pt x="21" y="0"/>
                  </a:cubicBezTo>
                  <a:cubicBezTo>
                    <a:pt x="17" y="2"/>
                    <a:pt x="13" y="2"/>
                    <a:pt x="8" y="0"/>
                  </a:cubicBezTo>
                  <a:cubicBezTo>
                    <a:pt x="9" y="4"/>
                    <a:pt x="9" y="8"/>
                    <a:pt x="10" y="10"/>
                  </a:cubicBezTo>
                  <a:cubicBezTo>
                    <a:pt x="5" y="12"/>
                    <a:pt x="2" y="17"/>
                    <a:pt x="5" y="23"/>
                  </a:cubicBezTo>
                  <a:cubicBezTo>
                    <a:pt x="3" y="25"/>
                    <a:pt x="2" y="23"/>
                    <a:pt x="1" y="24"/>
                  </a:cubicBezTo>
                  <a:cubicBezTo>
                    <a:pt x="3" y="29"/>
                    <a:pt x="2" y="33"/>
                    <a:pt x="0" y="37"/>
                  </a:cubicBezTo>
                  <a:cubicBezTo>
                    <a:pt x="1" y="37"/>
                    <a:pt x="1" y="37"/>
                    <a:pt x="2" y="37"/>
                  </a:cubicBezTo>
                  <a:cubicBezTo>
                    <a:pt x="6" y="39"/>
                    <a:pt x="11" y="45"/>
                    <a:pt x="15" y="48"/>
                  </a:cubicBezTo>
                  <a:cubicBezTo>
                    <a:pt x="16" y="48"/>
                    <a:pt x="17" y="49"/>
                    <a:pt x="18" y="50"/>
                  </a:cubicBezTo>
                  <a:cubicBezTo>
                    <a:pt x="22" y="43"/>
                    <a:pt x="22" y="35"/>
                    <a:pt x="27" y="27"/>
                  </a:cubicBezTo>
                  <a:cubicBezTo>
                    <a:pt x="29" y="28"/>
                    <a:pt x="31" y="31"/>
                    <a:pt x="31" y="34"/>
                  </a:cubicBezTo>
                  <a:close/>
                </a:path>
              </a:pathLst>
            </a:custGeom>
            <a:grpFill/>
            <a:ln w="6350" cap="flat" cmpd="sng">
              <a:solidFill>
                <a:srgbClr val="B2B2B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A" sz="163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" name="Freeform 59">
              <a:extLst>
                <a:ext uri="{FF2B5EF4-FFF2-40B4-BE49-F238E27FC236}">
                  <a16:creationId xmlns:a16="http://schemas.microsoft.com/office/drawing/2014/main" id="{4458FAB3-E117-425C-842B-FF0682856248}"/>
                </a:ext>
              </a:extLst>
            </p:cNvPr>
            <p:cNvSpPr>
              <a:spLocks/>
            </p:cNvSpPr>
            <p:nvPr>
              <p:custDataLst>
                <p:tags r:id="rId4"/>
              </p:custDataLst>
            </p:nvPr>
          </p:nvSpPr>
          <p:spPr bwMode="gray">
            <a:xfrm>
              <a:off x="9753146" y="2611038"/>
              <a:ext cx="361204" cy="455148"/>
            </a:xfrm>
            <a:custGeom>
              <a:avLst/>
              <a:gdLst>
                <a:gd name="T0" fmla="*/ 65 w 105"/>
                <a:gd name="T1" fmla="*/ 123 h 132"/>
                <a:gd name="T2" fmla="*/ 75 w 105"/>
                <a:gd name="T3" fmla="*/ 126 h 132"/>
                <a:gd name="T4" fmla="*/ 77 w 105"/>
                <a:gd name="T5" fmla="*/ 128 h 132"/>
                <a:gd name="T6" fmla="*/ 76 w 105"/>
                <a:gd name="T7" fmla="*/ 121 h 132"/>
                <a:gd name="T8" fmla="*/ 100 w 105"/>
                <a:gd name="T9" fmla="*/ 113 h 132"/>
                <a:gd name="T10" fmla="*/ 99 w 105"/>
                <a:gd name="T11" fmla="*/ 109 h 132"/>
                <a:gd name="T12" fmla="*/ 95 w 105"/>
                <a:gd name="T13" fmla="*/ 109 h 132"/>
                <a:gd name="T14" fmla="*/ 103 w 105"/>
                <a:gd name="T15" fmla="*/ 81 h 132"/>
                <a:gd name="T16" fmla="*/ 95 w 105"/>
                <a:gd name="T17" fmla="*/ 51 h 132"/>
                <a:gd name="T18" fmla="*/ 94 w 105"/>
                <a:gd name="T19" fmla="*/ 51 h 132"/>
                <a:gd name="T20" fmla="*/ 91 w 105"/>
                <a:gd name="T21" fmla="*/ 39 h 132"/>
                <a:gd name="T22" fmla="*/ 82 w 105"/>
                <a:gd name="T23" fmla="*/ 40 h 132"/>
                <a:gd name="T24" fmla="*/ 80 w 105"/>
                <a:gd name="T25" fmla="*/ 50 h 132"/>
                <a:gd name="T26" fmla="*/ 78 w 105"/>
                <a:gd name="T27" fmla="*/ 45 h 132"/>
                <a:gd name="T28" fmla="*/ 73 w 105"/>
                <a:gd name="T29" fmla="*/ 46 h 132"/>
                <a:gd name="T30" fmla="*/ 73 w 105"/>
                <a:gd name="T31" fmla="*/ 40 h 132"/>
                <a:gd name="T32" fmla="*/ 62 w 105"/>
                <a:gd name="T33" fmla="*/ 40 h 132"/>
                <a:gd name="T34" fmla="*/ 31 w 105"/>
                <a:gd name="T35" fmla="*/ 0 h 132"/>
                <a:gd name="T36" fmla="*/ 19 w 105"/>
                <a:gd name="T37" fmla="*/ 0 h 132"/>
                <a:gd name="T38" fmla="*/ 11 w 105"/>
                <a:gd name="T39" fmla="*/ 7 h 132"/>
                <a:gd name="T40" fmla="*/ 11 w 105"/>
                <a:gd name="T41" fmla="*/ 14 h 132"/>
                <a:gd name="T42" fmla="*/ 2 w 105"/>
                <a:gd name="T43" fmla="*/ 10 h 132"/>
                <a:gd name="T44" fmla="*/ 0 w 105"/>
                <a:gd name="T45" fmla="*/ 14 h 132"/>
                <a:gd name="T46" fmla="*/ 0 w 105"/>
                <a:gd name="T47" fmla="*/ 14 h 132"/>
                <a:gd name="T48" fmla="*/ 0 w 105"/>
                <a:gd name="T49" fmla="*/ 20 h 132"/>
                <a:gd name="T50" fmla="*/ 4 w 105"/>
                <a:gd name="T51" fmla="*/ 20 h 132"/>
                <a:gd name="T52" fmla="*/ 6 w 105"/>
                <a:gd name="T53" fmla="*/ 29 h 132"/>
                <a:gd name="T54" fmla="*/ 8 w 105"/>
                <a:gd name="T55" fmla="*/ 28 h 132"/>
                <a:gd name="T56" fmla="*/ 12 w 105"/>
                <a:gd name="T57" fmla="*/ 34 h 132"/>
                <a:gd name="T58" fmla="*/ 6 w 105"/>
                <a:gd name="T59" fmla="*/ 35 h 132"/>
                <a:gd name="T60" fmla="*/ 9 w 105"/>
                <a:gd name="T61" fmla="*/ 37 h 132"/>
                <a:gd name="T62" fmla="*/ 7 w 105"/>
                <a:gd name="T63" fmla="*/ 42 h 132"/>
                <a:gd name="T64" fmla="*/ 11 w 105"/>
                <a:gd name="T65" fmla="*/ 42 h 132"/>
                <a:gd name="T66" fmla="*/ 14 w 105"/>
                <a:gd name="T67" fmla="*/ 45 h 132"/>
                <a:gd name="T68" fmla="*/ 15 w 105"/>
                <a:gd name="T69" fmla="*/ 56 h 132"/>
                <a:gd name="T70" fmla="*/ 11 w 105"/>
                <a:gd name="T71" fmla="*/ 64 h 132"/>
                <a:gd name="T72" fmla="*/ 24 w 105"/>
                <a:gd name="T73" fmla="*/ 72 h 132"/>
                <a:gd name="T74" fmla="*/ 16 w 105"/>
                <a:gd name="T75" fmla="*/ 71 h 132"/>
                <a:gd name="T76" fmla="*/ 16 w 105"/>
                <a:gd name="T77" fmla="*/ 74 h 132"/>
                <a:gd name="T78" fmla="*/ 25 w 105"/>
                <a:gd name="T79" fmla="*/ 87 h 132"/>
                <a:gd name="T80" fmla="*/ 18 w 105"/>
                <a:gd name="T81" fmla="*/ 87 h 132"/>
                <a:gd name="T82" fmla="*/ 26 w 105"/>
                <a:gd name="T83" fmla="*/ 93 h 132"/>
                <a:gd name="T84" fmla="*/ 35 w 105"/>
                <a:gd name="T85" fmla="*/ 103 h 132"/>
                <a:gd name="T86" fmla="*/ 49 w 105"/>
                <a:gd name="T87" fmla="*/ 103 h 132"/>
                <a:gd name="T88" fmla="*/ 44 w 105"/>
                <a:gd name="T89" fmla="*/ 112 h 132"/>
                <a:gd name="T90" fmla="*/ 42 w 105"/>
                <a:gd name="T91" fmla="*/ 114 h 132"/>
                <a:gd name="T92" fmla="*/ 49 w 105"/>
                <a:gd name="T93" fmla="*/ 121 h 132"/>
                <a:gd name="T94" fmla="*/ 54 w 105"/>
                <a:gd name="T95" fmla="*/ 128 h 132"/>
                <a:gd name="T96" fmla="*/ 56 w 105"/>
                <a:gd name="T97" fmla="*/ 128 h 132"/>
                <a:gd name="T98" fmla="*/ 57 w 105"/>
                <a:gd name="T99" fmla="*/ 132 h 132"/>
                <a:gd name="T100" fmla="*/ 65 w 105"/>
                <a:gd name="T101" fmla="*/ 123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5" h="132">
                  <a:moveTo>
                    <a:pt x="65" y="123"/>
                  </a:moveTo>
                  <a:cubicBezTo>
                    <a:pt x="67" y="130"/>
                    <a:pt x="70" y="132"/>
                    <a:pt x="75" y="126"/>
                  </a:cubicBezTo>
                  <a:cubicBezTo>
                    <a:pt x="75" y="125"/>
                    <a:pt x="77" y="128"/>
                    <a:pt x="77" y="128"/>
                  </a:cubicBezTo>
                  <a:cubicBezTo>
                    <a:pt x="76" y="126"/>
                    <a:pt x="77" y="123"/>
                    <a:pt x="76" y="121"/>
                  </a:cubicBezTo>
                  <a:cubicBezTo>
                    <a:pt x="81" y="120"/>
                    <a:pt x="92" y="117"/>
                    <a:pt x="100" y="113"/>
                  </a:cubicBezTo>
                  <a:cubicBezTo>
                    <a:pt x="100" y="112"/>
                    <a:pt x="100" y="109"/>
                    <a:pt x="99" y="109"/>
                  </a:cubicBezTo>
                  <a:cubicBezTo>
                    <a:pt x="98" y="109"/>
                    <a:pt x="97" y="109"/>
                    <a:pt x="95" y="109"/>
                  </a:cubicBezTo>
                  <a:cubicBezTo>
                    <a:pt x="99" y="98"/>
                    <a:pt x="105" y="94"/>
                    <a:pt x="103" y="81"/>
                  </a:cubicBezTo>
                  <a:cubicBezTo>
                    <a:pt x="86" y="81"/>
                    <a:pt x="91" y="65"/>
                    <a:pt x="95" y="51"/>
                  </a:cubicBezTo>
                  <a:cubicBezTo>
                    <a:pt x="95" y="51"/>
                    <a:pt x="94" y="51"/>
                    <a:pt x="94" y="51"/>
                  </a:cubicBezTo>
                  <a:cubicBezTo>
                    <a:pt x="93" y="48"/>
                    <a:pt x="90" y="45"/>
                    <a:pt x="91" y="39"/>
                  </a:cubicBezTo>
                  <a:cubicBezTo>
                    <a:pt x="88" y="39"/>
                    <a:pt x="86" y="39"/>
                    <a:pt x="82" y="40"/>
                  </a:cubicBezTo>
                  <a:cubicBezTo>
                    <a:pt x="86" y="48"/>
                    <a:pt x="86" y="45"/>
                    <a:pt x="80" y="50"/>
                  </a:cubicBezTo>
                  <a:cubicBezTo>
                    <a:pt x="79" y="48"/>
                    <a:pt x="80" y="47"/>
                    <a:pt x="78" y="45"/>
                  </a:cubicBezTo>
                  <a:cubicBezTo>
                    <a:pt x="77" y="45"/>
                    <a:pt x="75" y="47"/>
                    <a:pt x="73" y="46"/>
                  </a:cubicBezTo>
                  <a:cubicBezTo>
                    <a:pt x="72" y="45"/>
                    <a:pt x="73" y="43"/>
                    <a:pt x="73" y="40"/>
                  </a:cubicBezTo>
                  <a:cubicBezTo>
                    <a:pt x="68" y="41"/>
                    <a:pt x="65" y="40"/>
                    <a:pt x="62" y="40"/>
                  </a:cubicBezTo>
                  <a:cubicBezTo>
                    <a:pt x="72" y="25"/>
                    <a:pt x="35" y="13"/>
                    <a:pt x="31" y="0"/>
                  </a:cubicBezTo>
                  <a:cubicBezTo>
                    <a:pt x="28" y="0"/>
                    <a:pt x="22" y="0"/>
                    <a:pt x="19" y="0"/>
                  </a:cubicBezTo>
                  <a:cubicBezTo>
                    <a:pt x="17" y="2"/>
                    <a:pt x="13" y="6"/>
                    <a:pt x="11" y="7"/>
                  </a:cubicBezTo>
                  <a:cubicBezTo>
                    <a:pt x="11" y="9"/>
                    <a:pt x="11" y="12"/>
                    <a:pt x="11" y="14"/>
                  </a:cubicBezTo>
                  <a:cubicBezTo>
                    <a:pt x="9" y="13"/>
                    <a:pt x="4" y="12"/>
                    <a:pt x="2" y="10"/>
                  </a:cubicBezTo>
                  <a:cubicBezTo>
                    <a:pt x="2" y="12"/>
                    <a:pt x="1" y="13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6"/>
                    <a:pt x="1" y="18"/>
                    <a:pt x="0" y="20"/>
                  </a:cubicBezTo>
                  <a:cubicBezTo>
                    <a:pt x="2" y="20"/>
                    <a:pt x="3" y="20"/>
                    <a:pt x="4" y="20"/>
                  </a:cubicBezTo>
                  <a:cubicBezTo>
                    <a:pt x="4" y="23"/>
                    <a:pt x="6" y="26"/>
                    <a:pt x="6" y="29"/>
                  </a:cubicBezTo>
                  <a:cubicBezTo>
                    <a:pt x="7" y="29"/>
                    <a:pt x="8" y="28"/>
                    <a:pt x="8" y="28"/>
                  </a:cubicBezTo>
                  <a:cubicBezTo>
                    <a:pt x="10" y="30"/>
                    <a:pt x="11" y="32"/>
                    <a:pt x="12" y="34"/>
                  </a:cubicBezTo>
                  <a:cubicBezTo>
                    <a:pt x="10" y="34"/>
                    <a:pt x="7" y="35"/>
                    <a:pt x="6" y="35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8" y="39"/>
                    <a:pt x="8" y="40"/>
                    <a:pt x="7" y="42"/>
                  </a:cubicBezTo>
                  <a:cubicBezTo>
                    <a:pt x="8" y="42"/>
                    <a:pt x="10" y="42"/>
                    <a:pt x="11" y="42"/>
                  </a:cubicBezTo>
                  <a:cubicBezTo>
                    <a:pt x="12" y="44"/>
                    <a:pt x="11" y="44"/>
                    <a:pt x="14" y="45"/>
                  </a:cubicBezTo>
                  <a:cubicBezTo>
                    <a:pt x="11" y="49"/>
                    <a:pt x="11" y="53"/>
                    <a:pt x="15" y="56"/>
                  </a:cubicBezTo>
                  <a:cubicBezTo>
                    <a:pt x="14" y="58"/>
                    <a:pt x="13" y="62"/>
                    <a:pt x="11" y="64"/>
                  </a:cubicBezTo>
                  <a:cubicBezTo>
                    <a:pt x="16" y="66"/>
                    <a:pt x="21" y="68"/>
                    <a:pt x="24" y="72"/>
                  </a:cubicBezTo>
                  <a:cubicBezTo>
                    <a:pt x="22" y="72"/>
                    <a:pt x="19" y="72"/>
                    <a:pt x="16" y="71"/>
                  </a:cubicBezTo>
                  <a:cubicBezTo>
                    <a:pt x="17" y="72"/>
                    <a:pt x="16" y="74"/>
                    <a:pt x="16" y="74"/>
                  </a:cubicBezTo>
                  <a:cubicBezTo>
                    <a:pt x="22" y="77"/>
                    <a:pt x="24" y="82"/>
                    <a:pt x="25" y="87"/>
                  </a:cubicBezTo>
                  <a:cubicBezTo>
                    <a:pt x="24" y="87"/>
                    <a:pt x="20" y="88"/>
                    <a:pt x="18" y="87"/>
                  </a:cubicBezTo>
                  <a:cubicBezTo>
                    <a:pt x="20" y="90"/>
                    <a:pt x="22" y="92"/>
                    <a:pt x="26" y="93"/>
                  </a:cubicBezTo>
                  <a:cubicBezTo>
                    <a:pt x="28" y="98"/>
                    <a:pt x="33" y="98"/>
                    <a:pt x="35" y="103"/>
                  </a:cubicBezTo>
                  <a:cubicBezTo>
                    <a:pt x="40" y="104"/>
                    <a:pt x="44" y="106"/>
                    <a:pt x="49" y="103"/>
                  </a:cubicBezTo>
                  <a:cubicBezTo>
                    <a:pt x="49" y="109"/>
                    <a:pt x="40" y="106"/>
                    <a:pt x="44" y="112"/>
                  </a:cubicBezTo>
                  <a:cubicBezTo>
                    <a:pt x="44" y="112"/>
                    <a:pt x="42" y="114"/>
                    <a:pt x="42" y="114"/>
                  </a:cubicBezTo>
                  <a:cubicBezTo>
                    <a:pt x="45" y="117"/>
                    <a:pt x="47" y="118"/>
                    <a:pt x="49" y="121"/>
                  </a:cubicBezTo>
                  <a:cubicBezTo>
                    <a:pt x="52" y="123"/>
                    <a:pt x="53" y="123"/>
                    <a:pt x="54" y="128"/>
                  </a:cubicBezTo>
                  <a:cubicBezTo>
                    <a:pt x="54" y="128"/>
                    <a:pt x="56" y="128"/>
                    <a:pt x="56" y="128"/>
                  </a:cubicBezTo>
                  <a:cubicBezTo>
                    <a:pt x="56" y="130"/>
                    <a:pt x="57" y="131"/>
                    <a:pt x="57" y="132"/>
                  </a:cubicBezTo>
                  <a:cubicBezTo>
                    <a:pt x="60" y="130"/>
                    <a:pt x="63" y="127"/>
                    <a:pt x="65" y="123"/>
                  </a:cubicBezTo>
                  <a:close/>
                </a:path>
              </a:pathLst>
            </a:custGeom>
            <a:grpFill/>
            <a:ln w="6350" cap="flat" cmpd="sng">
              <a:solidFill>
                <a:srgbClr val="B2B2B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A" sz="163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" name="Freeform 60">
              <a:extLst>
                <a:ext uri="{FF2B5EF4-FFF2-40B4-BE49-F238E27FC236}">
                  <a16:creationId xmlns:a16="http://schemas.microsoft.com/office/drawing/2014/main" id="{65353674-032D-42AD-AF5A-0F8A1F88F407}"/>
                </a:ext>
              </a:extLst>
            </p:cNvPr>
            <p:cNvSpPr>
              <a:spLocks/>
            </p:cNvSpPr>
            <p:nvPr>
              <p:custDataLst>
                <p:tags r:id="rId5"/>
              </p:custDataLst>
            </p:nvPr>
          </p:nvSpPr>
          <p:spPr bwMode="gray">
            <a:xfrm>
              <a:off x="9949136" y="3001396"/>
              <a:ext cx="220285" cy="195989"/>
            </a:xfrm>
            <a:custGeom>
              <a:avLst/>
              <a:gdLst>
                <a:gd name="T0" fmla="*/ 55 w 64"/>
                <a:gd name="T1" fmla="*/ 7 h 57"/>
                <a:gd name="T2" fmla="*/ 38 w 64"/>
                <a:gd name="T3" fmla="*/ 4 h 57"/>
                <a:gd name="T4" fmla="*/ 44 w 64"/>
                <a:gd name="T5" fmla="*/ 1 h 57"/>
                <a:gd name="T6" fmla="*/ 43 w 64"/>
                <a:gd name="T7" fmla="*/ 0 h 57"/>
                <a:gd name="T8" fmla="*/ 19 w 64"/>
                <a:gd name="T9" fmla="*/ 8 h 57"/>
                <a:gd name="T10" fmla="*/ 20 w 64"/>
                <a:gd name="T11" fmla="*/ 15 h 57"/>
                <a:gd name="T12" fmla="*/ 18 w 64"/>
                <a:gd name="T13" fmla="*/ 13 h 57"/>
                <a:gd name="T14" fmla="*/ 8 w 64"/>
                <a:gd name="T15" fmla="*/ 10 h 57"/>
                <a:gd name="T16" fmla="*/ 0 w 64"/>
                <a:gd name="T17" fmla="*/ 19 h 57"/>
                <a:gd name="T18" fmla="*/ 1 w 64"/>
                <a:gd name="T19" fmla="*/ 34 h 57"/>
                <a:gd name="T20" fmla="*/ 9 w 64"/>
                <a:gd name="T21" fmla="*/ 57 h 57"/>
                <a:gd name="T22" fmla="*/ 40 w 64"/>
                <a:gd name="T23" fmla="*/ 40 h 57"/>
                <a:gd name="T24" fmla="*/ 55 w 64"/>
                <a:gd name="T25" fmla="*/ 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4" h="57">
                  <a:moveTo>
                    <a:pt x="55" y="7"/>
                  </a:moveTo>
                  <a:cubicBezTo>
                    <a:pt x="49" y="7"/>
                    <a:pt x="44" y="6"/>
                    <a:pt x="38" y="4"/>
                  </a:cubicBezTo>
                  <a:cubicBezTo>
                    <a:pt x="39" y="3"/>
                    <a:pt x="41" y="2"/>
                    <a:pt x="44" y="1"/>
                  </a:cubicBezTo>
                  <a:cubicBezTo>
                    <a:pt x="44" y="1"/>
                    <a:pt x="43" y="1"/>
                    <a:pt x="43" y="0"/>
                  </a:cubicBezTo>
                  <a:cubicBezTo>
                    <a:pt x="35" y="4"/>
                    <a:pt x="24" y="7"/>
                    <a:pt x="19" y="8"/>
                  </a:cubicBezTo>
                  <a:cubicBezTo>
                    <a:pt x="20" y="10"/>
                    <a:pt x="19" y="13"/>
                    <a:pt x="20" y="15"/>
                  </a:cubicBezTo>
                  <a:cubicBezTo>
                    <a:pt x="20" y="15"/>
                    <a:pt x="18" y="12"/>
                    <a:pt x="18" y="13"/>
                  </a:cubicBezTo>
                  <a:cubicBezTo>
                    <a:pt x="13" y="19"/>
                    <a:pt x="10" y="17"/>
                    <a:pt x="8" y="10"/>
                  </a:cubicBezTo>
                  <a:cubicBezTo>
                    <a:pt x="6" y="14"/>
                    <a:pt x="3" y="17"/>
                    <a:pt x="0" y="19"/>
                  </a:cubicBezTo>
                  <a:cubicBezTo>
                    <a:pt x="0" y="24"/>
                    <a:pt x="1" y="29"/>
                    <a:pt x="1" y="34"/>
                  </a:cubicBezTo>
                  <a:cubicBezTo>
                    <a:pt x="2" y="43"/>
                    <a:pt x="9" y="48"/>
                    <a:pt x="9" y="57"/>
                  </a:cubicBezTo>
                  <a:cubicBezTo>
                    <a:pt x="17" y="51"/>
                    <a:pt x="35" y="53"/>
                    <a:pt x="40" y="40"/>
                  </a:cubicBezTo>
                  <a:cubicBezTo>
                    <a:pt x="64" y="48"/>
                    <a:pt x="56" y="18"/>
                    <a:pt x="55" y="7"/>
                  </a:cubicBezTo>
                  <a:close/>
                </a:path>
              </a:pathLst>
            </a:custGeom>
            <a:grpFill/>
            <a:ln w="6350" cap="flat" cmpd="sng">
              <a:solidFill>
                <a:srgbClr val="B2B2B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A" sz="163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" name="Freeform 69">
              <a:extLst>
                <a:ext uri="{FF2B5EF4-FFF2-40B4-BE49-F238E27FC236}">
                  <a16:creationId xmlns:a16="http://schemas.microsoft.com/office/drawing/2014/main" id="{180BD8D8-91F6-47D0-B6B1-D78A625D65B5}"/>
                </a:ext>
              </a:extLst>
            </p:cNvPr>
            <p:cNvSpPr>
              <a:spLocks/>
            </p:cNvSpPr>
            <p:nvPr>
              <p:custDataLst>
                <p:tags r:id="rId6"/>
              </p:custDataLst>
            </p:nvPr>
          </p:nvSpPr>
          <p:spPr bwMode="gray">
            <a:xfrm>
              <a:off x="9907022" y="2917169"/>
              <a:ext cx="131200" cy="140917"/>
            </a:xfrm>
            <a:custGeom>
              <a:avLst/>
              <a:gdLst>
                <a:gd name="T0" fmla="*/ 13 w 81"/>
                <a:gd name="T1" fmla="*/ 19 h 87"/>
                <a:gd name="T2" fmla="*/ 20 w 81"/>
                <a:gd name="T3" fmla="*/ 4 h 87"/>
                <a:gd name="T4" fmla="*/ 29 w 81"/>
                <a:gd name="T5" fmla="*/ 0 h 87"/>
                <a:gd name="T6" fmla="*/ 44 w 81"/>
                <a:gd name="T7" fmla="*/ 6 h 87"/>
                <a:gd name="T8" fmla="*/ 58 w 81"/>
                <a:gd name="T9" fmla="*/ 13 h 87"/>
                <a:gd name="T10" fmla="*/ 68 w 81"/>
                <a:gd name="T11" fmla="*/ 31 h 87"/>
                <a:gd name="T12" fmla="*/ 80 w 81"/>
                <a:gd name="T13" fmla="*/ 46 h 87"/>
                <a:gd name="T14" fmla="*/ 73 w 81"/>
                <a:gd name="T15" fmla="*/ 58 h 87"/>
                <a:gd name="T16" fmla="*/ 67 w 81"/>
                <a:gd name="T17" fmla="*/ 72 h 87"/>
                <a:gd name="T18" fmla="*/ 53 w 81"/>
                <a:gd name="T19" fmla="*/ 84 h 87"/>
                <a:gd name="T20" fmla="*/ 46 w 81"/>
                <a:gd name="T21" fmla="*/ 73 h 87"/>
                <a:gd name="T22" fmla="*/ 29 w 81"/>
                <a:gd name="T23" fmla="*/ 87 h 87"/>
                <a:gd name="T24" fmla="*/ 11 w 81"/>
                <a:gd name="T25" fmla="*/ 72 h 87"/>
                <a:gd name="T26" fmla="*/ 1 w 81"/>
                <a:gd name="T27" fmla="*/ 53 h 87"/>
                <a:gd name="T28" fmla="*/ 2 w 81"/>
                <a:gd name="T29" fmla="*/ 39 h 87"/>
                <a:gd name="T30" fmla="*/ 13 w 81"/>
                <a:gd name="T31" fmla="*/ 19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87">
                  <a:moveTo>
                    <a:pt x="13" y="19"/>
                  </a:moveTo>
                  <a:cubicBezTo>
                    <a:pt x="16" y="13"/>
                    <a:pt x="17" y="7"/>
                    <a:pt x="20" y="4"/>
                  </a:cubicBezTo>
                  <a:cubicBezTo>
                    <a:pt x="23" y="1"/>
                    <a:pt x="25" y="0"/>
                    <a:pt x="29" y="0"/>
                  </a:cubicBezTo>
                  <a:cubicBezTo>
                    <a:pt x="33" y="0"/>
                    <a:pt x="39" y="4"/>
                    <a:pt x="44" y="6"/>
                  </a:cubicBezTo>
                  <a:cubicBezTo>
                    <a:pt x="49" y="8"/>
                    <a:pt x="54" y="9"/>
                    <a:pt x="58" y="13"/>
                  </a:cubicBezTo>
                  <a:cubicBezTo>
                    <a:pt x="62" y="17"/>
                    <a:pt x="64" y="26"/>
                    <a:pt x="68" y="31"/>
                  </a:cubicBezTo>
                  <a:cubicBezTo>
                    <a:pt x="72" y="36"/>
                    <a:pt x="79" y="42"/>
                    <a:pt x="80" y="46"/>
                  </a:cubicBezTo>
                  <a:cubicBezTo>
                    <a:pt x="81" y="50"/>
                    <a:pt x="75" y="54"/>
                    <a:pt x="73" y="58"/>
                  </a:cubicBezTo>
                  <a:cubicBezTo>
                    <a:pt x="71" y="62"/>
                    <a:pt x="70" y="68"/>
                    <a:pt x="67" y="72"/>
                  </a:cubicBezTo>
                  <a:cubicBezTo>
                    <a:pt x="64" y="76"/>
                    <a:pt x="56" y="84"/>
                    <a:pt x="53" y="84"/>
                  </a:cubicBezTo>
                  <a:cubicBezTo>
                    <a:pt x="50" y="84"/>
                    <a:pt x="50" y="73"/>
                    <a:pt x="46" y="73"/>
                  </a:cubicBezTo>
                  <a:cubicBezTo>
                    <a:pt x="42" y="73"/>
                    <a:pt x="35" y="87"/>
                    <a:pt x="29" y="87"/>
                  </a:cubicBezTo>
                  <a:cubicBezTo>
                    <a:pt x="23" y="87"/>
                    <a:pt x="16" y="78"/>
                    <a:pt x="11" y="72"/>
                  </a:cubicBezTo>
                  <a:cubicBezTo>
                    <a:pt x="6" y="66"/>
                    <a:pt x="2" y="58"/>
                    <a:pt x="1" y="53"/>
                  </a:cubicBezTo>
                  <a:cubicBezTo>
                    <a:pt x="0" y="48"/>
                    <a:pt x="0" y="45"/>
                    <a:pt x="2" y="39"/>
                  </a:cubicBezTo>
                  <a:cubicBezTo>
                    <a:pt x="4" y="33"/>
                    <a:pt x="10" y="25"/>
                    <a:pt x="13" y="19"/>
                  </a:cubicBezTo>
                  <a:close/>
                </a:path>
              </a:pathLst>
            </a:custGeom>
            <a:grpFill/>
            <a:ln w="6350" cap="flat" cmpd="sng">
              <a:solidFill>
                <a:srgbClr val="B2B2B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A" sz="163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4898C639-555C-344C-6F4B-949B060D2A38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10082" t="70246" r="3301" b="17056"/>
          <a:stretch/>
        </p:blipFill>
        <p:spPr>
          <a:xfrm>
            <a:off x="6263841" y="6333904"/>
            <a:ext cx="5928159" cy="51653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88652F4-C44D-1145-DCD3-303FF5503BE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2217" y="7565"/>
            <a:ext cx="1964019" cy="695591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F54B1849-249A-3938-EA72-D9F4140CFA1C}"/>
              </a:ext>
            </a:extLst>
          </p:cNvPr>
          <p:cNvSpPr txBox="1"/>
          <p:nvPr/>
        </p:nvSpPr>
        <p:spPr>
          <a:xfrm>
            <a:off x="6130761" y="2032593"/>
            <a:ext cx="5262542" cy="20358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61950" lvl="1" indent="-342900">
              <a:lnSpc>
                <a:spcPct val="150000"/>
              </a:lnSpc>
              <a:spcBef>
                <a:spcPts val="440"/>
              </a:spcBef>
              <a:buClr>
                <a:srgbClr val="002060"/>
              </a:buClr>
              <a:buSzPts val="1900"/>
              <a:buFont typeface="Wingdings" panose="05000000000000000000" pitchFamily="2" charset="2"/>
              <a:buChar char="§"/>
              <a:defRPr/>
            </a:pPr>
            <a:r>
              <a:rPr lang="en-US" sz="2000" dirty="0">
                <a:solidFill>
                  <a:schemeClr val="tx1"/>
                </a:solidFill>
              </a:rPr>
              <a:t>SSTP </a:t>
            </a:r>
            <a:r>
              <a:rPr lang="en-US" sz="2000" dirty="0">
                <a:solidFill>
                  <a:schemeClr val="tx1"/>
                </a:solidFill>
                <a:hlinkClick r:id="rId11"/>
              </a:rPr>
              <a:t>webpage</a:t>
            </a:r>
            <a:r>
              <a:rPr lang="en-US" sz="2000" dirty="0">
                <a:solidFill>
                  <a:schemeClr val="tx1"/>
                </a:solidFill>
              </a:rPr>
              <a:t> active </a:t>
            </a:r>
            <a:endParaRPr lang="en-US" sz="1600" dirty="0">
              <a:solidFill>
                <a:schemeClr val="tx1"/>
              </a:solidFill>
            </a:endParaRPr>
          </a:p>
          <a:p>
            <a:pPr marL="361950" marR="0" lvl="1" indent="-342900" algn="l" defTabSz="914400" rtl="0" eaLnBrk="1" fontAlgn="auto" latinLnBrk="0" hangingPunct="1">
              <a:lnSpc>
                <a:spcPct val="150000"/>
              </a:lnSpc>
              <a:spcBef>
                <a:spcPts val="440"/>
              </a:spcBef>
              <a:spcAft>
                <a:spcPts val="0"/>
              </a:spcAft>
              <a:buClr>
                <a:srgbClr val="002060"/>
              </a:buClr>
              <a:buSzPts val="1900"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SSTP Promotional 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  <a:hlinkClick r:id="rId12"/>
              </a:rPr>
              <a:t>video 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61950" marR="0" lvl="1" indent="-342900" algn="l" defTabSz="914400" rtl="0" eaLnBrk="1" fontAlgn="auto" latinLnBrk="0" hangingPunct="1">
              <a:lnSpc>
                <a:spcPct val="150000"/>
              </a:lnSpc>
              <a:spcBef>
                <a:spcPts val="440"/>
              </a:spcBef>
              <a:spcAft>
                <a:spcPts val="0"/>
              </a:spcAft>
              <a:buClr>
                <a:srgbClr val="002060"/>
              </a:buClr>
              <a:buSzPts val="1900"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Informational sessions with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 Beneficiaries  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61950" marR="0" lvl="1" indent="-342900" algn="l" defTabSz="914400" rtl="0" eaLnBrk="1" fontAlgn="auto" latinLnBrk="0" hangingPunct="1">
              <a:lnSpc>
                <a:spcPct val="150000"/>
              </a:lnSpc>
              <a:spcBef>
                <a:spcPts val="440"/>
              </a:spcBef>
              <a:spcAft>
                <a:spcPts val="0"/>
              </a:spcAft>
              <a:buClr>
                <a:srgbClr val="002060"/>
              </a:buClr>
              <a:buSzPts val="1900"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Social media outreach 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2F7CE467-2E52-FCAC-CE38-C4A06381B8C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11205" y="1977307"/>
            <a:ext cx="2943225" cy="3076575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E5BB4CB3-23DD-CC36-8B0F-D0CE64F60AB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034792" y="4326195"/>
            <a:ext cx="2893368" cy="2007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29842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719754-BFE7-4D9E-9132-A2D393CF43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9005" y="830281"/>
            <a:ext cx="10515973" cy="677638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First SSTP 1</a:t>
            </a:r>
            <a:r>
              <a:rPr lang="en-US" sz="3600" b="1" baseline="30000" dirty="0">
                <a:solidFill>
                  <a:schemeClr val="accent1">
                    <a:lumMod val="75000"/>
                  </a:schemeClr>
                </a:solidFill>
              </a:rPr>
              <a:t>st</a:t>
            </a: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 call for proposals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A05E67E-7908-49E2-BF2D-B317CA0B43F2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10082" t="70246" r="3301" b="17056"/>
          <a:stretch/>
        </p:blipFill>
        <p:spPr>
          <a:xfrm>
            <a:off x="0" y="6333904"/>
            <a:ext cx="6263841" cy="516531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C68722A4-926C-4735-AF5A-8A5E303D9A85}"/>
              </a:ext>
            </a:extLst>
          </p:cNvPr>
          <p:cNvGrpSpPr>
            <a:grpSpLocks noChangeAspect="1"/>
          </p:cNvGrpSpPr>
          <p:nvPr/>
        </p:nvGrpSpPr>
        <p:grpSpPr>
          <a:xfrm>
            <a:off x="10843630" y="74120"/>
            <a:ext cx="1160422" cy="1372727"/>
            <a:chOff x="9523142" y="2611038"/>
            <a:chExt cx="646279" cy="764519"/>
          </a:xfrm>
          <a:solidFill>
            <a:schemeClr val="accent1">
              <a:lumMod val="75000"/>
            </a:schemeClr>
          </a:solidFill>
        </p:grpSpPr>
        <p:sp>
          <p:nvSpPr>
            <p:cNvPr id="13" name="Freeform 55">
              <a:extLst>
                <a:ext uri="{FF2B5EF4-FFF2-40B4-BE49-F238E27FC236}">
                  <a16:creationId xmlns:a16="http://schemas.microsoft.com/office/drawing/2014/main" id="{8489B4EA-D581-45B7-872C-138479AF3528}"/>
                </a:ext>
              </a:extLst>
            </p:cNvPr>
            <p:cNvSpPr>
              <a:spLocks/>
            </p:cNvSpPr>
            <p:nvPr>
              <p:custDataLst>
                <p:tags r:id="rId1"/>
              </p:custDataLst>
            </p:nvPr>
          </p:nvSpPr>
          <p:spPr bwMode="gray">
            <a:xfrm>
              <a:off x="9523142" y="2738997"/>
              <a:ext cx="315851" cy="293173"/>
            </a:xfrm>
            <a:custGeom>
              <a:avLst/>
              <a:gdLst>
                <a:gd name="T0" fmla="*/ 72 w 92"/>
                <a:gd name="T1" fmla="*/ 72 h 85"/>
                <a:gd name="T2" fmla="*/ 76 w 92"/>
                <a:gd name="T3" fmla="*/ 71 h 85"/>
                <a:gd name="T4" fmla="*/ 81 w 92"/>
                <a:gd name="T5" fmla="*/ 58 h 85"/>
                <a:gd name="T6" fmla="*/ 79 w 92"/>
                <a:gd name="T7" fmla="*/ 48 h 85"/>
                <a:gd name="T8" fmla="*/ 92 w 92"/>
                <a:gd name="T9" fmla="*/ 48 h 85"/>
                <a:gd name="T10" fmla="*/ 83 w 92"/>
                <a:gd name="T11" fmla="*/ 37 h 85"/>
                <a:gd name="T12" fmla="*/ 83 w 92"/>
                <a:gd name="T13" fmla="*/ 34 h 85"/>
                <a:gd name="T14" fmla="*/ 91 w 92"/>
                <a:gd name="T15" fmla="*/ 35 h 85"/>
                <a:gd name="T16" fmla="*/ 78 w 92"/>
                <a:gd name="T17" fmla="*/ 27 h 85"/>
                <a:gd name="T18" fmla="*/ 82 w 92"/>
                <a:gd name="T19" fmla="*/ 19 h 85"/>
                <a:gd name="T20" fmla="*/ 81 w 92"/>
                <a:gd name="T21" fmla="*/ 8 h 85"/>
                <a:gd name="T22" fmla="*/ 79 w 92"/>
                <a:gd name="T23" fmla="*/ 5 h 85"/>
                <a:gd name="T24" fmla="*/ 67 w 92"/>
                <a:gd name="T25" fmla="*/ 0 h 85"/>
                <a:gd name="T26" fmla="*/ 55 w 92"/>
                <a:gd name="T27" fmla="*/ 6 h 85"/>
                <a:gd name="T28" fmla="*/ 52 w 92"/>
                <a:gd name="T29" fmla="*/ 1 h 85"/>
                <a:gd name="T30" fmla="*/ 42 w 92"/>
                <a:gd name="T31" fmla="*/ 7 h 85"/>
                <a:gd name="T32" fmla="*/ 30 w 92"/>
                <a:gd name="T33" fmla="*/ 0 h 85"/>
                <a:gd name="T34" fmla="*/ 21 w 92"/>
                <a:gd name="T35" fmla="*/ 8 h 85"/>
                <a:gd name="T36" fmla="*/ 12 w 92"/>
                <a:gd name="T37" fmla="*/ 4 h 85"/>
                <a:gd name="T38" fmla="*/ 10 w 92"/>
                <a:gd name="T39" fmla="*/ 14 h 85"/>
                <a:gd name="T40" fmla="*/ 3 w 92"/>
                <a:gd name="T41" fmla="*/ 2 h 85"/>
                <a:gd name="T42" fmla="*/ 8 w 92"/>
                <a:gd name="T43" fmla="*/ 26 h 85"/>
                <a:gd name="T44" fmla="*/ 22 w 92"/>
                <a:gd name="T45" fmla="*/ 36 h 85"/>
                <a:gd name="T46" fmla="*/ 31 w 92"/>
                <a:gd name="T47" fmla="*/ 52 h 85"/>
                <a:gd name="T48" fmla="*/ 50 w 92"/>
                <a:gd name="T49" fmla="*/ 63 h 85"/>
                <a:gd name="T50" fmla="*/ 60 w 92"/>
                <a:gd name="T51" fmla="*/ 85 h 85"/>
                <a:gd name="T52" fmla="*/ 71 w 92"/>
                <a:gd name="T53" fmla="*/ 85 h 85"/>
                <a:gd name="T54" fmla="*/ 72 w 92"/>
                <a:gd name="T55" fmla="*/ 72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2" h="85">
                  <a:moveTo>
                    <a:pt x="72" y="72"/>
                  </a:moveTo>
                  <a:cubicBezTo>
                    <a:pt x="73" y="71"/>
                    <a:pt x="74" y="73"/>
                    <a:pt x="76" y="71"/>
                  </a:cubicBezTo>
                  <a:cubicBezTo>
                    <a:pt x="73" y="65"/>
                    <a:pt x="76" y="60"/>
                    <a:pt x="81" y="58"/>
                  </a:cubicBezTo>
                  <a:cubicBezTo>
                    <a:pt x="80" y="56"/>
                    <a:pt x="80" y="52"/>
                    <a:pt x="79" y="48"/>
                  </a:cubicBezTo>
                  <a:cubicBezTo>
                    <a:pt x="84" y="50"/>
                    <a:pt x="88" y="50"/>
                    <a:pt x="92" y="48"/>
                  </a:cubicBezTo>
                  <a:cubicBezTo>
                    <a:pt x="91" y="44"/>
                    <a:pt x="88" y="40"/>
                    <a:pt x="83" y="37"/>
                  </a:cubicBezTo>
                  <a:cubicBezTo>
                    <a:pt x="83" y="37"/>
                    <a:pt x="84" y="35"/>
                    <a:pt x="83" y="34"/>
                  </a:cubicBezTo>
                  <a:cubicBezTo>
                    <a:pt x="86" y="35"/>
                    <a:pt x="89" y="35"/>
                    <a:pt x="91" y="35"/>
                  </a:cubicBezTo>
                  <a:cubicBezTo>
                    <a:pt x="88" y="31"/>
                    <a:pt x="83" y="29"/>
                    <a:pt x="78" y="27"/>
                  </a:cubicBezTo>
                  <a:cubicBezTo>
                    <a:pt x="80" y="25"/>
                    <a:pt x="81" y="21"/>
                    <a:pt x="82" y="19"/>
                  </a:cubicBezTo>
                  <a:cubicBezTo>
                    <a:pt x="78" y="16"/>
                    <a:pt x="78" y="12"/>
                    <a:pt x="81" y="8"/>
                  </a:cubicBezTo>
                  <a:cubicBezTo>
                    <a:pt x="78" y="7"/>
                    <a:pt x="79" y="7"/>
                    <a:pt x="79" y="5"/>
                  </a:cubicBezTo>
                  <a:cubicBezTo>
                    <a:pt x="73" y="7"/>
                    <a:pt x="69" y="7"/>
                    <a:pt x="67" y="0"/>
                  </a:cubicBezTo>
                  <a:cubicBezTo>
                    <a:pt x="63" y="3"/>
                    <a:pt x="59" y="2"/>
                    <a:pt x="55" y="6"/>
                  </a:cubicBezTo>
                  <a:cubicBezTo>
                    <a:pt x="54" y="4"/>
                    <a:pt x="53" y="2"/>
                    <a:pt x="52" y="1"/>
                  </a:cubicBezTo>
                  <a:cubicBezTo>
                    <a:pt x="49" y="3"/>
                    <a:pt x="46" y="3"/>
                    <a:pt x="42" y="7"/>
                  </a:cubicBezTo>
                  <a:cubicBezTo>
                    <a:pt x="37" y="6"/>
                    <a:pt x="33" y="3"/>
                    <a:pt x="30" y="0"/>
                  </a:cubicBezTo>
                  <a:cubicBezTo>
                    <a:pt x="28" y="2"/>
                    <a:pt x="23" y="4"/>
                    <a:pt x="21" y="8"/>
                  </a:cubicBezTo>
                  <a:cubicBezTo>
                    <a:pt x="19" y="6"/>
                    <a:pt x="16" y="6"/>
                    <a:pt x="12" y="4"/>
                  </a:cubicBezTo>
                  <a:cubicBezTo>
                    <a:pt x="12" y="8"/>
                    <a:pt x="10" y="12"/>
                    <a:pt x="10" y="14"/>
                  </a:cubicBezTo>
                  <a:cubicBezTo>
                    <a:pt x="9" y="11"/>
                    <a:pt x="4" y="4"/>
                    <a:pt x="3" y="2"/>
                  </a:cubicBezTo>
                  <a:cubicBezTo>
                    <a:pt x="0" y="10"/>
                    <a:pt x="4" y="19"/>
                    <a:pt x="8" y="26"/>
                  </a:cubicBezTo>
                  <a:cubicBezTo>
                    <a:pt x="12" y="31"/>
                    <a:pt x="19" y="31"/>
                    <a:pt x="22" y="36"/>
                  </a:cubicBezTo>
                  <a:cubicBezTo>
                    <a:pt x="26" y="41"/>
                    <a:pt x="25" y="46"/>
                    <a:pt x="31" y="52"/>
                  </a:cubicBezTo>
                  <a:cubicBezTo>
                    <a:pt x="36" y="59"/>
                    <a:pt x="41" y="60"/>
                    <a:pt x="50" y="63"/>
                  </a:cubicBezTo>
                  <a:cubicBezTo>
                    <a:pt x="48" y="75"/>
                    <a:pt x="61" y="72"/>
                    <a:pt x="60" y="85"/>
                  </a:cubicBezTo>
                  <a:cubicBezTo>
                    <a:pt x="64" y="84"/>
                    <a:pt x="68" y="84"/>
                    <a:pt x="71" y="85"/>
                  </a:cubicBezTo>
                  <a:cubicBezTo>
                    <a:pt x="73" y="81"/>
                    <a:pt x="74" y="77"/>
                    <a:pt x="72" y="72"/>
                  </a:cubicBezTo>
                  <a:close/>
                </a:path>
              </a:pathLst>
            </a:custGeom>
            <a:grpFill/>
            <a:ln w="6350" cap="flat" cmpd="sng">
              <a:solidFill>
                <a:srgbClr val="B2B2B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A" sz="163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Freeform 56">
              <a:extLst>
                <a:ext uri="{FF2B5EF4-FFF2-40B4-BE49-F238E27FC236}">
                  <a16:creationId xmlns:a16="http://schemas.microsoft.com/office/drawing/2014/main" id="{9444ECA8-38DC-4070-8FF2-608706374AA8}"/>
                </a:ext>
              </a:extLst>
            </p:cNvPr>
            <p:cNvSpPr>
              <a:spLocks/>
            </p:cNvSpPr>
            <p:nvPr>
              <p:custDataLst>
                <p:tags r:id="rId2"/>
              </p:custDataLst>
            </p:nvPr>
          </p:nvSpPr>
          <p:spPr bwMode="gray">
            <a:xfrm>
              <a:off x="9829274" y="2998157"/>
              <a:ext cx="178172" cy="377400"/>
            </a:xfrm>
            <a:custGeom>
              <a:avLst/>
              <a:gdLst>
                <a:gd name="T0" fmla="*/ 95 w 110"/>
                <a:gd name="T1" fmla="*/ 147 h 233"/>
                <a:gd name="T2" fmla="*/ 110 w 110"/>
                <a:gd name="T3" fmla="*/ 147 h 233"/>
                <a:gd name="T4" fmla="*/ 106 w 110"/>
                <a:gd name="T5" fmla="*/ 119 h 233"/>
                <a:gd name="T6" fmla="*/ 93 w 110"/>
                <a:gd name="T7" fmla="*/ 123 h 233"/>
                <a:gd name="T8" fmla="*/ 76 w 110"/>
                <a:gd name="T9" fmla="*/ 74 h 233"/>
                <a:gd name="T10" fmla="*/ 72 w 110"/>
                <a:gd name="T11" fmla="*/ 34 h 233"/>
                <a:gd name="T12" fmla="*/ 68 w 110"/>
                <a:gd name="T13" fmla="*/ 34 h 233"/>
                <a:gd name="T14" fmla="*/ 57 w 110"/>
                <a:gd name="T15" fmla="*/ 19 h 233"/>
                <a:gd name="T16" fmla="*/ 47 w 110"/>
                <a:gd name="T17" fmla="*/ 8 h 233"/>
                <a:gd name="T18" fmla="*/ 38 w 110"/>
                <a:gd name="T19" fmla="*/ 15 h 233"/>
                <a:gd name="T20" fmla="*/ 38 w 110"/>
                <a:gd name="T21" fmla="*/ 4 h 233"/>
                <a:gd name="T22" fmla="*/ 28 w 110"/>
                <a:gd name="T23" fmla="*/ 15 h 233"/>
                <a:gd name="T24" fmla="*/ 19 w 110"/>
                <a:gd name="T25" fmla="*/ 0 h 233"/>
                <a:gd name="T26" fmla="*/ 0 w 110"/>
                <a:gd name="T27" fmla="*/ 49 h 233"/>
                <a:gd name="T28" fmla="*/ 23 w 110"/>
                <a:gd name="T29" fmla="*/ 74 h 233"/>
                <a:gd name="T30" fmla="*/ 25 w 110"/>
                <a:gd name="T31" fmla="*/ 119 h 233"/>
                <a:gd name="T32" fmla="*/ 34 w 110"/>
                <a:gd name="T33" fmla="*/ 170 h 233"/>
                <a:gd name="T34" fmla="*/ 59 w 110"/>
                <a:gd name="T35" fmla="*/ 193 h 233"/>
                <a:gd name="T36" fmla="*/ 53 w 110"/>
                <a:gd name="T37" fmla="*/ 200 h 233"/>
                <a:gd name="T38" fmla="*/ 53 w 110"/>
                <a:gd name="T39" fmla="*/ 218 h 233"/>
                <a:gd name="T40" fmla="*/ 86 w 110"/>
                <a:gd name="T41" fmla="*/ 233 h 233"/>
                <a:gd name="T42" fmla="*/ 74 w 110"/>
                <a:gd name="T43" fmla="*/ 215 h 233"/>
                <a:gd name="T44" fmla="*/ 89 w 110"/>
                <a:gd name="T45" fmla="*/ 208 h 233"/>
                <a:gd name="T46" fmla="*/ 89 w 110"/>
                <a:gd name="T47" fmla="*/ 208 h 233"/>
                <a:gd name="T48" fmla="*/ 89 w 110"/>
                <a:gd name="T49" fmla="*/ 178 h 233"/>
                <a:gd name="T50" fmla="*/ 97 w 110"/>
                <a:gd name="T51" fmla="*/ 181 h 233"/>
                <a:gd name="T52" fmla="*/ 102 w 110"/>
                <a:gd name="T53" fmla="*/ 157 h 233"/>
                <a:gd name="T54" fmla="*/ 95 w 110"/>
                <a:gd name="T55" fmla="*/ 147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10" h="233">
                  <a:moveTo>
                    <a:pt x="95" y="147"/>
                  </a:moveTo>
                  <a:cubicBezTo>
                    <a:pt x="102" y="149"/>
                    <a:pt x="104" y="147"/>
                    <a:pt x="110" y="147"/>
                  </a:cubicBezTo>
                  <a:cubicBezTo>
                    <a:pt x="106" y="138"/>
                    <a:pt x="106" y="130"/>
                    <a:pt x="106" y="119"/>
                  </a:cubicBezTo>
                  <a:cubicBezTo>
                    <a:pt x="102" y="121"/>
                    <a:pt x="95" y="121"/>
                    <a:pt x="93" y="123"/>
                  </a:cubicBezTo>
                  <a:cubicBezTo>
                    <a:pt x="93" y="104"/>
                    <a:pt x="78" y="93"/>
                    <a:pt x="76" y="74"/>
                  </a:cubicBezTo>
                  <a:cubicBezTo>
                    <a:pt x="76" y="62"/>
                    <a:pt x="72" y="47"/>
                    <a:pt x="72" y="34"/>
                  </a:cubicBezTo>
                  <a:cubicBezTo>
                    <a:pt x="72" y="34"/>
                    <a:pt x="68" y="34"/>
                    <a:pt x="68" y="34"/>
                  </a:cubicBezTo>
                  <a:cubicBezTo>
                    <a:pt x="66" y="23"/>
                    <a:pt x="63" y="23"/>
                    <a:pt x="57" y="19"/>
                  </a:cubicBezTo>
                  <a:cubicBezTo>
                    <a:pt x="55" y="15"/>
                    <a:pt x="51" y="13"/>
                    <a:pt x="47" y="8"/>
                  </a:cubicBezTo>
                  <a:cubicBezTo>
                    <a:pt x="42" y="11"/>
                    <a:pt x="40" y="13"/>
                    <a:pt x="38" y="15"/>
                  </a:cubicBezTo>
                  <a:cubicBezTo>
                    <a:pt x="38" y="15"/>
                    <a:pt x="38" y="6"/>
                    <a:pt x="38" y="4"/>
                  </a:cubicBezTo>
                  <a:cubicBezTo>
                    <a:pt x="32" y="6"/>
                    <a:pt x="32" y="11"/>
                    <a:pt x="28" y="15"/>
                  </a:cubicBezTo>
                  <a:cubicBezTo>
                    <a:pt x="28" y="8"/>
                    <a:pt x="23" y="2"/>
                    <a:pt x="19" y="0"/>
                  </a:cubicBezTo>
                  <a:cubicBezTo>
                    <a:pt x="8" y="17"/>
                    <a:pt x="8" y="34"/>
                    <a:pt x="0" y="49"/>
                  </a:cubicBezTo>
                  <a:cubicBezTo>
                    <a:pt x="11" y="55"/>
                    <a:pt x="19" y="59"/>
                    <a:pt x="23" y="74"/>
                  </a:cubicBezTo>
                  <a:cubicBezTo>
                    <a:pt x="28" y="89"/>
                    <a:pt x="23" y="104"/>
                    <a:pt x="25" y="119"/>
                  </a:cubicBezTo>
                  <a:cubicBezTo>
                    <a:pt x="25" y="130"/>
                    <a:pt x="28" y="159"/>
                    <a:pt x="34" y="170"/>
                  </a:cubicBezTo>
                  <a:cubicBezTo>
                    <a:pt x="40" y="183"/>
                    <a:pt x="59" y="176"/>
                    <a:pt x="59" y="193"/>
                  </a:cubicBezTo>
                  <a:cubicBezTo>
                    <a:pt x="55" y="193"/>
                    <a:pt x="59" y="202"/>
                    <a:pt x="53" y="200"/>
                  </a:cubicBezTo>
                  <a:cubicBezTo>
                    <a:pt x="59" y="205"/>
                    <a:pt x="51" y="210"/>
                    <a:pt x="53" y="218"/>
                  </a:cubicBezTo>
                  <a:cubicBezTo>
                    <a:pt x="74" y="227"/>
                    <a:pt x="82" y="220"/>
                    <a:pt x="86" y="233"/>
                  </a:cubicBezTo>
                  <a:cubicBezTo>
                    <a:pt x="91" y="225"/>
                    <a:pt x="83" y="223"/>
                    <a:pt x="74" y="215"/>
                  </a:cubicBezTo>
                  <a:cubicBezTo>
                    <a:pt x="78" y="212"/>
                    <a:pt x="83" y="208"/>
                    <a:pt x="89" y="208"/>
                  </a:cubicBezTo>
                  <a:cubicBezTo>
                    <a:pt x="89" y="208"/>
                    <a:pt x="89" y="208"/>
                    <a:pt x="89" y="208"/>
                  </a:cubicBezTo>
                  <a:cubicBezTo>
                    <a:pt x="76" y="200"/>
                    <a:pt x="87" y="189"/>
                    <a:pt x="89" y="178"/>
                  </a:cubicBezTo>
                  <a:cubicBezTo>
                    <a:pt x="91" y="178"/>
                    <a:pt x="93" y="178"/>
                    <a:pt x="97" y="181"/>
                  </a:cubicBezTo>
                  <a:cubicBezTo>
                    <a:pt x="93" y="172"/>
                    <a:pt x="93" y="164"/>
                    <a:pt x="102" y="157"/>
                  </a:cubicBezTo>
                  <a:cubicBezTo>
                    <a:pt x="97" y="155"/>
                    <a:pt x="97" y="151"/>
                    <a:pt x="95" y="147"/>
                  </a:cubicBezTo>
                  <a:close/>
                </a:path>
              </a:pathLst>
            </a:custGeom>
            <a:grpFill/>
            <a:ln w="6350" cap="flat" cmpd="sng">
              <a:solidFill>
                <a:srgbClr val="B2B2B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A" sz="163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" name="Freeform 58">
              <a:extLst>
                <a:ext uri="{FF2B5EF4-FFF2-40B4-BE49-F238E27FC236}">
                  <a16:creationId xmlns:a16="http://schemas.microsoft.com/office/drawing/2014/main" id="{D8E5248A-BEAD-4CFD-83E5-476826A85A07}"/>
                </a:ext>
              </a:extLst>
            </p:cNvPr>
            <p:cNvSpPr>
              <a:spLocks/>
            </p:cNvSpPr>
            <p:nvPr>
              <p:custDataLst>
                <p:tags r:id="rId3"/>
              </p:custDataLst>
            </p:nvPr>
          </p:nvSpPr>
          <p:spPr bwMode="gray">
            <a:xfrm>
              <a:off x="9766104" y="2904211"/>
              <a:ext cx="155496" cy="173312"/>
            </a:xfrm>
            <a:custGeom>
              <a:avLst/>
              <a:gdLst>
                <a:gd name="T0" fmla="*/ 31 w 45"/>
                <a:gd name="T1" fmla="*/ 34 h 50"/>
                <a:gd name="T2" fmla="*/ 36 w 45"/>
                <a:gd name="T3" fmla="*/ 29 h 50"/>
                <a:gd name="T4" fmla="*/ 36 w 45"/>
                <a:gd name="T5" fmla="*/ 34 h 50"/>
                <a:gd name="T6" fmla="*/ 40 w 45"/>
                <a:gd name="T7" fmla="*/ 31 h 50"/>
                <a:gd name="T8" fmla="*/ 38 w 45"/>
                <a:gd name="T9" fmla="*/ 29 h 50"/>
                <a:gd name="T10" fmla="*/ 40 w 45"/>
                <a:gd name="T11" fmla="*/ 27 h 50"/>
                <a:gd name="T12" fmla="*/ 45 w 45"/>
                <a:gd name="T13" fmla="*/ 18 h 50"/>
                <a:gd name="T14" fmla="*/ 31 w 45"/>
                <a:gd name="T15" fmla="*/ 18 h 50"/>
                <a:gd name="T16" fmla="*/ 22 w 45"/>
                <a:gd name="T17" fmla="*/ 8 h 50"/>
                <a:gd name="T18" fmla="*/ 14 w 45"/>
                <a:gd name="T19" fmla="*/ 2 h 50"/>
                <a:gd name="T20" fmla="*/ 21 w 45"/>
                <a:gd name="T21" fmla="*/ 2 h 50"/>
                <a:gd name="T22" fmla="*/ 21 w 45"/>
                <a:gd name="T23" fmla="*/ 0 h 50"/>
                <a:gd name="T24" fmla="*/ 8 w 45"/>
                <a:gd name="T25" fmla="*/ 0 h 50"/>
                <a:gd name="T26" fmla="*/ 10 w 45"/>
                <a:gd name="T27" fmla="*/ 10 h 50"/>
                <a:gd name="T28" fmla="*/ 5 w 45"/>
                <a:gd name="T29" fmla="*/ 23 h 50"/>
                <a:gd name="T30" fmla="*/ 1 w 45"/>
                <a:gd name="T31" fmla="*/ 24 h 50"/>
                <a:gd name="T32" fmla="*/ 0 w 45"/>
                <a:gd name="T33" fmla="*/ 37 h 50"/>
                <a:gd name="T34" fmla="*/ 2 w 45"/>
                <a:gd name="T35" fmla="*/ 37 h 50"/>
                <a:gd name="T36" fmla="*/ 15 w 45"/>
                <a:gd name="T37" fmla="*/ 48 h 50"/>
                <a:gd name="T38" fmla="*/ 18 w 45"/>
                <a:gd name="T39" fmla="*/ 50 h 50"/>
                <a:gd name="T40" fmla="*/ 27 w 45"/>
                <a:gd name="T41" fmla="*/ 27 h 50"/>
                <a:gd name="T42" fmla="*/ 31 w 45"/>
                <a:gd name="T43" fmla="*/ 3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5" h="50">
                  <a:moveTo>
                    <a:pt x="31" y="34"/>
                  </a:moveTo>
                  <a:cubicBezTo>
                    <a:pt x="33" y="32"/>
                    <a:pt x="33" y="30"/>
                    <a:pt x="36" y="29"/>
                  </a:cubicBezTo>
                  <a:cubicBezTo>
                    <a:pt x="36" y="30"/>
                    <a:pt x="36" y="34"/>
                    <a:pt x="36" y="34"/>
                  </a:cubicBezTo>
                  <a:cubicBezTo>
                    <a:pt x="37" y="33"/>
                    <a:pt x="38" y="32"/>
                    <a:pt x="40" y="31"/>
                  </a:cubicBezTo>
                  <a:cubicBezTo>
                    <a:pt x="39" y="31"/>
                    <a:pt x="39" y="30"/>
                    <a:pt x="38" y="29"/>
                  </a:cubicBezTo>
                  <a:cubicBezTo>
                    <a:pt x="38" y="29"/>
                    <a:pt x="40" y="27"/>
                    <a:pt x="40" y="27"/>
                  </a:cubicBezTo>
                  <a:cubicBezTo>
                    <a:pt x="36" y="21"/>
                    <a:pt x="45" y="24"/>
                    <a:pt x="45" y="18"/>
                  </a:cubicBezTo>
                  <a:cubicBezTo>
                    <a:pt x="40" y="21"/>
                    <a:pt x="36" y="19"/>
                    <a:pt x="31" y="18"/>
                  </a:cubicBezTo>
                  <a:cubicBezTo>
                    <a:pt x="29" y="13"/>
                    <a:pt x="24" y="13"/>
                    <a:pt x="22" y="8"/>
                  </a:cubicBezTo>
                  <a:cubicBezTo>
                    <a:pt x="18" y="7"/>
                    <a:pt x="16" y="5"/>
                    <a:pt x="14" y="2"/>
                  </a:cubicBezTo>
                  <a:cubicBezTo>
                    <a:pt x="16" y="3"/>
                    <a:pt x="20" y="2"/>
                    <a:pt x="21" y="2"/>
                  </a:cubicBezTo>
                  <a:cubicBezTo>
                    <a:pt x="21" y="1"/>
                    <a:pt x="21" y="1"/>
                    <a:pt x="21" y="0"/>
                  </a:cubicBezTo>
                  <a:cubicBezTo>
                    <a:pt x="17" y="2"/>
                    <a:pt x="13" y="2"/>
                    <a:pt x="8" y="0"/>
                  </a:cubicBezTo>
                  <a:cubicBezTo>
                    <a:pt x="9" y="4"/>
                    <a:pt x="9" y="8"/>
                    <a:pt x="10" y="10"/>
                  </a:cubicBezTo>
                  <a:cubicBezTo>
                    <a:pt x="5" y="12"/>
                    <a:pt x="2" y="17"/>
                    <a:pt x="5" y="23"/>
                  </a:cubicBezTo>
                  <a:cubicBezTo>
                    <a:pt x="3" y="25"/>
                    <a:pt x="2" y="23"/>
                    <a:pt x="1" y="24"/>
                  </a:cubicBezTo>
                  <a:cubicBezTo>
                    <a:pt x="3" y="29"/>
                    <a:pt x="2" y="33"/>
                    <a:pt x="0" y="37"/>
                  </a:cubicBezTo>
                  <a:cubicBezTo>
                    <a:pt x="1" y="37"/>
                    <a:pt x="1" y="37"/>
                    <a:pt x="2" y="37"/>
                  </a:cubicBezTo>
                  <a:cubicBezTo>
                    <a:pt x="6" y="39"/>
                    <a:pt x="11" y="45"/>
                    <a:pt x="15" y="48"/>
                  </a:cubicBezTo>
                  <a:cubicBezTo>
                    <a:pt x="16" y="48"/>
                    <a:pt x="17" y="49"/>
                    <a:pt x="18" y="50"/>
                  </a:cubicBezTo>
                  <a:cubicBezTo>
                    <a:pt x="22" y="43"/>
                    <a:pt x="22" y="35"/>
                    <a:pt x="27" y="27"/>
                  </a:cubicBezTo>
                  <a:cubicBezTo>
                    <a:pt x="29" y="28"/>
                    <a:pt x="31" y="31"/>
                    <a:pt x="31" y="34"/>
                  </a:cubicBezTo>
                  <a:close/>
                </a:path>
              </a:pathLst>
            </a:custGeom>
            <a:grpFill/>
            <a:ln w="6350" cap="flat" cmpd="sng">
              <a:solidFill>
                <a:srgbClr val="B2B2B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A" sz="163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" name="Freeform 59">
              <a:extLst>
                <a:ext uri="{FF2B5EF4-FFF2-40B4-BE49-F238E27FC236}">
                  <a16:creationId xmlns:a16="http://schemas.microsoft.com/office/drawing/2014/main" id="{4458FAB3-E117-425C-842B-FF0682856248}"/>
                </a:ext>
              </a:extLst>
            </p:cNvPr>
            <p:cNvSpPr>
              <a:spLocks/>
            </p:cNvSpPr>
            <p:nvPr>
              <p:custDataLst>
                <p:tags r:id="rId4"/>
              </p:custDataLst>
            </p:nvPr>
          </p:nvSpPr>
          <p:spPr bwMode="gray">
            <a:xfrm>
              <a:off x="9753146" y="2611038"/>
              <a:ext cx="361204" cy="455148"/>
            </a:xfrm>
            <a:custGeom>
              <a:avLst/>
              <a:gdLst>
                <a:gd name="T0" fmla="*/ 65 w 105"/>
                <a:gd name="T1" fmla="*/ 123 h 132"/>
                <a:gd name="T2" fmla="*/ 75 w 105"/>
                <a:gd name="T3" fmla="*/ 126 h 132"/>
                <a:gd name="T4" fmla="*/ 77 w 105"/>
                <a:gd name="T5" fmla="*/ 128 h 132"/>
                <a:gd name="T6" fmla="*/ 76 w 105"/>
                <a:gd name="T7" fmla="*/ 121 h 132"/>
                <a:gd name="T8" fmla="*/ 100 w 105"/>
                <a:gd name="T9" fmla="*/ 113 h 132"/>
                <a:gd name="T10" fmla="*/ 99 w 105"/>
                <a:gd name="T11" fmla="*/ 109 h 132"/>
                <a:gd name="T12" fmla="*/ 95 w 105"/>
                <a:gd name="T13" fmla="*/ 109 h 132"/>
                <a:gd name="T14" fmla="*/ 103 w 105"/>
                <a:gd name="T15" fmla="*/ 81 h 132"/>
                <a:gd name="T16" fmla="*/ 95 w 105"/>
                <a:gd name="T17" fmla="*/ 51 h 132"/>
                <a:gd name="T18" fmla="*/ 94 w 105"/>
                <a:gd name="T19" fmla="*/ 51 h 132"/>
                <a:gd name="T20" fmla="*/ 91 w 105"/>
                <a:gd name="T21" fmla="*/ 39 h 132"/>
                <a:gd name="T22" fmla="*/ 82 w 105"/>
                <a:gd name="T23" fmla="*/ 40 h 132"/>
                <a:gd name="T24" fmla="*/ 80 w 105"/>
                <a:gd name="T25" fmla="*/ 50 h 132"/>
                <a:gd name="T26" fmla="*/ 78 w 105"/>
                <a:gd name="T27" fmla="*/ 45 h 132"/>
                <a:gd name="T28" fmla="*/ 73 w 105"/>
                <a:gd name="T29" fmla="*/ 46 h 132"/>
                <a:gd name="T30" fmla="*/ 73 w 105"/>
                <a:gd name="T31" fmla="*/ 40 h 132"/>
                <a:gd name="T32" fmla="*/ 62 w 105"/>
                <a:gd name="T33" fmla="*/ 40 h 132"/>
                <a:gd name="T34" fmla="*/ 31 w 105"/>
                <a:gd name="T35" fmla="*/ 0 h 132"/>
                <a:gd name="T36" fmla="*/ 19 w 105"/>
                <a:gd name="T37" fmla="*/ 0 h 132"/>
                <a:gd name="T38" fmla="*/ 11 w 105"/>
                <a:gd name="T39" fmla="*/ 7 h 132"/>
                <a:gd name="T40" fmla="*/ 11 w 105"/>
                <a:gd name="T41" fmla="*/ 14 h 132"/>
                <a:gd name="T42" fmla="*/ 2 w 105"/>
                <a:gd name="T43" fmla="*/ 10 h 132"/>
                <a:gd name="T44" fmla="*/ 0 w 105"/>
                <a:gd name="T45" fmla="*/ 14 h 132"/>
                <a:gd name="T46" fmla="*/ 0 w 105"/>
                <a:gd name="T47" fmla="*/ 14 h 132"/>
                <a:gd name="T48" fmla="*/ 0 w 105"/>
                <a:gd name="T49" fmla="*/ 20 h 132"/>
                <a:gd name="T50" fmla="*/ 4 w 105"/>
                <a:gd name="T51" fmla="*/ 20 h 132"/>
                <a:gd name="T52" fmla="*/ 6 w 105"/>
                <a:gd name="T53" fmla="*/ 29 h 132"/>
                <a:gd name="T54" fmla="*/ 8 w 105"/>
                <a:gd name="T55" fmla="*/ 28 h 132"/>
                <a:gd name="T56" fmla="*/ 12 w 105"/>
                <a:gd name="T57" fmla="*/ 34 h 132"/>
                <a:gd name="T58" fmla="*/ 6 w 105"/>
                <a:gd name="T59" fmla="*/ 35 h 132"/>
                <a:gd name="T60" fmla="*/ 9 w 105"/>
                <a:gd name="T61" fmla="*/ 37 h 132"/>
                <a:gd name="T62" fmla="*/ 7 w 105"/>
                <a:gd name="T63" fmla="*/ 42 h 132"/>
                <a:gd name="T64" fmla="*/ 11 w 105"/>
                <a:gd name="T65" fmla="*/ 42 h 132"/>
                <a:gd name="T66" fmla="*/ 14 w 105"/>
                <a:gd name="T67" fmla="*/ 45 h 132"/>
                <a:gd name="T68" fmla="*/ 15 w 105"/>
                <a:gd name="T69" fmla="*/ 56 h 132"/>
                <a:gd name="T70" fmla="*/ 11 w 105"/>
                <a:gd name="T71" fmla="*/ 64 h 132"/>
                <a:gd name="T72" fmla="*/ 24 w 105"/>
                <a:gd name="T73" fmla="*/ 72 h 132"/>
                <a:gd name="T74" fmla="*/ 16 w 105"/>
                <a:gd name="T75" fmla="*/ 71 h 132"/>
                <a:gd name="T76" fmla="*/ 16 w 105"/>
                <a:gd name="T77" fmla="*/ 74 h 132"/>
                <a:gd name="T78" fmla="*/ 25 w 105"/>
                <a:gd name="T79" fmla="*/ 87 h 132"/>
                <a:gd name="T80" fmla="*/ 18 w 105"/>
                <a:gd name="T81" fmla="*/ 87 h 132"/>
                <a:gd name="T82" fmla="*/ 26 w 105"/>
                <a:gd name="T83" fmla="*/ 93 h 132"/>
                <a:gd name="T84" fmla="*/ 35 w 105"/>
                <a:gd name="T85" fmla="*/ 103 h 132"/>
                <a:gd name="T86" fmla="*/ 49 w 105"/>
                <a:gd name="T87" fmla="*/ 103 h 132"/>
                <a:gd name="T88" fmla="*/ 44 w 105"/>
                <a:gd name="T89" fmla="*/ 112 h 132"/>
                <a:gd name="T90" fmla="*/ 42 w 105"/>
                <a:gd name="T91" fmla="*/ 114 h 132"/>
                <a:gd name="T92" fmla="*/ 49 w 105"/>
                <a:gd name="T93" fmla="*/ 121 h 132"/>
                <a:gd name="T94" fmla="*/ 54 w 105"/>
                <a:gd name="T95" fmla="*/ 128 h 132"/>
                <a:gd name="T96" fmla="*/ 56 w 105"/>
                <a:gd name="T97" fmla="*/ 128 h 132"/>
                <a:gd name="T98" fmla="*/ 57 w 105"/>
                <a:gd name="T99" fmla="*/ 132 h 132"/>
                <a:gd name="T100" fmla="*/ 65 w 105"/>
                <a:gd name="T101" fmla="*/ 123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5" h="132">
                  <a:moveTo>
                    <a:pt x="65" y="123"/>
                  </a:moveTo>
                  <a:cubicBezTo>
                    <a:pt x="67" y="130"/>
                    <a:pt x="70" y="132"/>
                    <a:pt x="75" y="126"/>
                  </a:cubicBezTo>
                  <a:cubicBezTo>
                    <a:pt x="75" y="125"/>
                    <a:pt x="77" y="128"/>
                    <a:pt x="77" y="128"/>
                  </a:cubicBezTo>
                  <a:cubicBezTo>
                    <a:pt x="76" y="126"/>
                    <a:pt x="77" y="123"/>
                    <a:pt x="76" y="121"/>
                  </a:cubicBezTo>
                  <a:cubicBezTo>
                    <a:pt x="81" y="120"/>
                    <a:pt x="92" y="117"/>
                    <a:pt x="100" y="113"/>
                  </a:cubicBezTo>
                  <a:cubicBezTo>
                    <a:pt x="100" y="112"/>
                    <a:pt x="100" y="109"/>
                    <a:pt x="99" y="109"/>
                  </a:cubicBezTo>
                  <a:cubicBezTo>
                    <a:pt x="98" y="109"/>
                    <a:pt x="97" y="109"/>
                    <a:pt x="95" y="109"/>
                  </a:cubicBezTo>
                  <a:cubicBezTo>
                    <a:pt x="99" y="98"/>
                    <a:pt x="105" y="94"/>
                    <a:pt x="103" y="81"/>
                  </a:cubicBezTo>
                  <a:cubicBezTo>
                    <a:pt x="86" y="81"/>
                    <a:pt x="91" y="65"/>
                    <a:pt x="95" y="51"/>
                  </a:cubicBezTo>
                  <a:cubicBezTo>
                    <a:pt x="95" y="51"/>
                    <a:pt x="94" y="51"/>
                    <a:pt x="94" y="51"/>
                  </a:cubicBezTo>
                  <a:cubicBezTo>
                    <a:pt x="93" y="48"/>
                    <a:pt x="90" y="45"/>
                    <a:pt x="91" y="39"/>
                  </a:cubicBezTo>
                  <a:cubicBezTo>
                    <a:pt x="88" y="39"/>
                    <a:pt x="86" y="39"/>
                    <a:pt x="82" y="40"/>
                  </a:cubicBezTo>
                  <a:cubicBezTo>
                    <a:pt x="86" y="48"/>
                    <a:pt x="86" y="45"/>
                    <a:pt x="80" y="50"/>
                  </a:cubicBezTo>
                  <a:cubicBezTo>
                    <a:pt x="79" y="48"/>
                    <a:pt x="80" y="47"/>
                    <a:pt x="78" y="45"/>
                  </a:cubicBezTo>
                  <a:cubicBezTo>
                    <a:pt x="77" y="45"/>
                    <a:pt x="75" y="47"/>
                    <a:pt x="73" y="46"/>
                  </a:cubicBezTo>
                  <a:cubicBezTo>
                    <a:pt x="72" y="45"/>
                    <a:pt x="73" y="43"/>
                    <a:pt x="73" y="40"/>
                  </a:cubicBezTo>
                  <a:cubicBezTo>
                    <a:pt x="68" y="41"/>
                    <a:pt x="65" y="40"/>
                    <a:pt x="62" y="40"/>
                  </a:cubicBezTo>
                  <a:cubicBezTo>
                    <a:pt x="72" y="25"/>
                    <a:pt x="35" y="13"/>
                    <a:pt x="31" y="0"/>
                  </a:cubicBezTo>
                  <a:cubicBezTo>
                    <a:pt x="28" y="0"/>
                    <a:pt x="22" y="0"/>
                    <a:pt x="19" y="0"/>
                  </a:cubicBezTo>
                  <a:cubicBezTo>
                    <a:pt x="17" y="2"/>
                    <a:pt x="13" y="6"/>
                    <a:pt x="11" y="7"/>
                  </a:cubicBezTo>
                  <a:cubicBezTo>
                    <a:pt x="11" y="9"/>
                    <a:pt x="11" y="12"/>
                    <a:pt x="11" y="14"/>
                  </a:cubicBezTo>
                  <a:cubicBezTo>
                    <a:pt x="9" y="13"/>
                    <a:pt x="4" y="12"/>
                    <a:pt x="2" y="10"/>
                  </a:cubicBezTo>
                  <a:cubicBezTo>
                    <a:pt x="2" y="12"/>
                    <a:pt x="1" y="13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6"/>
                    <a:pt x="1" y="18"/>
                    <a:pt x="0" y="20"/>
                  </a:cubicBezTo>
                  <a:cubicBezTo>
                    <a:pt x="2" y="20"/>
                    <a:pt x="3" y="20"/>
                    <a:pt x="4" y="20"/>
                  </a:cubicBezTo>
                  <a:cubicBezTo>
                    <a:pt x="4" y="23"/>
                    <a:pt x="6" y="26"/>
                    <a:pt x="6" y="29"/>
                  </a:cubicBezTo>
                  <a:cubicBezTo>
                    <a:pt x="7" y="29"/>
                    <a:pt x="8" y="28"/>
                    <a:pt x="8" y="28"/>
                  </a:cubicBezTo>
                  <a:cubicBezTo>
                    <a:pt x="10" y="30"/>
                    <a:pt x="11" y="32"/>
                    <a:pt x="12" y="34"/>
                  </a:cubicBezTo>
                  <a:cubicBezTo>
                    <a:pt x="10" y="34"/>
                    <a:pt x="7" y="35"/>
                    <a:pt x="6" y="35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8" y="39"/>
                    <a:pt x="8" y="40"/>
                    <a:pt x="7" y="42"/>
                  </a:cubicBezTo>
                  <a:cubicBezTo>
                    <a:pt x="8" y="42"/>
                    <a:pt x="10" y="42"/>
                    <a:pt x="11" y="42"/>
                  </a:cubicBezTo>
                  <a:cubicBezTo>
                    <a:pt x="12" y="44"/>
                    <a:pt x="11" y="44"/>
                    <a:pt x="14" y="45"/>
                  </a:cubicBezTo>
                  <a:cubicBezTo>
                    <a:pt x="11" y="49"/>
                    <a:pt x="11" y="53"/>
                    <a:pt x="15" y="56"/>
                  </a:cubicBezTo>
                  <a:cubicBezTo>
                    <a:pt x="14" y="58"/>
                    <a:pt x="13" y="62"/>
                    <a:pt x="11" y="64"/>
                  </a:cubicBezTo>
                  <a:cubicBezTo>
                    <a:pt x="16" y="66"/>
                    <a:pt x="21" y="68"/>
                    <a:pt x="24" y="72"/>
                  </a:cubicBezTo>
                  <a:cubicBezTo>
                    <a:pt x="22" y="72"/>
                    <a:pt x="19" y="72"/>
                    <a:pt x="16" y="71"/>
                  </a:cubicBezTo>
                  <a:cubicBezTo>
                    <a:pt x="17" y="72"/>
                    <a:pt x="16" y="74"/>
                    <a:pt x="16" y="74"/>
                  </a:cubicBezTo>
                  <a:cubicBezTo>
                    <a:pt x="22" y="77"/>
                    <a:pt x="24" y="82"/>
                    <a:pt x="25" y="87"/>
                  </a:cubicBezTo>
                  <a:cubicBezTo>
                    <a:pt x="24" y="87"/>
                    <a:pt x="20" y="88"/>
                    <a:pt x="18" y="87"/>
                  </a:cubicBezTo>
                  <a:cubicBezTo>
                    <a:pt x="20" y="90"/>
                    <a:pt x="22" y="92"/>
                    <a:pt x="26" y="93"/>
                  </a:cubicBezTo>
                  <a:cubicBezTo>
                    <a:pt x="28" y="98"/>
                    <a:pt x="33" y="98"/>
                    <a:pt x="35" y="103"/>
                  </a:cubicBezTo>
                  <a:cubicBezTo>
                    <a:pt x="40" y="104"/>
                    <a:pt x="44" y="106"/>
                    <a:pt x="49" y="103"/>
                  </a:cubicBezTo>
                  <a:cubicBezTo>
                    <a:pt x="49" y="109"/>
                    <a:pt x="40" y="106"/>
                    <a:pt x="44" y="112"/>
                  </a:cubicBezTo>
                  <a:cubicBezTo>
                    <a:pt x="44" y="112"/>
                    <a:pt x="42" y="114"/>
                    <a:pt x="42" y="114"/>
                  </a:cubicBezTo>
                  <a:cubicBezTo>
                    <a:pt x="45" y="117"/>
                    <a:pt x="47" y="118"/>
                    <a:pt x="49" y="121"/>
                  </a:cubicBezTo>
                  <a:cubicBezTo>
                    <a:pt x="52" y="123"/>
                    <a:pt x="53" y="123"/>
                    <a:pt x="54" y="128"/>
                  </a:cubicBezTo>
                  <a:cubicBezTo>
                    <a:pt x="54" y="128"/>
                    <a:pt x="56" y="128"/>
                    <a:pt x="56" y="128"/>
                  </a:cubicBezTo>
                  <a:cubicBezTo>
                    <a:pt x="56" y="130"/>
                    <a:pt x="57" y="131"/>
                    <a:pt x="57" y="132"/>
                  </a:cubicBezTo>
                  <a:cubicBezTo>
                    <a:pt x="60" y="130"/>
                    <a:pt x="63" y="127"/>
                    <a:pt x="65" y="123"/>
                  </a:cubicBezTo>
                  <a:close/>
                </a:path>
              </a:pathLst>
            </a:custGeom>
            <a:grpFill/>
            <a:ln w="6350" cap="flat" cmpd="sng">
              <a:solidFill>
                <a:srgbClr val="B2B2B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A" sz="163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" name="Freeform 60">
              <a:extLst>
                <a:ext uri="{FF2B5EF4-FFF2-40B4-BE49-F238E27FC236}">
                  <a16:creationId xmlns:a16="http://schemas.microsoft.com/office/drawing/2014/main" id="{65353674-032D-42AD-AF5A-0F8A1F88F407}"/>
                </a:ext>
              </a:extLst>
            </p:cNvPr>
            <p:cNvSpPr>
              <a:spLocks/>
            </p:cNvSpPr>
            <p:nvPr>
              <p:custDataLst>
                <p:tags r:id="rId5"/>
              </p:custDataLst>
            </p:nvPr>
          </p:nvSpPr>
          <p:spPr bwMode="gray">
            <a:xfrm>
              <a:off x="9949136" y="3001396"/>
              <a:ext cx="220285" cy="195989"/>
            </a:xfrm>
            <a:custGeom>
              <a:avLst/>
              <a:gdLst>
                <a:gd name="T0" fmla="*/ 55 w 64"/>
                <a:gd name="T1" fmla="*/ 7 h 57"/>
                <a:gd name="T2" fmla="*/ 38 w 64"/>
                <a:gd name="T3" fmla="*/ 4 h 57"/>
                <a:gd name="T4" fmla="*/ 44 w 64"/>
                <a:gd name="T5" fmla="*/ 1 h 57"/>
                <a:gd name="T6" fmla="*/ 43 w 64"/>
                <a:gd name="T7" fmla="*/ 0 h 57"/>
                <a:gd name="T8" fmla="*/ 19 w 64"/>
                <a:gd name="T9" fmla="*/ 8 h 57"/>
                <a:gd name="T10" fmla="*/ 20 w 64"/>
                <a:gd name="T11" fmla="*/ 15 h 57"/>
                <a:gd name="T12" fmla="*/ 18 w 64"/>
                <a:gd name="T13" fmla="*/ 13 h 57"/>
                <a:gd name="T14" fmla="*/ 8 w 64"/>
                <a:gd name="T15" fmla="*/ 10 h 57"/>
                <a:gd name="T16" fmla="*/ 0 w 64"/>
                <a:gd name="T17" fmla="*/ 19 h 57"/>
                <a:gd name="T18" fmla="*/ 1 w 64"/>
                <a:gd name="T19" fmla="*/ 34 h 57"/>
                <a:gd name="T20" fmla="*/ 9 w 64"/>
                <a:gd name="T21" fmla="*/ 57 h 57"/>
                <a:gd name="T22" fmla="*/ 40 w 64"/>
                <a:gd name="T23" fmla="*/ 40 h 57"/>
                <a:gd name="T24" fmla="*/ 55 w 64"/>
                <a:gd name="T25" fmla="*/ 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4" h="57">
                  <a:moveTo>
                    <a:pt x="55" y="7"/>
                  </a:moveTo>
                  <a:cubicBezTo>
                    <a:pt x="49" y="7"/>
                    <a:pt x="44" y="6"/>
                    <a:pt x="38" y="4"/>
                  </a:cubicBezTo>
                  <a:cubicBezTo>
                    <a:pt x="39" y="3"/>
                    <a:pt x="41" y="2"/>
                    <a:pt x="44" y="1"/>
                  </a:cubicBezTo>
                  <a:cubicBezTo>
                    <a:pt x="44" y="1"/>
                    <a:pt x="43" y="1"/>
                    <a:pt x="43" y="0"/>
                  </a:cubicBezTo>
                  <a:cubicBezTo>
                    <a:pt x="35" y="4"/>
                    <a:pt x="24" y="7"/>
                    <a:pt x="19" y="8"/>
                  </a:cubicBezTo>
                  <a:cubicBezTo>
                    <a:pt x="20" y="10"/>
                    <a:pt x="19" y="13"/>
                    <a:pt x="20" y="15"/>
                  </a:cubicBezTo>
                  <a:cubicBezTo>
                    <a:pt x="20" y="15"/>
                    <a:pt x="18" y="12"/>
                    <a:pt x="18" y="13"/>
                  </a:cubicBezTo>
                  <a:cubicBezTo>
                    <a:pt x="13" y="19"/>
                    <a:pt x="10" y="17"/>
                    <a:pt x="8" y="10"/>
                  </a:cubicBezTo>
                  <a:cubicBezTo>
                    <a:pt x="6" y="14"/>
                    <a:pt x="3" y="17"/>
                    <a:pt x="0" y="19"/>
                  </a:cubicBezTo>
                  <a:cubicBezTo>
                    <a:pt x="0" y="24"/>
                    <a:pt x="1" y="29"/>
                    <a:pt x="1" y="34"/>
                  </a:cubicBezTo>
                  <a:cubicBezTo>
                    <a:pt x="2" y="43"/>
                    <a:pt x="9" y="48"/>
                    <a:pt x="9" y="57"/>
                  </a:cubicBezTo>
                  <a:cubicBezTo>
                    <a:pt x="17" y="51"/>
                    <a:pt x="35" y="53"/>
                    <a:pt x="40" y="40"/>
                  </a:cubicBezTo>
                  <a:cubicBezTo>
                    <a:pt x="64" y="48"/>
                    <a:pt x="56" y="18"/>
                    <a:pt x="55" y="7"/>
                  </a:cubicBezTo>
                  <a:close/>
                </a:path>
              </a:pathLst>
            </a:custGeom>
            <a:grpFill/>
            <a:ln w="6350" cap="flat" cmpd="sng">
              <a:solidFill>
                <a:srgbClr val="B2B2B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A" sz="163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" name="Freeform 69">
              <a:extLst>
                <a:ext uri="{FF2B5EF4-FFF2-40B4-BE49-F238E27FC236}">
                  <a16:creationId xmlns:a16="http://schemas.microsoft.com/office/drawing/2014/main" id="{180BD8D8-91F6-47D0-B6B1-D78A625D65B5}"/>
                </a:ext>
              </a:extLst>
            </p:cNvPr>
            <p:cNvSpPr>
              <a:spLocks/>
            </p:cNvSpPr>
            <p:nvPr>
              <p:custDataLst>
                <p:tags r:id="rId6"/>
              </p:custDataLst>
            </p:nvPr>
          </p:nvSpPr>
          <p:spPr bwMode="gray">
            <a:xfrm>
              <a:off x="9907022" y="2917169"/>
              <a:ext cx="131200" cy="140917"/>
            </a:xfrm>
            <a:custGeom>
              <a:avLst/>
              <a:gdLst>
                <a:gd name="T0" fmla="*/ 13 w 81"/>
                <a:gd name="T1" fmla="*/ 19 h 87"/>
                <a:gd name="T2" fmla="*/ 20 w 81"/>
                <a:gd name="T3" fmla="*/ 4 h 87"/>
                <a:gd name="T4" fmla="*/ 29 w 81"/>
                <a:gd name="T5" fmla="*/ 0 h 87"/>
                <a:gd name="T6" fmla="*/ 44 w 81"/>
                <a:gd name="T7" fmla="*/ 6 h 87"/>
                <a:gd name="T8" fmla="*/ 58 w 81"/>
                <a:gd name="T9" fmla="*/ 13 h 87"/>
                <a:gd name="T10" fmla="*/ 68 w 81"/>
                <a:gd name="T11" fmla="*/ 31 h 87"/>
                <a:gd name="T12" fmla="*/ 80 w 81"/>
                <a:gd name="T13" fmla="*/ 46 h 87"/>
                <a:gd name="T14" fmla="*/ 73 w 81"/>
                <a:gd name="T15" fmla="*/ 58 h 87"/>
                <a:gd name="T16" fmla="*/ 67 w 81"/>
                <a:gd name="T17" fmla="*/ 72 h 87"/>
                <a:gd name="T18" fmla="*/ 53 w 81"/>
                <a:gd name="T19" fmla="*/ 84 h 87"/>
                <a:gd name="T20" fmla="*/ 46 w 81"/>
                <a:gd name="T21" fmla="*/ 73 h 87"/>
                <a:gd name="T22" fmla="*/ 29 w 81"/>
                <a:gd name="T23" fmla="*/ 87 h 87"/>
                <a:gd name="T24" fmla="*/ 11 w 81"/>
                <a:gd name="T25" fmla="*/ 72 h 87"/>
                <a:gd name="T26" fmla="*/ 1 w 81"/>
                <a:gd name="T27" fmla="*/ 53 h 87"/>
                <a:gd name="T28" fmla="*/ 2 w 81"/>
                <a:gd name="T29" fmla="*/ 39 h 87"/>
                <a:gd name="T30" fmla="*/ 13 w 81"/>
                <a:gd name="T31" fmla="*/ 19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87">
                  <a:moveTo>
                    <a:pt x="13" y="19"/>
                  </a:moveTo>
                  <a:cubicBezTo>
                    <a:pt x="16" y="13"/>
                    <a:pt x="17" y="7"/>
                    <a:pt x="20" y="4"/>
                  </a:cubicBezTo>
                  <a:cubicBezTo>
                    <a:pt x="23" y="1"/>
                    <a:pt x="25" y="0"/>
                    <a:pt x="29" y="0"/>
                  </a:cubicBezTo>
                  <a:cubicBezTo>
                    <a:pt x="33" y="0"/>
                    <a:pt x="39" y="4"/>
                    <a:pt x="44" y="6"/>
                  </a:cubicBezTo>
                  <a:cubicBezTo>
                    <a:pt x="49" y="8"/>
                    <a:pt x="54" y="9"/>
                    <a:pt x="58" y="13"/>
                  </a:cubicBezTo>
                  <a:cubicBezTo>
                    <a:pt x="62" y="17"/>
                    <a:pt x="64" y="26"/>
                    <a:pt x="68" y="31"/>
                  </a:cubicBezTo>
                  <a:cubicBezTo>
                    <a:pt x="72" y="36"/>
                    <a:pt x="79" y="42"/>
                    <a:pt x="80" y="46"/>
                  </a:cubicBezTo>
                  <a:cubicBezTo>
                    <a:pt x="81" y="50"/>
                    <a:pt x="75" y="54"/>
                    <a:pt x="73" y="58"/>
                  </a:cubicBezTo>
                  <a:cubicBezTo>
                    <a:pt x="71" y="62"/>
                    <a:pt x="70" y="68"/>
                    <a:pt x="67" y="72"/>
                  </a:cubicBezTo>
                  <a:cubicBezTo>
                    <a:pt x="64" y="76"/>
                    <a:pt x="56" y="84"/>
                    <a:pt x="53" y="84"/>
                  </a:cubicBezTo>
                  <a:cubicBezTo>
                    <a:pt x="50" y="84"/>
                    <a:pt x="50" y="73"/>
                    <a:pt x="46" y="73"/>
                  </a:cubicBezTo>
                  <a:cubicBezTo>
                    <a:pt x="42" y="73"/>
                    <a:pt x="35" y="87"/>
                    <a:pt x="29" y="87"/>
                  </a:cubicBezTo>
                  <a:cubicBezTo>
                    <a:pt x="23" y="87"/>
                    <a:pt x="16" y="78"/>
                    <a:pt x="11" y="72"/>
                  </a:cubicBezTo>
                  <a:cubicBezTo>
                    <a:pt x="6" y="66"/>
                    <a:pt x="2" y="58"/>
                    <a:pt x="1" y="53"/>
                  </a:cubicBezTo>
                  <a:cubicBezTo>
                    <a:pt x="0" y="48"/>
                    <a:pt x="0" y="45"/>
                    <a:pt x="2" y="39"/>
                  </a:cubicBezTo>
                  <a:cubicBezTo>
                    <a:pt x="4" y="33"/>
                    <a:pt x="10" y="25"/>
                    <a:pt x="13" y="19"/>
                  </a:cubicBezTo>
                  <a:close/>
                </a:path>
              </a:pathLst>
            </a:custGeom>
            <a:grpFill/>
            <a:ln w="6350" cap="flat" cmpd="sng">
              <a:solidFill>
                <a:srgbClr val="B2B2B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A" sz="163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4898C639-555C-344C-6F4B-949B060D2A38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10082" t="70246" r="3301" b="17056"/>
          <a:stretch/>
        </p:blipFill>
        <p:spPr>
          <a:xfrm>
            <a:off x="6263841" y="6333904"/>
            <a:ext cx="5928159" cy="51653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88652F4-C44D-1145-DCD3-303FF5503BE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2217" y="7565"/>
            <a:ext cx="1964019" cy="695591"/>
          </a:xfrm>
          <a:prstGeom prst="rect">
            <a:avLst/>
          </a:prstGeom>
        </p:spPr>
      </p:pic>
      <p:sp>
        <p:nvSpPr>
          <p:cNvPr id="7" name="Google Shape;192;p7">
            <a:extLst>
              <a:ext uri="{FF2B5EF4-FFF2-40B4-BE49-F238E27FC236}">
                <a16:creationId xmlns:a16="http://schemas.microsoft.com/office/drawing/2014/main" id="{4CA1BACF-672A-D1F8-3B6C-3AADA3CFCA05}"/>
              </a:ext>
            </a:extLst>
          </p:cNvPr>
          <p:cNvSpPr txBox="1"/>
          <p:nvPr/>
        </p:nvSpPr>
        <p:spPr>
          <a:xfrm>
            <a:off x="1024226" y="3110762"/>
            <a:ext cx="5635123" cy="25621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alibri"/>
              <a:buNone/>
            </a:pPr>
            <a:r>
              <a:rPr lang="en-US" sz="1600" i="0" u="none" strike="noStrike" cap="none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INTERVENTION AREAS </a:t>
            </a: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alibri"/>
              <a:buNone/>
            </a:pPr>
            <a:r>
              <a:rPr lang="en-US" sz="1600" b="0" i="0" u="none" strike="noStrike" cap="none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1. Road Safety (max. co-financing rate 40%)</a:t>
            </a:r>
            <a:endParaRPr lang="en-US" sz="1600" b="0" i="0" u="none" strike="noStrike" cap="none" dirty="0">
              <a:solidFill>
                <a:srgbClr val="002060"/>
              </a:solidFill>
              <a:latin typeface="Arial"/>
              <a:ea typeface="Arial"/>
              <a:cs typeface="Arial"/>
            </a:endParaRPr>
          </a:p>
          <a:p>
            <a:pPr>
              <a:lnSpc>
                <a:spcPct val="150000"/>
              </a:lnSpc>
              <a:buClr>
                <a:schemeClr val="dk1"/>
              </a:buClr>
              <a:buSzPts val="3000"/>
            </a:pPr>
            <a:r>
              <a:rPr lang="en-US" sz="1600" b="0" i="0" u="none" strike="noStrike" cap="none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2. </a:t>
            </a:r>
            <a:r>
              <a:rPr lang="en-US" sz="1600" b="1" i="0" u="none" strike="noStrike" cap="none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Border Crossings Points (max. co-financing rate 40%)</a:t>
            </a:r>
            <a:endParaRPr sz="1600" b="1" i="0" u="none" strike="noStrike" cap="none" dirty="0">
              <a:solidFill>
                <a:srgbClr val="002060"/>
              </a:solidFill>
              <a:latin typeface="Arial"/>
              <a:ea typeface="Arial"/>
              <a:cs typeface="Arial"/>
            </a:endParaRPr>
          </a:p>
          <a:p>
            <a:pPr>
              <a:lnSpc>
                <a:spcPct val="150000"/>
              </a:lnSpc>
              <a:buClr>
                <a:schemeClr val="dk1"/>
              </a:buClr>
              <a:buSzPts val="3000"/>
            </a:pPr>
            <a:r>
              <a:rPr lang="en-US" sz="1600" b="0" i="0" u="none" strike="noStrike" cap="none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3. Railway Safety</a:t>
            </a:r>
            <a:r>
              <a:rPr lang="en-US" sz="1600" dirty="0">
                <a:solidFill>
                  <a:srgbClr val="002060"/>
                </a:solidFill>
              </a:rPr>
              <a:t> </a:t>
            </a:r>
            <a:r>
              <a:rPr lang="en-US" sz="1600" b="0" i="0" u="none" strike="noStrike" cap="none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(max. co-financing rate 50%)</a:t>
            </a:r>
            <a:endParaRPr lang="en-US" sz="1600" dirty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  <a:buClr>
                <a:schemeClr val="dk1"/>
              </a:buClr>
              <a:buSzPts val="3000"/>
            </a:pPr>
            <a:r>
              <a:rPr lang="en-US" sz="1600" b="0" i="0" u="none" strike="noStrike" cap="none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4. Deployment of</a:t>
            </a:r>
            <a:r>
              <a:rPr lang="en-US" sz="1600" dirty="0">
                <a:solidFill>
                  <a:srgbClr val="002060"/>
                </a:solidFill>
              </a:rPr>
              <a:t> </a:t>
            </a:r>
            <a:r>
              <a:rPr lang="en-US" sz="1600" b="0" i="0" u="none" strike="noStrike" cap="none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 Sustainable and Smart Mobility solutions (max. co-financing rate 40%)</a:t>
            </a:r>
            <a:endParaRPr lang="en-US" sz="1600" b="0" i="0" u="none" strike="noStrike" cap="none" dirty="0">
              <a:solidFill>
                <a:srgbClr val="002060"/>
              </a:solidFill>
              <a:latin typeface="Arial"/>
              <a:ea typeface="Arial"/>
              <a:cs typeface="Arial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alibri"/>
              <a:buNone/>
            </a:pPr>
            <a:endParaRPr sz="1100" b="0" i="0" u="none" strike="noStrike" cap="none" dirty="0">
              <a:solidFill>
                <a:srgbClr val="002060"/>
              </a:solidFill>
              <a:latin typeface="Arial"/>
              <a:ea typeface="Arial"/>
              <a:cs typeface="Arial"/>
            </a:endParaRPr>
          </a:p>
        </p:txBody>
      </p:sp>
      <p:pic>
        <p:nvPicPr>
          <p:cNvPr id="9" name="Google Shape;199;p7">
            <a:extLst>
              <a:ext uri="{FF2B5EF4-FFF2-40B4-BE49-F238E27FC236}">
                <a16:creationId xmlns:a16="http://schemas.microsoft.com/office/drawing/2014/main" id="{5F55FEBF-2995-170B-D07D-3780FC7421C9}"/>
              </a:ext>
            </a:extLst>
          </p:cNvPr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3485684" y="1962067"/>
            <a:ext cx="835725" cy="835725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Arrow: Down 18">
            <a:extLst>
              <a:ext uri="{FF2B5EF4-FFF2-40B4-BE49-F238E27FC236}">
                <a16:creationId xmlns:a16="http://schemas.microsoft.com/office/drawing/2014/main" id="{6B2966DD-20DA-44BA-67C4-7C4E1EA60D6E}"/>
              </a:ext>
            </a:extLst>
          </p:cNvPr>
          <p:cNvSpPr/>
          <p:nvPr/>
        </p:nvSpPr>
        <p:spPr>
          <a:xfrm>
            <a:off x="7117399" y="2644047"/>
            <a:ext cx="1629900" cy="632438"/>
          </a:xfrm>
          <a:prstGeom prst="downArrow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accent5"/>
                </a:solidFill>
              </a:rPr>
              <a:t>APPROVED</a:t>
            </a:r>
            <a:r>
              <a:rPr lang="en-US" sz="10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endParaRPr lang="en-US" sz="1000" b="1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38237CD-AC16-003A-A0A0-22B9E27A08A2}"/>
              </a:ext>
            </a:extLst>
          </p:cNvPr>
          <p:cNvSpPr txBox="1"/>
          <p:nvPr/>
        </p:nvSpPr>
        <p:spPr>
          <a:xfrm>
            <a:off x="6807713" y="3581516"/>
            <a:ext cx="2366340" cy="18374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alibri"/>
              <a:buNone/>
            </a:pPr>
            <a:r>
              <a:rPr lang="en-US" sz="1400" b="1" i="0" u="none" strike="noStrike" cap="none" dirty="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SERBIA </a:t>
            </a:r>
          </a:p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alibri"/>
              <a:buNone/>
            </a:pPr>
            <a:r>
              <a:rPr lang="en-US" sz="1400" b="1" i="0" u="none" strike="noStrike" cap="none" dirty="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(3 projects)   </a:t>
            </a:r>
          </a:p>
          <a:p>
            <a:pPr algn="ctr">
              <a:lnSpc>
                <a:spcPct val="90000"/>
              </a:lnSpc>
              <a:buClr>
                <a:schemeClr val="dk1"/>
              </a:buClr>
              <a:buSzPts val="3000"/>
            </a:pPr>
            <a:endParaRPr lang="en-US" sz="1400" b="1" i="0" u="none" strike="noStrike" cap="none" dirty="0">
              <a:solidFill>
                <a:schemeClr val="accent5"/>
              </a:solidFill>
              <a:latin typeface="Arial"/>
              <a:ea typeface="Arial"/>
              <a:cs typeface="Arial"/>
              <a:sym typeface="Arial"/>
            </a:endParaRPr>
          </a:p>
          <a:p>
            <a:pPr algn="ctr">
              <a:lnSpc>
                <a:spcPct val="90000"/>
              </a:lnSpc>
              <a:buClr>
                <a:schemeClr val="dk1"/>
              </a:buClr>
              <a:buSzPts val="3000"/>
            </a:pPr>
            <a:r>
              <a:rPr lang="en-US" sz="1400" b="1" i="0" u="none" strike="noStrike" cap="none" dirty="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NORTH MACEDONIA      (1 project)</a:t>
            </a:r>
          </a:p>
          <a:p>
            <a:pPr algn="ctr">
              <a:lnSpc>
                <a:spcPct val="90000"/>
              </a:lnSpc>
              <a:buClr>
                <a:schemeClr val="dk1"/>
              </a:buClr>
              <a:buSzPts val="3000"/>
            </a:pPr>
            <a:endParaRPr lang="en-US" sz="1400" b="1" i="0" u="none" strike="noStrike" cap="none" dirty="0">
              <a:solidFill>
                <a:schemeClr val="accent5"/>
              </a:solidFill>
              <a:latin typeface="Arial"/>
              <a:ea typeface="Arial"/>
              <a:cs typeface="Arial"/>
              <a:sym typeface="Arial"/>
            </a:endParaRPr>
          </a:p>
          <a:p>
            <a:pPr algn="ctr">
              <a:lnSpc>
                <a:spcPct val="90000"/>
              </a:lnSpc>
              <a:buClr>
                <a:schemeClr val="dk1"/>
              </a:buClr>
              <a:buSzPts val="3000"/>
            </a:pPr>
            <a:r>
              <a:rPr lang="en-US" sz="1400" b="1" i="0" u="none" strike="noStrike" cap="none" dirty="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MONTENEGRO </a:t>
            </a:r>
          </a:p>
          <a:p>
            <a:pPr algn="ctr">
              <a:lnSpc>
                <a:spcPct val="90000"/>
              </a:lnSpc>
              <a:buClr>
                <a:schemeClr val="dk1"/>
              </a:buClr>
              <a:buSzPts val="3000"/>
            </a:pPr>
            <a:r>
              <a:rPr lang="en-US" sz="1400" b="1" i="0" u="none" strike="noStrike" cap="none" dirty="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(1 project)</a:t>
            </a:r>
          </a:p>
          <a:p>
            <a:pPr algn="ctr">
              <a:lnSpc>
                <a:spcPct val="90000"/>
              </a:lnSpc>
              <a:buClr>
                <a:schemeClr val="dk1"/>
              </a:buClr>
              <a:buSzPts val="3000"/>
            </a:pPr>
            <a:endParaRPr lang="en-US" sz="1400" b="1" i="0" u="none" strike="noStrike" cap="none" dirty="0">
              <a:solidFill>
                <a:schemeClr val="accent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Arrow: Down 24">
            <a:extLst>
              <a:ext uri="{FF2B5EF4-FFF2-40B4-BE49-F238E27FC236}">
                <a16:creationId xmlns:a16="http://schemas.microsoft.com/office/drawing/2014/main" id="{E26D314C-93D4-3282-DB9C-878B40235037}"/>
              </a:ext>
            </a:extLst>
          </p:cNvPr>
          <p:cNvSpPr/>
          <p:nvPr/>
        </p:nvSpPr>
        <p:spPr>
          <a:xfrm>
            <a:off x="9537874" y="2644047"/>
            <a:ext cx="1629900" cy="632438"/>
          </a:xfrm>
          <a:prstGeom prst="downArrow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>
                <a:solidFill>
                  <a:srgbClr val="FF0000"/>
                </a:solidFill>
              </a:rPr>
              <a:t>REJECTED 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A869FA1-6E85-F6C6-0E2F-F45D28F478CB}"/>
              </a:ext>
            </a:extLst>
          </p:cNvPr>
          <p:cNvSpPr txBox="1"/>
          <p:nvPr/>
        </p:nvSpPr>
        <p:spPr>
          <a:xfrm>
            <a:off x="9516052" y="3518145"/>
            <a:ext cx="1611140" cy="480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alibri"/>
              <a:buNone/>
            </a:pPr>
            <a:r>
              <a:rPr lang="en-US" sz="1400" b="1" i="0" u="none" strike="noStrike" cap="none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SERBIA </a:t>
            </a:r>
          </a:p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alibri"/>
              <a:buNone/>
            </a:pPr>
            <a:r>
              <a:rPr lang="en-US" sz="1400" b="1" i="0" u="none" strike="noStrike" cap="none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(2 projects)   </a:t>
            </a:r>
          </a:p>
        </p:txBody>
      </p:sp>
      <p:sp>
        <p:nvSpPr>
          <p:cNvPr id="32" name="Google Shape;191;p7">
            <a:extLst>
              <a:ext uri="{FF2B5EF4-FFF2-40B4-BE49-F238E27FC236}">
                <a16:creationId xmlns:a16="http://schemas.microsoft.com/office/drawing/2014/main" id="{A00EF314-8FB9-7C01-F5FF-0D9E4354CF55}"/>
              </a:ext>
            </a:extLst>
          </p:cNvPr>
          <p:cNvSpPr txBox="1"/>
          <p:nvPr/>
        </p:nvSpPr>
        <p:spPr>
          <a:xfrm>
            <a:off x="6659349" y="1830272"/>
            <a:ext cx="4893912" cy="7430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/>
          </a:bodyPr>
          <a:lstStyle/>
          <a:p>
            <a:pPr>
              <a:lnSpc>
                <a:spcPct val="150000"/>
              </a:lnSpc>
              <a:buClr>
                <a:schemeClr val="dk1"/>
              </a:buClr>
              <a:buSzPts val="3000"/>
            </a:pPr>
            <a:r>
              <a:rPr lang="en-US" sz="2000" b="1" dirty="0">
                <a:solidFill>
                  <a:srgbClr val="002060"/>
                </a:solidFill>
              </a:rPr>
              <a:t>Total of </a:t>
            </a:r>
            <a:r>
              <a:rPr lang="en-US" sz="2000" b="1" i="0" u="none" strike="noStrike" cap="none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7 project applications received:</a:t>
            </a:r>
            <a:endParaRPr sz="2000" b="1" i="0" u="none" strike="noStrike" cap="none" dirty="0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567420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719754-BFE7-4D9E-9132-A2D393CF43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2831" y="769209"/>
            <a:ext cx="10515973" cy="817238"/>
          </a:xfrm>
        </p:spPr>
        <p:txBody>
          <a:bodyPr>
            <a:normAutofit/>
          </a:bodyPr>
          <a:lstStyle/>
          <a:p>
            <a:pPr algn="ctr"/>
            <a:r>
              <a:rPr lang="en-US" sz="4000" b="1">
                <a:solidFill>
                  <a:schemeClr val="accent1">
                    <a:lumMod val="75000"/>
                  </a:schemeClr>
                </a:solidFill>
              </a:rPr>
              <a:t>Approved projects: </a:t>
            </a:r>
            <a:endParaRPr lang="en-US" sz="4400" b="1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A05E67E-7908-49E2-BF2D-B317CA0B43F2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10082" t="70246" r="3301" b="17056"/>
          <a:stretch/>
        </p:blipFill>
        <p:spPr>
          <a:xfrm>
            <a:off x="0" y="6333904"/>
            <a:ext cx="6263841" cy="516531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C68722A4-926C-4735-AF5A-8A5E303D9A85}"/>
              </a:ext>
            </a:extLst>
          </p:cNvPr>
          <p:cNvGrpSpPr>
            <a:grpSpLocks noChangeAspect="1"/>
          </p:cNvGrpSpPr>
          <p:nvPr/>
        </p:nvGrpSpPr>
        <p:grpSpPr>
          <a:xfrm>
            <a:off x="10843630" y="74120"/>
            <a:ext cx="1160422" cy="1372727"/>
            <a:chOff x="9523142" y="2611038"/>
            <a:chExt cx="646279" cy="764519"/>
          </a:xfrm>
          <a:solidFill>
            <a:schemeClr val="accent1">
              <a:lumMod val="75000"/>
            </a:schemeClr>
          </a:solidFill>
        </p:grpSpPr>
        <p:sp>
          <p:nvSpPr>
            <p:cNvPr id="13" name="Freeform 55">
              <a:extLst>
                <a:ext uri="{FF2B5EF4-FFF2-40B4-BE49-F238E27FC236}">
                  <a16:creationId xmlns:a16="http://schemas.microsoft.com/office/drawing/2014/main" id="{8489B4EA-D581-45B7-872C-138479AF3528}"/>
                </a:ext>
              </a:extLst>
            </p:cNvPr>
            <p:cNvSpPr>
              <a:spLocks/>
            </p:cNvSpPr>
            <p:nvPr>
              <p:custDataLst>
                <p:tags r:id="rId1"/>
              </p:custDataLst>
            </p:nvPr>
          </p:nvSpPr>
          <p:spPr bwMode="gray">
            <a:xfrm>
              <a:off x="9523142" y="2738997"/>
              <a:ext cx="315851" cy="293173"/>
            </a:xfrm>
            <a:custGeom>
              <a:avLst/>
              <a:gdLst>
                <a:gd name="T0" fmla="*/ 72 w 92"/>
                <a:gd name="T1" fmla="*/ 72 h 85"/>
                <a:gd name="T2" fmla="*/ 76 w 92"/>
                <a:gd name="T3" fmla="*/ 71 h 85"/>
                <a:gd name="T4" fmla="*/ 81 w 92"/>
                <a:gd name="T5" fmla="*/ 58 h 85"/>
                <a:gd name="T6" fmla="*/ 79 w 92"/>
                <a:gd name="T7" fmla="*/ 48 h 85"/>
                <a:gd name="T8" fmla="*/ 92 w 92"/>
                <a:gd name="T9" fmla="*/ 48 h 85"/>
                <a:gd name="T10" fmla="*/ 83 w 92"/>
                <a:gd name="T11" fmla="*/ 37 h 85"/>
                <a:gd name="T12" fmla="*/ 83 w 92"/>
                <a:gd name="T13" fmla="*/ 34 h 85"/>
                <a:gd name="T14" fmla="*/ 91 w 92"/>
                <a:gd name="T15" fmla="*/ 35 h 85"/>
                <a:gd name="T16" fmla="*/ 78 w 92"/>
                <a:gd name="T17" fmla="*/ 27 h 85"/>
                <a:gd name="T18" fmla="*/ 82 w 92"/>
                <a:gd name="T19" fmla="*/ 19 h 85"/>
                <a:gd name="T20" fmla="*/ 81 w 92"/>
                <a:gd name="T21" fmla="*/ 8 h 85"/>
                <a:gd name="T22" fmla="*/ 79 w 92"/>
                <a:gd name="T23" fmla="*/ 5 h 85"/>
                <a:gd name="T24" fmla="*/ 67 w 92"/>
                <a:gd name="T25" fmla="*/ 0 h 85"/>
                <a:gd name="T26" fmla="*/ 55 w 92"/>
                <a:gd name="T27" fmla="*/ 6 h 85"/>
                <a:gd name="T28" fmla="*/ 52 w 92"/>
                <a:gd name="T29" fmla="*/ 1 h 85"/>
                <a:gd name="T30" fmla="*/ 42 w 92"/>
                <a:gd name="T31" fmla="*/ 7 h 85"/>
                <a:gd name="T32" fmla="*/ 30 w 92"/>
                <a:gd name="T33" fmla="*/ 0 h 85"/>
                <a:gd name="T34" fmla="*/ 21 w 92"/>
                <a:gd name="T35" fmla="*/ 8 h 85"/>
                <a:gd name="T36" fmla="*/ 12 w 92"/>
                <a:gd name="T37" fmla="*/ 4 h 85"/>
                <a:gd name="T38" fmla="*/ 10 w 92"/>
                <a:gd name="T39" fmla="*/ 14 h 85"/>
                <a:gd name="T40" fmla="*/ 3 w 92"/>
                <a:gd name="T41" fmla="*/ 2 h 85"/>
                <a:gd name="T42" fmla="*/ 8 w 92"/>
                <a:gd name="T43" fmla="*/ 26 h 85"/>
                <a:gd name="T44" fmla="*/ 22 w 92"/>
                <a:gd name="T45" fmla="*/ 36 h 85"/>
                <a:gd name="T46" fmla="*/ 31 w 92"/>
                <a:gd name="T47" fmla="*/ 52 h 85"/>
                <a:gd name="T48" fmla="*/ 50 w 92"/>
                <a:gd name="T49" fmla="*/ 63 h 85"/>
                <a:gd name="T50" fmla="*/ 60 w 92"/>
                <a:gd name="T51" fmla="*/ 85 h 85"/>
                <a:gd name="T52" fmla="*/ 71 w 92"/>
                <a:gd name="T53" fmla="*/ 85 h 85"/>
                <a:gd name="T54" fmla="*/ 72 w 92"/>
                <a:gd name="T55" fmla="*/ 72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2" h="85">
                  <a:moveTo>
                    <a:pt x="72" y="72"/>
                  </a:moveTo>
                  <a:cubicBezTo>
                    <a:pt x="73" y="71"/>
                    <a:pt x="74" y="73"/>
                    <a:pt x="76" y="71"/>
                  </a:cubicBezTo>
                  <a:cubicBezTo>
                    <a:pt x="73" y="65"/>
                    <a:pt x="76" y="60"/>
                    <a:pt x="81" y="58"/>
                  </a:cubicBezTo>
                  <a:cubicBezTo>
                    <a:pt x="80" y="56"/>
                    <a:pt x="80" y="52"/>
                    <a:pt x="79" y="48"/>
                  </a:cubicBezTo>
                  <a:cubicBezTo>
                    <a:pt x="84" y="50"/>
                    <a:pt x="88" y="50"/>
                    <a:pt x="92" y="48"/>
                  </a:cubicBezTo>
                  <a:cubicBezTo>
                    <a:pt x="91" y="44"/>
                    <a:pt x="88" y="40"/>
                    <a:pt x="83" y="37"/>
                  </a:cubicBezTo>
                  <a:cubicBezTo>
                    <a:pt x="83" y="37"/>
                    <a:pt x="84" y="35"/>
                    <a:pt x="83" y="34"/>
                  </a:cubicBezTo>
                  <a:cubicBezTo>
                    <a:pt x="86" y="35"/>
                    <a:pt x="89" y="35"/>
                    <a:pt x="91" y="35"/>
                  </a:cubicBezTo>
                  <a:cubicBezTo>
                    <a:pt x="88" y="31"/>
                    <a:pt x="83" y="29"/>
                    <a:pt x="78" y="27"/>
                  </a:cubicBezTo>
                  <a:cubicBezTo>
                    <a:pt x="80" y="25"/>
                    <a:pt x="81" y="21"/>
                    <a:pt x="82" y="19"/>
                  </a:cubicBezTo>
                  <a:cubicBezTo>
                    <a:pt x="78" y="16"/>
                    <a:pt x="78" y="12"/>
                    <a:pt x="81" y="8"/>
                  </a:cubicBezTo>
                  <a:cubicBezTo>
                    <a:pt x="78" y="7"/>
                    <a:pt x="79" y="7"/>
                    <a:pt x="79" y="5"/>
                  </a:cubicBezTo>
                  <a:cubicBezTo>
                    <a:pt x="73" y="7"/>
                    <a:pt x="69" y="7"/>
                    <a:pt x="67" y="0"/>
                  </a:cubicBezTo>
                  <a:cubicBezTo>
                    <a:pt x="63" y="3"/>
                    <a:pt x="59" y="2"/>
                    <a:pt x="55" y="6"/>
                  </a:cubicBezTo>
                  <a:cubicBezTo>
                    <a:pt x="54" y="4"/>
                    <a:pt x="53" y="2"/>
                    <a:pt x="52" y="1"/>
                  </a:cubicBezTo>
                  <a:cubicBezTo>
                    <a:pt x="49" y="3"/>
                    <a:pt x="46" y="3"/>
                    <a:pt x="42" y="7"/>
                  </a:cubicBezTo>
                  <a:cubicBezTo>
                    <a:pt x="37" y="6"/>
                    <a:pt x="33" y="3"/>
                    <a:pt x="30" y="0"/>
                  </a:cubicBezTo>
                  <a:cubicBezTo>
                    <a:pt x="28" y="2"/>
                    <a:pt x="23" y="4"/>
                    <a:pt x="21" y="8"/>
                  </a:cubicBezTo>
                  <a:cubicBezTo>
                    <a:pt x="19" y="6"/>
                    <a:pt x="16" y="6"/>
                    <a:pt x="12" y="4"/>
                  </a:cubicBezTo>
                  <a:cubicBezTo>
                    <a:pt x="12" y="8"/>
                    <a:pt x="10" y="12"/>
                    <a:pt x="10" y="14"/>
                  </a:cubicBezTo>
                  <a:cubicBezTo>
                    <a:pt x="9" y="11"/>
                    <a:pt x="4" y="4"/>
                    <a:pt x="3" y="2"/>
                  </a:cubicBezTo>
                  <a:cubicBezTo>
                    <a:pt x="0" y="10"/>
                    <a:pt x="4" y="19"/>
                    <a:pt x="8" y="26"/>
                  </a:cubicBezTo>
                  <a:cubicBezTo>
                    <a:pt x="12" y="31"/>
                    <a:pt x="19" y="31"/>
                    <a:pt x="22" y="36"/>
                  </a:cubicBezTo>
                  <a:cubicBezTo>
                    <a:pt x="26" y="41"/>
                    <a:pt x="25" y="46"/>
                    <a:pt x="31" y="52"/>
                  </a:cubicBezTo>
                  <a:cubicBezTo>
                    <a:pt x="36" y="59"/>
                    <a:pt x="41" y="60"/>
                    <a:pt x="50" y="63"/>
                  </a:cubicBezTo>
                  <a:cubicBezTo>
                    <a:pt x="48" y="75"/>
                    <a:pt x="61" y="72"/>
                    <a:pt x="60" y="85"/>
                  </a:cubicBezTo>
                  <a:cubicBezTo>
                    <a:pt x="64" y="84"/>
                    <a:pt x="68" y="84"/>
                    <a:pt x="71" y="85"/>
                  </a:cubicBezTo>
                  <a:cubicBezTo>
                    <a:pt x="73" y="81"/>
                    <a:pt x="74" y="77"/>
                    <a:pt x="72" y="72"/>
                  </a:cubicBezTo>
                  <a:close/>
                </a:path>
              </a:pathLst>
            </a:custGeom>
            <a:grpFill/>
            <a:ln w="6350" cap="flat" cmpd="sng">
              <a:solidFill>
                <a:srgbClr val="B2B2B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A" sz="163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Freeform 56">
              <a:extLst>
                <a:ext uri="{FF2B5EF4-FFF2-40B4-BE49-F238E27FC236}">
                  <a16:creationId xmlns:a16="http://schemas.microsoft.com/office/drawing/2014/main" id="{9444ECA8-38DC-4070-8FF2-608706374AA8}"/>
                </a:ext>
              </a:extLst>
            </p:cNvPr>
            <p:cNvSpPr>
              <a:spLocks/>
            </p:cNvSpPr>
            <p:nvPr>
              <p:custDataLst>
                <p:tags r:id="rId2"/>
              </p:custDataLst>
            </p:nvPr>
          </p:nvSpPr>
          <p:spPr bwMode="gray">
            <a:xfrm>
              <a:off x="9829274" y="2998157"/>
              <a:ext cx="178172" cy="377400"/>
            </a:xfrm>
            <a:custGeom>
              <a:avLst/>
              <a:gdLst>
                <a:gd name="T0" fmla="*/ 95 w 110"/>
                <a:gd name="T1" fmla="*/ 147 h 233"/>
                <a:gd name="T2" fmla="*/ 110 w 110"/>
                <a:gd name="T3" fmla="*/ 147 h 233"/>
                <a:gd name="T4" fmla="*/ 106 w 110"/>
                <a:gd name="T5" fmla="*/ 119 h 233"/>
                <a:gd name="T6" fmla="*/ 93 w 110"/>
                <a:gd name="T7" fmla="*/ 123 h 233"/>
                <a:gd name="T8" fmla="*/ 76 w 110"/>
                <a:gd name="T9" fmla="*/ 74 h 233"/>
                <a:gd name="T10" fmla="*/ 72 w 110"/>
                <a:gd name="T11" fmla="*/ 34 h 233"/>
                <a:gd name="T12" fmla="*/ 68 w 110"/>
                <a:gd name="T13" fmla="*/ 34 h 233"/>
                <a:gd name="T14" fmla="*/ 57 w 110"/>
                <a:gd name="T15" fmla="*/ 19 h 233"/>
                <a:gd name="T16" fmla="*/ 47 w 110"/>
                <a:gd name="T17" fmla="*/ 8 h 233"/>
                <a:gd name="T18" fmla="*/ 38 w 110"/>
                <a:gd name="T19" fmla="*/ 15 h 233"/>
                <a:gd name="T20" fmla="*/ 38 w 110"/>
                <a:gd name="T21" fmla="*/ 4 h 233"/>
                <a:gd name="T22" fmla="*/ 28 w 110"/>
                <a:gd name="T23" fmla="*/ 15 h 233"/>
                <a:gd name="T24" fmla="*/ 19 w 110"/>
                <a:gd name="T25" fmla="*/ 0 h 233"/>
                <a:gd name="T26" fmla="*/ 0 w 110"/>
                <a:gd name="T27" fmla="*/ 49 h 233"/>
                <a:gd name="T28" fmla="*/ 23 w 110"/>
                <a:gd name="T29" fmla="*/ 74 h 233"/>
                <a:gd name="T30" fmla="*/ 25 w 110"/>
                <a:gd name="T31" fmla="*/ 119 h 233"/>
                <a:gd name="T32" fmla="*/ 34 w 110"/>
                <a:gd name="T33" fmla="*/ 170 h 233"/>
                <a:gd name="T34" fmla="*/ 59 w 110"/>
                <a:gd name="T35" fmla="*/ 193 h 233"/>
                <a:gd name="T36" fmla="*/ 53 w 110"/>
                <a:gd name="T37" fmla="*/ 200 h 233"/>
                <a:gd name="T38" fmla="*/ 53 w 110"/>
                <a:gd name="T39" fmla="*/ 218 h 233"/>
                <a:gd name="T40" fmla="*/ 86 w 110"/>
                <a:gd name="T41" fmla="*/ 233 h 233"/>
                <a:gd name="T42" fmla="*/ 74 w 110"/>
                <a:gd name="T43" fmla="*/ 215 h 233"/>
                <a:gd name="T44" fmla="*/ 89 w 110"/>
                <a:gd name="T45" fmla="*/ 208 h 233"/>
                <a:gd name="T46" fmla="*/ 89 w 110"/>
                <a:gd name="T47" fmla="*/ 208 h 233"/>
                <a:gd name="T48" fmla="*/ 89 w 110"/>
                <a:gd name="T49" fmla="*/ 178 h 233"/>
                <a:gd name="T50" fmla="*/ 97 w 110"/>
                <a:gd name="T51" fmla="*/ 181 h 233"/>
                <a:gd name="T52" fmla="*/ 102 w 110"/>
                <a:gd name="T53" fmla="*/ 157 h 233"/>
                <a:gd name="T54" fmla="*/ 95 w 110"/>
                <a:gd name="T55" fmla="*/ 147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10" h="233">
                  <a:moveTo>
                    <a:pt x="95" y="147"/>
                  </a:moveTo>
                  <a:cubicBezTo>
                    <a:pt x="102" y="149"/>
                    <a:pt x="104" y="147"/>
                    <a:pt x="110" y="147"/>
                  </a:cubicBezTo>
                  <a:cubicBezTo>
                    <a:pt x="106" y="138"/>
                    <a:pt x="106" y="130"/>
                    <a:pt x="106" y="119"/>
                  </a:cubicBezTo>
                  <a:cubicBezTo>
                    <a:pt x="102" y="121"/>
                    <a:pt x="95" y="121"/>
                    <a:pt x="93" y="123"/>
                  </a:cubicBezTo>
                  <a:cubicBezTo>
                    <a:pt x="93" y="104"/>
                    <a:pt x="78" y="93"/>
                    <a:pt x="76" y="74"/>
                  </a:cubicBezTo>
                  <a:cubicBezTo>
                    <a:pt x="76" y="62"/>
                    <a:pt x="72" y="47"/>
                    <a:pt x="72" y="34"/>
                  </a:cubicBezTo>
                  <a:cubicBezTo>
                    <a:pt x="72" y="34"/>
                    <a:pt x="68" y="34"/>
                    <a:pt x="68" y="34"/>
                  </a:cubicBezTo>
                  <a:cubicBezTo>
                    <a:pt x="66" y="23"/>
                    <a:pt x="63" y="23"/>
                    <a:pt x="57" y="19"/>
                  </a:cubicBezTo>
                  <a:cubicBezTo>
                    <a:pt x="55" y="15"/>
                    <a:pt x="51" y="13"/>
                    <a:pt x="47" y="8"/>
                  </a:cubicBezTo>
                  <a:cubicBezTo>
                    <a:pt x="42" y="11"/>
                    <a:pt x="40" y="13"/>
                    <a:pt x="38" y="15"/>
                  </a:cubicBezTo>
                  <a:cubicBezTo>
                    <a:pt x="38" y="15"/>
                    <a:pt x="38" y="6"/>
                    <a:pt x="38" y="4"/>
                  </a:cubicBezTo>
                  <a:cubicBezTo>
                    <a:pt x="32" y="6"/>
                    <a:pt x="32" y="11"/>
                    <a:pt x="28" y="15"/>
                  </a:cubicBezTo>
                  <a:cubicBezTo>
                    <a:pt x="28" y="8"/>
                    <a:pt x="23" y="2"/>
                    <a:pt x="19" y="0"/>
                  </a:cubicBezTo>
                  <a:cubicBezTo>
                    <a:pt x="8" y="17"/>
                    <a:pt x="8" y="34"/>
                    <a:pt x="0" y="49"/>
                  </a:cubicBezTo>
                  <a:cubicBezTo>
                    <a:pt x="11" y="55"/>
                    <a:pt x="19" y="59"/>
                    <a:pt x="23" y="74"/>
                  </a:cubicBezTo>
                  <a:cubicBezTo>
                    <a:pt x="28" y="89"/>
                    <a:pt x="23" y="104"/>
                    <a:pt x="25" y="119"/>
                  </a:cubicBezTo>
                  <a:cubicBezTo>
                    <a:pt x="25" y="130"/>
                    <a:pt x="28" y="159"/>
                    <a:pt x="34" y="170"/>
                  </a:cubicBezTo>
                  <a:cubicBezTo>
                    <a:pt x="40" y="183"/>
                    <a:pt x="59" y="176"/>
                    <a:pt x="59" y="193"/>
                  </a:cubicBezTo>
                  <a:cubicBezTo>
                    <a:pt x="55" y="193"/>
                    <a:pt x="59" y="202"/>
                    <a:pt x="53" y="200"/>
                  </a:cubicBezTo>
                  <a:cubicBezTo>
                    <a:pt x="59" y="205"/>
                    <a:pt x="51" y="210"/>
                    <a:pt x="53" y="218"/>
                  </a:cubicBezTo>
                  <a:cubicBezTo>
                    <a:pt x="74" y="227"/>
                    <a:pt x="82" y="220"/>
                    <a:pt x="86" y="233"/>
                  </a:cubicBezTo>
                  <a:cubicBezTo>
                    <a:pt x="91" y="225"/>
                    <a:pt x="83" y="223"/>
                    <a:pt x="74" y="215"/>
                  </a:cubicBezTo>
                  <a:cubicBezTo>
                    <a:pt x="78" y="212"/>
                    <a:pt x="83" y="208"/>
                    <a:pt x="89" y="208"/>
                  </a:cubicBezTo>
                  <a:cubicBezTo>
                    <a:pt x="89" y="208"/>
                    <a:pt x="89" y="208"/>
                    <a:pt x="89" y="208"/>
                  </a:cubicBezTo>
                  <a:cubicBezTo>
                    <a:pt x="76" y="200"/>
                    <a:pt x="87" y="189"/>
                    <a:pt x="89" y="178"/>
                  </a:cubicBezTo>
                  <a:cubicBezTo>
                    <a:pt x="91" y="178"/>
                    <a:pt x="93" y="178"/>
                    <a:pt x="97" y="181"/>
                  </a:cubicBezTo>
                  <a:cubicBezTo>
                    <a:pt x="93" y="172"/>
                    <a:pt x="93" y="164"/>
                    <a:pt x="102" y="157"/>
                  </a:cubicBezTo>
                  <a:cubicBezTo>
                    <a:pt x="97" y="155"/>
                    <a:pt x="97" y="151"/>
                    <a:pt x="95" y="147"/>
                  </a:cubicBezTo>
                  <a:close/>
                </a:path>
              </a:pathLst>
            </a:custGeom>
            <a:grpFill/>
            <a:ln w="6350" cap="flat" cmpd="sng">
              <a:solidFill>
                <a:srgbClr val="B2B2B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A" sz="163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" name="Freeform 58">
              <a:extLst>
                <a:ext uri="{FF2B5EF4-FFF2-40B4-BE49-F238E27FC236}">
                  <a16:creationId xmlns:a16="http://schemas.microsoft.com/office/drawing/2014/main" id="{D8E5248A-BEAD-4CFD-83E5-476826A85A07}"/>
                </a:ext>
              </a:extLst>
            </p:cNvPr>
            <p:cNvSpPr>
              <a:spLocks/>
            </p:cNvSpPr>
            <p:nvPr>
              <p:custDataLst>
                <p:tags r:id="rId3"/>
              </p:custDataLst>
            </p:nvPr>
          </p:nvSpPr>
          <p:spPr bwMode="gray">
            <a:xfrm>
              <a:off x="9766104" y="2904211"/>
              <a:ext cx="155496" cy="173312"/>
            </a:xfrm>
            <a:custGeom>
              <a:avLst/>
              <a:gdLst>
                <a:gd name="T0" fmla="*/ 31 w 45"/>
                <a:gd name="T1" fmla="*/ 34 h 50"/>
                <a:gd name="T2" fmla="*/ 36 w 45"/>
                <a:gd name="T3" fmla="*/ 29 h 50"/>
                <a:gd name="T4" fmla="*/ 36 w 45"/>
                <a:gd name="T5" fmla="*/ 34 h 50"/>
                <a:gd name="T6" fmla="*/ 40 w 45"/>
                <a:gd name="T7" fmla="*/ 31 h 50"/>
                <a:gd name="T8" fmla="*/ 38 w 45"/>
                <a:gd name="T9" fmla="*/ 29 h 50"/>
                <a:gd name="T10" fmla="*/ 40 w 45"/>
                <a:gd name="T11" fmla="*/ 27 h 50"/>
                <a:gd name="T12" fmla="*/ 45 w 45"/>
                <a:gd name="T13" fmla="*/ 18 h 50"/>
                <a:gd name="T14" fmla="*/ 31 w 45"/>
                <a:gd name="T15" fmla="*/ 18 h 50"/>
                <a:gd name="T16" fmla="*/ 22 w 45"/>
                <a:gd name="T17" fmla="*/ 8 h 50"/>
                <a:gd name="T18" fmla="*/ 14 w 45"/>
                <a:gd name="T19" fmla="*/ 2 h 50"/>
                <a:gd name="T20" fmla="*/ 21 w 45"/>
                <a:gd name="T21" fmla="*/ 2 h 50"/>
                <a:gd name="T22" fmla="*/ 21 w 45"/>
                <a:gd name="T23" fmla="*/ 0 h 50"/>
                <a:gd name="T24" fmla="*/ 8 w 45"/>
                <a:gd name="T25" fmla="*/ 0 h 50"/>
                <a:gd name="T26" fmla="*/ 10 w 45"/>
                <a:gd name="T27" fmla="*/ 10 h 50"/>
                <a:gd name="T28" fmla="*/ 5 w 45"/>
                <a:gd name="T29" fmla="*/ 23 h 50"/>
                <a:gd name="T30" fmla="*/ 1 w 45"/>
                <a:gd name="T31" fmla="*/ 24 h 50"/>
                <a:gd name="T32" fmla="*/ 0 w 45"/>
                <a:gd name="T33" fmla="*/ 37 h 50"/>
                <a:gd name="T34" fmla="*/ 2 w 45"/>
                <a:gd name="T35" fmla="*/ 37 h 50"/>
                <a:gd name="T36" fmla="*/ 15 w 45"/>
                <a:gd name="T37" fmla="*/ 48 h 50"/>
                <a:gd name="T38" fmla="*/ 18 w 45"/>
                <a:gd name="T39" fmla="*/ 50 h 50"/>
                <a:gd name="T40" fmla="*/ 27 w 45"/>
                <a:gd name="T41" fmla="*/ 27 h 50"/>
                <a:gd name="T42" fmla="*/ 31 w 45"/>
                <a:gd name="T43" fmla="*/ 3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5" h="50">
                  <a:moveTo>
                    <a:pt x="31" y="34"/>
                  </a:moveTo>
                  <a:cubicBezTo>
                    <a:pt x="33" y="32"/>
                    <a:pt x="33" y="30"/>
                    <a:pt x="36" y="29"/>
                  </a:cubicBezTo>
                  <a:cubicBezTo>
                    <a:pt x="36" y="30"/>
                    <a:pt x="36" y="34"/>
                    <a:pt x="36" y="34"/>
                  </a:cubicBezTo>
                  <a:cubicBezTo>
                    <a:pt x="37" y="33"/>
                    <a:pt x="38" y="32"/>
                    <a:pt x="40" y="31"/>
                  </a:cubicBezTo>
                  <a:cubicBezTo>
                    <a:pt x="39" y="31"/>
                    <a:pt x="39" y="30"/>
                    <a:pt x="38" y="29"/>
                  </a:cubicBezTo>
                  <a:cubicBezTo>
                    <a:pt x="38" y="29"/>
                    <a:pt x="40" y="27"/>
                    <a:pt x="40" y="27"/>
                  </a:cubicBezTo>
                  <a:cubicBezTo>
                    <a:pt x="36" y="21"/>
                    <a:pt x="45" y="24"/>
                    <a:pt x="45" y="18"/>
                  </a:cubicBezTo>
                  <a:cubicBezTo>
                    <a:pt x="40" y="21"/>
                    <a:pt x="36" y="19"/>
                    <a:pt x="31" y="18"/>
                  </a:cubicBezTo>
                  <a:cubicBezTo>
                    <a:pt x="29" y="13"/>
                    <a:pt x="24" y="13"/>
                    <a:pt x="22" y="8"/>
                  </a:cubicBezTo>
                  <a:cubicBezTo>
                    <a:pt x="18" y="7"/>
                    <a:pt x="16" y="5"/>
                    <a:pt x="14" y="2"/>
                  </a:cubicBezTo>
                  <a:cubicBezTo>
                    <a:pt x="16" y="3"/>
                    <a:pt x="20" y="2"/>
                    <a:pt x="21" y="2"/>
                  </a:cubicBezTo>
                  <a:cubicBezTo>
                    <a:pt x="21" y="1"/>
                    <a:pt x="21" y="1"/>
                    <a:pt x="21" y="0"/>
                  </a:cubicBezTo>
                  <a:cubicBezTo>
                    <a:pt x="17" y="2"/>
                    <a:pt x="13" y="2"/>
                    <a:pt x="8" y="0"/>
                  </a:cubicBezTo>
                  <a:cubicBezTo>
                    <a:pt x="9" y="4"/>
                    <a:pt x="9" y="8"/>
                    <a:pt x="10" y="10"/>
                  </a:cubicBezTo>
                  <a:cubicBezTo>
                    <a:pt x="5" y="12"/>
                    <a:pt x="2" y="17"/>
                    <a:pt x="5" y="23"/>
                  </a:cubicBezTo>
                  <a:cubicBezTo>
                    <a:pt x="3" y="25"/>
                    <a:pt x="2" y="23"/>
                    <a:pt x="1" y="24"/>
                  </a:cubicBezTo>
                  <a:cubicBezTo>
                    <a:pt x="3" y="29"/>
                    <a:pt x="2" y="33"/>
                    <a:pt x="0" y="37"/>
                  </a:cubicBezTo>
                  <a:cubicBezTo>
                    <a:pt x="1" y="37"/>
                    <a:pt x="1" y="37"/>
                    <a:pt x="2" y="37"/>
                  </a:cubicBezTo>
                  <a:cubicBezTo>
                    <a:pt x="6" y="39"/>
                    <a:pt x="11" y="45"/>
                    <a:pt x="15" y="48"/>
                  </a:cubicBezTo>
                  <a:cubicBezTo>
                    <a:pt x="16" y="48"/>
                    <a:pt x="17" y="49"/>
                    <a:pt x="18" y="50"/>
                  </a:cubicBezTo>
                  <a:cubicBezTo>
                    <a:pt x="22" y="43"/>
                    <a:pt x="22" y="35"/>
                    <a:pt x="27" y="27"/>
                  </a:cubicBezTo>
                  <a:cubicBezTo>
                    <a:pt x="29" y="28"/>
                    <a:pt x="31" y="31"/>
                    <a:pt x="31" y="34"/>
                  </a:cubicBezTo>
                  <a:close/>
                </a:path>
              </a:pathLst>
            </a:custGeom>
            <a:grpFill/>
            <a:ln w="6350" cap="flat" cmpd="sng">
              <a:solidFill>
                <a:srgbClr val="B2B2B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A" sz="163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" name="Freeform 59">
              <a:extLst>
                <a:ext uri="{FF2B5EF4-FFF2-40B4-BE49-F238E27FC236}">
                  <a16:creationId xmlns:a16="http://schemas.microsoft.com/office/drawing/2014/main" id="{4458FAB3-E117-425C-842B-FF0682856248}"/>
                </a:ext>
              </a:extLst>
            </p:cNvPr>
            <p:cNvSpPr>
              <a:spLocks/>
            </p:cNvSpPr>
            <p:nvPr>
              <p:custDataLst>
                <p:tags r:id="rId4"/>
              </p:custDataLst>
            </p:nvPr>
          </p:nvSpPr>
          <p:spPr bwMode="gray">
            <a:xfrm>
              <a:off x="9753146" y="2611038"/>
              <a:ext cx="361204" cy="455148"/>
            </a:xfrm>
            <a:custGeom>
              <a:avLst/>
              <a:gdLst>
                <a:gd name="T0" fmla="*/ 65 w 105"/>
                <a:gd name="T1" fmla="*/ 123 h 132"/>
                <a:gd name="T2" fmla="*/ 75 w 105"/>
                <a:gd name="T3" fmla="*/ 126 h 132"/>
                <a:gd name="T4" fmla="*/ 77 w 105"/>
                <a:gd name="T5" fmla="*/ 128 h 132"/>
                <a:gd name="T6" fmla="*/ 76 w 105"/>
                <a:gd name="T7" fmla="*/ 121 h 132"/>
                <a:gd name="T8" fmla="*/ 100 w 105"/>
                <a:gd name="T9" fmla="*/ 113 h 132"/>
                <a:gd name="T10" fmla="*/ 99 w 105"/>
                <a:gd name="T11" fmla="*/ 109 h 132"/>
                <a:gd name="T12" fmla="*/ 95 w 105"/>
                <a:gd name="T13" fmla="*/ 109 h 132"/>
                <a:gd name="T14" fmla="*/ 103 w 105"/>
                <a:gd name="T15" fmla="*/ 81 h 132"/>
                <a:gd name="T16" fmla="*/ 95 w 105"/>
                <a:gd name="T17" fmla="*/ 51 h 132"/>
                <a:gd name="T18" fmla="*/ 94 w 105"/>
                <a:gd name="T19" fmla="*/ 51 h 132"/>
                <a:gd name="T20" fmla="*/ 91 w 105"/>
                <a:gd name="T21" fmla="*/ 39 h 132"/>
                <a:gd name="T22" fmla="*/ 82 w 105"/>
                <a:gd name="T23" fmla="*/ 40 h 132"/>
                <a:gd name="T24" fmla="*/ 80 w 105"/>
                <a:gd name="T25" fmla="*/ 50 h 132"/>
                <a:gd name="T26" fmla="*/ 78 w 105"/>
                <a:gd name="T27" fmla="*/ 45 h 132"/>
                <a:gd name="T28" fmla="*/ 73 w 105"/>
                <a:gd name="T29" fmla="*/ 46 h 132"/>
                <a:gd name="T30" fmla="*/ 73 w 105"/>
                <a:gd name="T31" fmla="*/ 40 h 132"/>
                <a:gd name="T32" fmla="*/ 62 w 105"/>
                <a:gd name="T33" fmla="*/ 40 h 132"/>
                <a:gd name="T34" fmla="*/ 31 w 105"/>
                <a:gd name="T35" fmla="*/ 0 h 132"/>
                <a:gd name="T36" fmla="*/ 19 w 105"/>
                <a:gd name="T37" fmla="*/ 0 h 132"/>
                <a:gd name="T38" fmla="*/ 11 w 105"/>
                <a:gd name="T39" fmla="*/ 7 h 132"/>
                <a:gd name="T40" fmla="*/ 11 w 105"/>
                <a:gd name="T41" fmla="*/ 14 h 132"/>
                <a:gd name="T42" fmla="*/ 2 w 105"/>
                <a:gd name="T43" fmla="*/ 10 h 132"/>
                <a:gd name="T44" fmla="*/ 0 w 105"/>
                <a:gd name="T45" fmla="*/ 14 h 132"/>
                <a:gd name="T46" fmla="*/ 0 w 105"/>
                <a:gd name="T47" fmla="*/ 14 h 132"/>
                <a:gd name="T48" fmla="*/ 0 w 105"/>
                <a:gd name="T49" fmla="*/ 20 h 132"/>
                <a:gd name="T50" fmla="*/ 4 w 105"/>
                <a:gd name="T51" fmla="*/ 20 h 132"/>
                <a:gd name="T52" fmla="*/ 6 w 105"/>
                <a:gd name="T53" fmla="*/ 29 h 132"/>
                <a:gd name="T54" fmla="*/ 8 w 105"/>
                <a:gd name="T55" fmla="*/ 28 h 132"/>
                <a:gd name="T56" fmla="*/ 12 w 105"/>
                <a:gd name="T57" fmla="*/ 34 h 132"/>
                <a:gd name="T58" fmla="*/ 6 w 105"/>
                <a:gd name="T59" fmla="*/ 35 h 132"/>
                <a:gd name="T60" fmla="*/ 9 w 105"/>
                <a:gd name="T61" fmla="*/ 37 h 132"/>
                <a:gd name="T62" fmla="*/ 7 w 105"/>
                <a:gd name="T63" fmla="*/ 42 h 132"/>
                <a:gd name="T64" fmla="*/ 11 w 105"/>
                <a:gd name="T65" fmla="*/ 42 h 132"/>
                <a:gd name="T66" fmla="*/ 14 w 105"/>
                <a:gd name="T67" fmla="*/ 45 h 132"/>
                <a:gd name="T68" fmla="*/ 15 w 105"/>
                <a:gd name="T69" fmla="*/ 56 h 132"/>
                <a:gd name="T70" fmla="*/ 11 w 105"/>
                <a:gd name="T71" fmla="*/ 64 h 132"/>
                <a:gd name="T72" fmla="*/ 24 w 105"/>
                <a:gd name="T73" fmla="*/ 72 h 132"/>
                <a:gd name="T74" fmla="*/ 16 w 105"/>
                <a:gd name="T75" fmla="*/ 71 h 132"/>
                <a:gd name="T76" fmla="*/ 16 w 105"/>
                <a:gd name="T77" fmla="*/ 74 h 132"/>
                <a:gd name="T78" fmla="*/ 25 w 105"/>
                <a:gd name="T79" fmla="*/ 87 h 132"/>
                <a:gd name="T80" fmla="*/ 18 w 105"/>
                <a:gd name="T81" fmla="*/ 87 h 132"/>
                <a:gd name="T82" fmla="*/ 26 w 105"/>
                <a:gd name="T83" fmla="*/ 93 h 132"/>
                <a:gd name="T84" fmla="*/ 35 w 105"/>
                <a:gd name="T85" fmla="*/ 103 h 132"/>
                <a:gd name="T86" fmla="*/ 49 w 105"/>
                <a:gd name="T87" fmla="*/ 103 h 132"/>
                <a:gd name="T88" fmla="*/ 44 w 105"/>
                <a:gd name="T89" fmla="*/ 112 h 132"/>
                <a:gd name="T90" fmla="*/ 42 w 105"/>
                <a:gd name="T91" fmla="*/ 114 h 132"/>
                <a:gd name="T92" fmla="*/ 49 w 105"/>
                <a:gd name="T93" fmla="*/ 121 h 132"/>
                <a:gd name="T94" fmla="*/ 54 w 105"/>
                <a:gd name="T95" fmla="*/ 128 h 132"/>
                <a:gd name="T96" fmla="*/ 56 w 105"/>
                <a:gd name="T97" fmla="*/ 128 h 132"/>
                <a:gd name="T98" fmla="*/ 57 w 105"/>
                <a:gd name="T99" fmla="*/ 132 h 132"/>
                <a:gd name="T100" fmla="*/ 65 w 105"/>
                <a:gd name="T101" fmla="*/ 123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5" h="132">
                  <a:moveTo>
                    <a:pt x="65" y="123"/>
                  </a:moveTo>
                  <a:cubicBezTo>
                    <a:pt x="67" y="130"/>
                    <a:pt x="70" y="132"/>
                    <a:pt x="75" y="126"/>
                  </a:cubicBezTo>
                  <a:cubicBezTo>
                    <a:pt x="75" y="125"/>
                    <a:pt x="77" y="128"/>
                    <a:pt x="77" y="128"/>
                  </a:cubicBezTo>
                  <a:cubicBezTo>
                    <a:pt x="76" y="126"/>
                    <a:pt x="77" y="123"/>
                    <a:pt x="76" y="121"/>
                  </a:cubicBezTo>
                  <a:cubicBezTo>
                    <a:pt x="81" y="120"/>
                    <a:pt x="92" y="117"/>
                    <a:pt x="100" y="113"/>
                  </a:cubicBezTo>
                  <a:cubicBezTo>
                    <a:pt x="100" y="112"/>
                    <a:pt x="100" y="109"/>
                    <a:pt x="99" y="109"/>
                  </a:cubicBezTo>
                  <a:cubicBezTo>
                    <a:pt x="98" y="109"/>
                    <a:pt x="97" y="109"/>
                    <a:pt x="95" y="109"/>
                  </a:cubicBezTo>
                  <a:cubicBezTo>
                    <a:pt x="99" y="98"/>
                    <a:pt x="105" y="94"/>
                    <a:pt x="103" y="81"/>
                  </a:cubicBezTo>
                  <a:cubicBezTo>
                    <a:pt x="86" y="81"/>
                    <a:pt x="91" y="65"/>
                    <a:pt x="95" y="51"/>
                  </a:cubicBezTo>
                  <a:cubicBezTo>
                    <a:pt x="95" y="51"/>
                    <a:pt x="94" y="51"/>
                    <a:pt x="94" y="51"/>
                  </a:cubicBezTo>
                  <a:cubicBezTo>
                    <a:pt x="93" y="48"/>
                    <a:pt x="90" y="45"/>
                    <a:pt x="91" y="39"/>
                  </a:cubicBezTo>
                  <a:cubicBezTo>
                    <a:pt x="88" y="39"/>
                    <a:pt x="86" y="39"/>
                    <a:pt x="82" y="40"/>
                  </a:cubicBezTo>
                  <a:cubicBezTo>
                    <a:pt x="86" y="48"/>
                    <a:pt x="86" y="45"/>
                    <a:pt x="80" y="50"/>
                  </a:cubicBezTo>
                  <a:cubicBezTo>
                    <a:pt x="79" y="48"/>
                    <a:pt x="80" y="47"/>
                    <a:pt x="78" y="45"/>
                  </a:cubicBezTo>
                  <a:cubicBezTo>
                    <a:pt x="77" y="45"/>
                    <a:pt x="75" y="47"/>
                    <a:pt x="73" y="46"/>
                  </a:cubicBezTo>
                  <a:cubicBezTo>
                    <a:pt x="72" y="45"/>
                    <a:pt x="73" y="43"/>
                    <a:pt x="73" y="40"/>
                  </a:cubicBezTo>
                  <a:cubicBezTo>
                    <a:pt x="68" y="41"/>
                    <a:pt x="65" y="40"/>
                    <a:pt x="62" y="40"/>
                  </a:cubicBezTo>
                  <a:cubicBezTo>
                    <a:pt x="72" y="25"/>
                    <a:pt x="35" y="13"/>
                    <a:pt x="31" y="0"/>
                  </a:cubicBezTo>
                  <a:cubicBezTo>
                    <a:pt x="28" y="0"/>
                    <a:pt x="22" y="0"/>
                    <a:pt x="19" y="0"/>
                  </a:cubicBezTo>
                  <a:cubicBezTo>
                    <a:pt x="17" y="2"/>
                    <a:pt x="13" y="6"/>
                    <a:pt x="11" y="7"/>
                  </a:cubicBezTo>
                  <a:cubicBezTo>
                    <a:pt x="11" y="9"/>
                    <a:pt x="11" y="12"/>
                    <a:pt x="11" y="14"/>
                  </a:cubicBezTo>
                  <a:cubicBezTo>
                    <a:pt x="9" y="13"/>
                    <a:pt x="4" y="12"/>
                    <a:pt x="2" y="10"/>
                  </a:cubicBezTo>
                  <a:cubicBezTo>
                    <a:pt x="2" y="12"/>
                    <a:pt x="1" y="13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6"/>
                    <a:pt x="1" y="18"/>
                    <a:pt x="0" y="20"/>
                  </a:cubicBezTo>
                  <a:cubicBezTo>
                    <a:pt x="2" y="20"/>
                    <a:pt x="3" y="20"/>
                    <a:pt x="4" y="20"/>
                  </a:cubicBezTo>
                  <a:cubicBezTo>
                    <a:pt x="4" y="23"/>
                    <a:pt x="6" y="26"/>
                    <a:pt x="6" y="29"/>
                  </a:cubicBezTo>
                  <a:cubicBezTo>
                    <a:pt x="7" y="29"/>
                    <a:pt x="8" y="28"/>
                    <a:pt x="8" y="28"/>
                  </a:cubicBezTo>
                  <a:cubicBezTo>
                    <a:pt x="10" y="30"/>
                    <a:pt x="11" y="32"/>
                    <a:pt x="12" y="34"/>
                  </a:cubicBezTo>
                  <a:cubicBezTo>
                    <a:pt x="10" y="34"/>
                    <a:pt x="7" y="35"/>
                    <a:pt x="6" y="35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8" y="39"/>
                    <a:pt x="8" y="40"/>
                    <a:pt x="7" y="42"/>
                  </a:cubicBezTo>
                  <a:cubicBezTo>
                    <a:pt x="8" y="42"/>
                    <a:pt x="10" y="42"/>
                    <a:pt x="11" y="42"/>
                  </a:cubicBezTo>
                  <a:cubicBezTo>
                    <a:pt x="12" y="44"/>
                    <a:pt x="11" y="44"/>
                    <a:pt x="14" y="45"/>
                  </a:cubicBezTo>
                  <a:cubicBezTo>
                    <a:pt x="11" y="49"/>
                    <a:pt x="11" y="53"/>
                    <a:pt x="15" y="56"/>
                  </a:cubicBezTo>
                  <a:cubicBezTo>
                    <a:pt x="14" y="58"/>
                    <a:pt x="13" y="62"/>
                    <a:pt x="11" y="64"/>
                  </a:cubicBezTo>
                  <a:cubicBezTo>
                    <a:pt x="16" y="66"/>
                    <a:pt x="21" y="68"/>
                    <a:pt x="24" y="72"/>
                  </a:cubicBezTo>
                  <a:cubicBezTo>
                    <a:pt x="22" y="72"/>
                    <a:pt x="19" y="72"/>
                    <a:pt x="16" y="71"/>
                  </a:cubicBezTo>
                  <a:cubicBezTo>
                    <a:pt x="17" y="72"/>
                    <a:pt x="16" y="74"/>
                    <a:pt x="16" y="74"/>
                  </a:cubicBezTo>
                  <a:cubicBezTo>
                    <a:pt x="22" y="77"/>
                    <a:pt x="24" y="82"/>
                    <a:pt x="25" y="87"/>
                  </a:cubicBezTo>
                  <a:cubicBezTo>
                    <a:pt x="24" y="87"/>
                    <a:pt x="20" y="88"/>
                    <a:pt x="18" y="87"/>
                  </a:cubicBezTo>
                  <a:cubicBezTo>
                    <a:pt x="20" y="90"/>
                    <a:pt x="22" y="92"/>
                    <a:pt x="26" y="93"/>
                  </a:cubicBezTo>
                  <a:cubicBezTo>
                    <a:pt x="28" y="98"/>
                    <a:pt x="33" y="98"/>
                    <a:pt x="35" y="103"/>
                  </a:cubicBezTo>
                  <a:cubicBezTo>
                    <a:pt x="40" y="104"/>
                    <a:pt x="44" y="106"/>
                    <a:pt x="49" y="103"/>
                  </a:cubicBezTo>
                  <a:cubicBezTo>
                    <a:pt x="49" y="109"/>
                    <a:pt x="40" y="106"/>
                    <a:pt x="44" y="112"/>
                  </a:cubicBezTo>
                  <a:cubicBezTo>
                    <a:pt x="44" y="112"/>
                    <a:pt x="42" y="114"/>
                    <a:pt x="42" y="114"/>
                  </a:cubicBezTo>
                  <a:cubicBezTo>
                    <a:pt x="45" y="117"/>
                    <a:pt x="47" y="118"/>
                    <a:pt x="49" y="121"/>
                  </a:cubicBezTo>
                  <a:cubicBezTo>
                    <a:pt x="52" y="123"/>
                    <a:pt x="53" y="123"/>
                    <a:pt x="54" y="128"/>
                  </a:cubicBezTo>
                  <a:cubicBezTo>
                    <a:pt x="54" y="128"/>
                    <a:pt x="56" y="128"/>
                    <a:pt x="56" y="128"/>
                  </a:cubicBezTo>
                  <a:cubicBezTo>
                    <a:pt x="56" y="130"/>
                    <a:pt x="57" y="131"/>
                    <a:pt x="57" y="132"/>
                  </a:cubicBezTo>
                  <a:cubicBezTo>
                    <a:pt x="60" y="130"/>
                    <a:pt x="63" y="127"/>
                    <a:pt x="65" y="123"/>
                  </a:cubicBezTo>
                  <a:close/>
                </a:path>
              </a:pathLst>
            </a:custGeom>
            <a:grpFill/>
            <a:ln w="6350" cap="flat" cmpd="sng">
              <a:solidFill>
                <a:srgbClr val="B2B2B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A" sz="163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" name="Freeform 60">
              <a:extLst>
                <a:ext uri="{FF2B5EF4-FFF2-40B4-BE49-F238E27FC236}">
                  <a16:creationId xmlns:a16="http://schemas.microsoft.com/office/drawing/2014/main" id="{65353674-032D-42AD-AF5A-0F8A1F88F407}"/>
                </a:ext>
              </a:extLst>
            </p:cNvPr>
            <p:cNvSpPr>
              <a:spLocks/>
            </p:cNvSpPr>
            <p:nvPr>
              <p:custDataLst>
                <p:tags r:id="rId5"/>
              </p:custDataLst>
            </p:nvPr>
          </p:nvSpPr>
          <p:spPr bwMode="gray">
            <a:xfrm>
              <a:off x="9949136" y="3001396"/>
              <a:ext cx="220285" cy="195989"/>
            </a:xfrm>
            <a:custGeom>
              <a:avLst/>
              <a:gdLst>
                <a:gd name="T0" fmla="*/ 55 w 64"/>
                <a:gd name="T1" fmla="*/ 7 h 57"/>
                <a:gd name="T2" fmla="*/ 38 w 64"/>
                <a:gd name="T3" fmla="*/ 4 h 57"/>
                <a:gd name="T4" fmla="*/ 44 w 64"/>
                <a:gd name="T5" fmla="*/ 1 h 57"/>
                <a:gd name="T6" fmla="*/ 43 w 64"/>
                <a:gd name="T7" fmla="*/ 0 h 57"/>
                <a:gd name="T8" fmla="*/ 19 w 64"/>
                <a:gd name="T9" fmla="*/ 8 h 57"/>
                <a:gd name="T10" fmla="*/ 20 w 64"/>
                <a:gd name="T11" fmla="*/ 15 h 57"/>
                <a:gd name="T12" fmla="*/ 18 w 64"/>
                <a:gd name="T13" fmla="*/ 13 h 57"/>
                <a:gd name="T14" fmla="*/ 8 w 64"/>
                <a:gd name="T15" fmla="*/ 10 h 57"/>
                <a:gd name="T16" fmla="*/ 0 w 64"/>
                <a:gd name="T17" fmla="*/ 19 h 57"/>
                <a:gd name="T18" fmla="*/ 1 w 64"/>
                <a:gd name="T19" fmla="*/ 34 h 57"/>
                <a:gd name="T20" fmla="*/ 9 w 64"/>
                <a:gd name="T21" fmla="*/ 57 h 57"/>
                <a:gd name="T22" fmla="*/ 40 w 64"/>
                <a:gd name="T23" fmla="*/ 40 h 57"/>
                <a:gd name="T24" fmla="*/ 55 w 64"/>
                <a:gd name="T25" fmla="*/ 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4" h="57">
                  <a:moveTo>
                    <a:pt x="55" y="7"/>
                  </a:moveTo>
                  <a:cubicBezTo>
                    <a:pt x="49" y="7"/>
                    <a:pt x="44" y="6"/>
                    <a:pt x="38" y="4"/>
                  </a:cubicBezTo>
                  <a:cubicBezTo>
                    <a:pt x="39" y="3"/>
                    <a:pt x="41" y="2"/>
                    <a:pt x="44" y="1"/>
                  </a:cubicBezTo>
                  <a:cubicBezTo>
                    <a:pt x="44" y="1"/>
                    <a:pt x="43" y="1"/>
                    <a:pt x="43" y="0"/>
                  </a:cubicBezTo>
                  <a:cubicBezTo>
                    <a:pt x="35" y="4"/>
                    <a:pt x="24" y="7"/>
                    <a:pt x="19" y="8"/>
                  </a:cubicBezTo>
                  <a:cubicBezTo>
                    <a:pt x="20" y="10"/>
                    <a:pt x="19" y="13"/>
                    <a:pt x="20" y="15"/>
                  </a:cubicBezTo>
                  <a:cubicBezTo>
                    <a:pt x="20" y="15"/>
                    <a:pt x="18" y="12"/>
                    <a:pt x="18" y="13"/>
                  </a:cubicBezTo>
                  <a:cubicBezTo>
                    <a:pt x="13" y="19"/>
                    <a:pt x="10" y="17"/>
                    <a:pt x="8" y="10"/>
                  </a:cubicBezTo>
                  <a:cubicBezTo>
                    <a:pt x="6" y="14"/>
                    <a:pt x="3" y="17"/>
                    <a:pt x="0" y="19"/>
                  </a:cubicBezTo>
                  <a:cubicBezTo>
                    <a:pt x="0" y="24"/>
                    <a:pt x="1" y="29"/>
                    <a:pt x="1" y="34"/>
                  </a:cubicBezTo>
                  <a:cubicBezTo>
                    <a:pt x="2" y="43"/>
                    <a:pt x="9" y="48"/>
                    <a:pt x="9" y="57"/>
                  </a:cubicBezTo>
                  <a:cubicBezTo>
                    <a:pt x="17" y="51"/>
                    <a:pt x="35" y="53"/>
                    <a:pt x="40" y="40"/>
                  </a:cubicBezTo>
                  <a:cubicBezTo>
                    <a:pt x="64" y="48"/>
                    <a:pt x="56" y="18"/>
                    <a:pt x="55" y="7"/>
                  </a:cubicBezTo>
                  <a:close/>
                </a:path>
              </a:pathLst>
            </a:custGeom>
            <a:grpFill/>
            <a:ln w="6350" cap="flat" cmpd="sng">
              <a:solidFill>
                <a:srgbClr val="B2B2B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A" sz="163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" name="Freeform 69">
              <a:extLst>
                <a:ext uri="{FF2B5EF4-FFF2-40B4-BE49-F238E27FC236}">
                  <a16:creationId xmlns:a16="http://schemas.microsoft.com/office/drawing/2014/main" id="{180BD8D8-91F6-47D0-B6B1-D78A625D65B5}"/>
                </a:ext>
              </a:extLst>
            </p:cNvPr>
            <p:cNvSpPr>
              <a:spLocks/>
            </p:cNvSpPr>
            <p:nvPr>
              <p:custDataLst>
                <p:tags r:id="rId6"/>
              </p:custDataLst>
            </p:nvPr>
          </p:nvSpPr>
          <p:spPr bwMode="gray">
            <a:xfrm>
              <a:off x="9907022" y="2917169"/>
              <a:ext cx="131200" cy="140917"/>
            </a:xfrm>
            <a:custGeom>
              <a:avLst/>
              <a:gdLst>
                <a:gd name="T0" fmla="*/ 13 w 81"/>
                <a:gd name="T1" fmla="*/ 19 h 87"/>
                <a:gd name="T2" fmla="*/ 20 w 81"/>
                <a:gd name="T3" fmla="*/ 4 h 87"/>
                <a:gd name="T4" fmla="*/ 29 w 81"/>
                <a:gd name="T5" fmla="*/ 0 h 87"/>
                <a:gd name="T6" fmla="*/ 44 w 81"/>
                <a:gd name="T7" fmla="*/ 6 h 87"/>
                <a:gd name="T8" fmla="*/ 58 w 81"/>
                <a:gd name="T9" fmla="*/ 13 h 87"/>
                <a:gd name="T10" fmla="*/ 68 w 81"/>
                <a:gd name="T11" fmla="*/ 31 h 87"/>
                <a:gd name="T12" fmla="*/ 80 w 81"/>
                <a:gd name="T13" fmla="*/ 46 h 87"/>
                <a:gd name="T14" fmla="*/ 73 w 81"/>
                <a:gd name="T15" fmla="*/ 58 h 87"/>
                <a:gd name="T16" fmla="*/ 67 w 81"/>
                <a:gd name="T17" fmla="*/ 72 h 87"/>
                <a:gd name="T18" fmla="*/ 53 w 81"/>
                <a:gd name="T19" fmla="*/ 84 h 87"/>
                <a:gd name="T20" fmla="*/ 46 w 81"/>
                <a:gd name="T21" fmla="*/ 73 h 87"/>
                <a:gd name="T22" fmla="*/ 29 w 81"/>
                <a:gd name="T23" fmla="*/ 87 h 87"/>
                <a:gd name="T24" fmla="*/ 11 w 81"/>
                <a:gd name="T25" fmla="*/ 72 h 87"/>
                <a:gd name="T26" fmla="*/ 1 w 81"/>
                <a:gd name="T27" fmla="*/ 53 h 87"/>
                <a:gd name="T28" fmla="*/ 2 w 81"/>
                <a:gd name="T29" fmla="*/ 39 h 87"/>
                <a:gd name="T30" fmla="*/ 13 w 81"/>
                <a:gd name="T31" fmla="*/ 19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87">
                  <a:moveTo>
                    <a:pt x="13" y="19"/>
                  </a:moveTo>
                  <a:cubicBezTo>
                    <a:pt x="16" y="13"/>
                    <a:pt x="17" y="7"/>
                    <a:pt x="20" y="4"/>
                  </a:cubicBezTo>
                  <a:cubicBezTo>
                    <a:pt x="23" y="1"/>
                    <a:pt x="25" y="0"/>
                    <a:pt x="29" y="0"/>
                  </a:cubicBezTo>
                  <a:cubicBezTo>
                    <a:pt x="33" y="0"/>
                    <a:pt x="39" y="4"/>
                    <a:pt x="44" y="6"/>
                  </a:cubicBezTo>
                  <a:cubicBezTo>
                    <a:pt x="49" y="8"/>
                    <a:pt x="54" y="9"/>
                    <a:pt x="58" y="13"/>
                  </a:cubicBezTo>
                  <a:cubicBezTo>
                    <a:pt x="62" y="17"/>
                    <a:pt x="64" y="26"/>
                    <a:pt x="68" y="31"/>
                  </a:cubicBezTo>
                  <a:cubicBezTo>
                    <a:pt x="72" y="36"/>
                    <a:pt x="79" y="42"/>
                    <a:pt x="80" y="46"/>
                  </a:cubicBezTo>
                  <a:cubicBezTo>
                    <a:pt x="81" y="50"/>
                    <a:pt x="75" y="54"/>
                    <a:pt x="73" y="58"/>
                  </a:cubicBezTo>
                  <a:cubicBezTo>
                    <a:pt x="71" y="62"/>
                    <a:pt x="70" y="68"/>
                    <a:pt x="67" y="72"/>
                  </a:cubicBezTo>
                  <a:cubicBezTo>
                    <a:pt x="64" y="76"/>
                    <a:pt x="56" y="84"/>
                    <a:pt x="53" y="84"/>
                  </a:cubicBezTo>
                  <a:cubicBezTo>
                    <a:pt x="50" y="84"/>
                    <a:pt x="50" y="73"/>
                    <a:pt x="46" y="73"/>
                  </a:cubicBezTo>
                  <a:cubicBezTo>
                    <a:pt x="42" y="73"/>
                    <a:pt x="35" y="87"/>
                    <a:pt x="29" y="87"/>
                  </a:cubicBezTo>
                  <a:cubicBezTo>
                    <a:pt x="23" y="87"/>
                    <a:pt x="16" y="78"/>
                    <a:pt x="11" y="72"/>
                  </a:cubicBezTo>
                  <a:cubicBezTo>
                    <a:pt x="6" y="66"/>
                    <a:pt x="2" y="58"/>
                    <a:pt x="1" y="53"/>
                  </a:cubicBezTo>
                  <a:cubicBezTo>
                    <a:pt x="0" y="48"/>
                    <a:pt x="0" y="45"/>
                    <a:pt x="2" y="39"/>
                  </a:cubicBezTo>
                  <a:cubicBezTo>
                    <a:pt x="4" y="33"/>
                    <a:pt x="10" y="25"/>
                    <a:pt x="13" y="19"/>
                  </a:cubicBezTo>
                  <a:close/>
                </a:path>
              </a:pathLst>
            </a:custGeom>
            <a:grpFill/>
            <a:ln w="6350" cap="flat" cmpd="sng">
              <a:solidFill>
                <a:srgbClr val="B2B2B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A" sz="163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4898C639-555C-344C-6F4B-949B060D2A38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10082" t="70246" r="3301" b="17056"/>
          <a:stretch/>
        </p:blipFill>
        <p:spPr>
          <a:xfrm>
            <a:off x="6263841" y="6335524"/>
            <a:ext cx="5928159" cy="51653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88652F4-C44D-1145-DCD3-303FF5503BE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2217" y="7565"/>
            <a:ext cx="1964019" cy="695591"/>
          </a:xfrm>
          <a:prstGeom prst="rect">
            <a:avLst/>
          </a:prstGeom>
        </p:spPr>
      </p:pic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A20D3339-CDAF-72DF-D641-2C368EEE9A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5874965"/>
              </p:ext>
            </p:extLst>
          </p:nvPr>
        </p:nvGraphicFramePr>
        <p:xfrm>
          <a:off x="868681" y="1948497"/>
          <a:ext cx="10561122" cy="42550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45336">
                  <a:extLst>
                    <a:ext uri="{9D8B030D-6E8A-4147-A177-3AD203B41FA5}">
                      <a16:colId xmlns:a16="http://schemas.microsoft.com/office/drawing/2014/main" val="2306147711"/>
                    </a:ext>
                  </a:extLst>
                </a:gridCol>
                <a:gridCol w="3396315">
                  <a:extLst>
                    <a:ext uri="{9D8B030D-6E8A-4147-A177-3AD203B41FA5}">
                      <a16:colId xmlns:a16="http://schemas.microsoft.com/office/drawing/2014/main" val="2504667612"/>
                    </a:ext>
                  </a:extLst>
                </a:gridCol>
                <a:gridCol w="1491343">
                  <a:extLst>
                    <a:ext uri="{9D8B030D-6E8A-4147-A177-3AD203B41FA5}">
                      <a16:colId xmlns:a16="http://schemas.microsoft.com/office/drawing/2014/main" val="3220217247"/>
                    </a:ext>
                  </a:extLst>
                </a:gridCol>
                <a:gridCol w="2035464">
                  <a:extLst>
                    <a:ext uri="{9D8B030D-6E8A-4147-A177-3AD203B41FA5}">
                      <a16:colId xmlns:a16="http://schemas.microsoft.com/office/drawing/2014/main" val="480062103"/>
                    </a:ext>
                  </a:extLst>
                </a:gridCol>
                <a:gridCol w="1640694">
                  <a:extLst>
                    <a:ext uri="{9D8B030D-6E8A-4147-A177-3AD203B41FA5}">
                      <a16:colId xmlns:a16="http://schemas.microsoft.com/office/drawing/2014/main" val="2937532412"/>
                    </a:ext>
                  </a:extLst>
                </a:gridCol>
                <a:gridCol w="1451970">
                  <a:extLst>
                    <a:ext uri="{9D8B030D-6E8A-4147-A177-3AD203B41FA5}">
                      <a16:colId xmlns:a16="http://schemas.microsoft.com/office/drawing/2014/main" val="2468552609"/>
                    </a:ext>
                  </a:extLst>
                </a:gridCol>
              </a:tblGrid>
              <a:tr h="50521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>
                          <a:effectLst/>
                        </a:rPr>
                        <a:t>Country 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43" marR="9143" marT="9143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>
                          <a:effectLst/>
                        </a:rPr>
                        <a:t>Project name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43" marR="9143" marT="9143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>
                          <a:effectLst/>
                        </a:rPr>
                        <a:t>SSTP intervention area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43" marR="9143" marT="9143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>
                          <a:effectLst/>
                        </a:rPr>
                        <a:t>Beneficiary 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43" marR="9143" marT="9143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>
                          <a:effectLst/>
                        </a:rPr>
                        <a:t>Approved  SSTP grant amount (M EURO)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43" marR="9143" marT="9143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effectLst/>
                        </a:rPr>
                        <a:t>Estimated total cost of overall activity (M EURO)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43" marR="9143" marT="9143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9362444"/>
                  </a:ext>
                </a:extLst>
              </a:tr>
              <a:tr h="198564">
                <a:tc gridSpan="6"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effectLst/>
                        </a:rPr>
                        <a:t>   Republic of Serbia 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43" marR="9143" marT="9143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43" marR="9143" marT="9143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1403902"/>
                  </a:ext>
                </a:extLst>
              </a:tr>
              <a:tr h="802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1 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43" marR="9143" marT="914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Deployment of Sustainable and Smart Mobility solution:  Implementation of communication infrastructure and ITS subsystems for traffic control and management on the A3 motorway, WIM and safe and secure parking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43" marR="9143" marT="914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Deployment of Sustainable and Smart Mobility solutions - ITS 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43" marR="9143" marT="914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PE “Roads of Serbia” (PERS)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43" marR="9143" marT="914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10.5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43" marR="9143" marT="914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28 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43" marR="9143" marT="9143" marB="0" anchor="ctr"/>
                </a:tc>
                <a:extLst>
                  <a:ext uri="{0D108BD9-81ED-4DB2-BD59-A6C34878D82A}">
                    <a16:rowId xmlns:a16="http://schemas.microsoft.com/office/drawing/2014/main" val="913740731"/>
                  </a:ext>
                </a:extLst>
              </a:tr>
              <a:tr h="47171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43" marR="9143" marT="914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Improvement of safety at Railway Level Crossings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43" marR="9143" marT="914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Railway Safety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43" marR="9143" marT="914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Serbian Railway Infrastructure (</a:t>
                      </a:r>
                      <a:r>
                        <a:rPr lang="en-US" sz="1000" u="none" strike="noStrike" err="1">
                          <a:effectLst/>
                        </a:rPr>
                        <a:t>Infrastruktura</a:t>
                      </a:r>
                      <a:r>
                        <a:rPr lang="en-US" sz="1000" u="none" strike="noStrike">
                          <a:effectLst/>
                        </a:rPr>
                        <a:t> </a:t>
                      </a:r>
                      <a:r>
                        <a:rPr lang="en-US" sz="1000" u="none" strike="noStrike" err="1">
                          <a:effectLst/>
                        </a:rPr>
                        <a:t>železnica</a:t>
                      </a:r>
                      <a:r>
                        <a:rPr lang="en-US" sz="1000" u="none" strike="noStrike">
                          <a:effectLst/>
                        </a:rPr>
                        <a:t> </a:t>
                      </a:r>
                      <a:r>
                        <a:rPr lang="en-US" sz="1000" u="none" strike="noStrike" err="1">
                          <a:effectLst/>
                        </a:rPr>
                        <a:t>Srbije</a:t>
                      </a:r>
                      <a:r>
                        <a:rPr lang="en-US" sz="1000" u="none" strike="noStrike">
                          <a:effectLst/>
                        </a:rPr>
                        <a:t> – IZS)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43" marR="9143" marT="914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3.5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43" marR="9143" marT="914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20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43" marR="9143" marT="9143" marB="0" anchor="ctr"/>
                </a:tc>
                <a:extLst>
                  <a:ext uri="{0D108BD9-81ED-4DB2-BD59-A6C34878D82A}">
                    <a16:rowId xmlns:a16="http://schemas.microsoft.com/office/drawing/2014/main" val="569989578"/>
                  </a:ext>
                </a:extLst>
              </a:tr>
              <a:tr h="58382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3 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43" marR="9143" marT="914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Modernization and digitalization of railway sector services - Implementation of Electronic Data Interchange (EDI) systems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43" marR="9143" marT="914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Deployment of Sustainable and Smart Mobility solutions 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43" marR="9143" marT="914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Serbian Railway Infrastructure (</a:t>
                      </a:r>
                      <a:r>
                        <a:rPr lang="en-US" sz="1000" u="none" strike="noStrike" err="1">
                          <a:effectLst/>
                        </a:rPr>
                        <a:t>Infrastruktura</a:t>
                      </a:r>
                      <a:r>
                        <a:rPr lang="en-US" sz="1000" u="none" strike="noStrike">
                          <a:effectLst/>
                        </a:rPr>
                        <a:t> </a:t>
                      </a:r>
                      <a:r>
                        <a:rPr lang="en-US" sz="1000" u="none" strike="noStrike" err="1">
                          <a:effectLst/>
                        </a:rPr>
                        <a:t>železnica</a:t>
                      </a:r>
                      <a:r>
                        <a:rPr lang="en-US" sz="1000" u="none" strike="noStrike">
                          <a:effectLst/>
                        </a:rPr>
                        <a:t> </a:t>
                      </a:r>
                      <a:r>
                        <a:rPr lang="en-US" sz="1000" u="none" strike="noStrike" err="1">
                          <a:effectLst/>
                        </a:rPr>
                        <a:t>Srbije</a:t>
                      </a:r>
                      <a:r>
                        <a:rPr lang="en-US" sz="1000" u="none" strike="noStrike">
                          <a:effectLst/>
                        </a:rPr>
                        <a:t> – IZS)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43" marR="9143" marT="914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6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43" marR="9143" marT="914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150 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43" marR="9143" marT="9143" marB="0" anchor="ctr"/>
                </a:tc>
                <a:extLst>
                  <a:ext uri="{0D108BD9-81ED-4DB2-BD59-A6C34878D82A}">
                    <a16:rowId xmlns:a16="http://schemas.microsoft.com/office/drawing/2014/main" val="1722278989"/>
                  </a:ext>
                </a:extLst>
              </a:tr>
              <a:tr h="174417">
                <a:tc gridSpan="6"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1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North Macedonia </a:t>
                      </a:r>
                    </a:p>
                  </a:txBody>
                  <a:tcPr marL="9143" marR="9143" marT="9143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endParaRPr lang="en-US" sz="11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" marR="9143" marT="9143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7741195"/>
                  </a:ext>
                </a:extLst>
              </a:tr>
              <a:tr h="6916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4 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43" marR="9143" marT="914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Deployment of Intelligent Transport System (ITS) on Highway A1 (Corridor X) – North Part and Establishment of National Traffic Management Center (NTMC)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43" marR="9143" marT="914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Deployment of Sustainable and Smart Mobility solutions - ITS 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43" marR="9143" marT="914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Public Enterprise for State Roads (PESR)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43" marR="9143" marT="914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13.5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43" marR="9143" marT="914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34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43" marR="9143" marT="9143" marB="0" anchor="ctr"/>
                </a:tc>
                <a:extLst>
                  <a:ext uri="{0D108BD9-81ED-4DB2-BD59-A6C34878D82A}">
                    <a16:rowId xmlns:a16="http://schemas.microsoft.com/office/drawing/2014/main" val="3502290143"/>
                  </a:ext>
                </a:extLst>
              </a:tr>
              <a:tr h="299587">
                <a:tc gridSpan="6"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1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Montenegro </a:t>
                      </a:r>
                    </a:p>
                  </a:txBody>
                  <a:tcPr marL="9143" marR="9143" marT="9143" marB="0" anchor="ctr">
                    <a:solidFill>
                      <a:srgbClr val="F4F4E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43" marR="9143" marT="9143" marB="0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43" marR="9143" marT="9143" marB="0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43" marR="9143" marT="9143" marB="0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43" marR="9143" marT="9143" marB="0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43" marR="9143" marT="9143" marB="0"/>
                </a:tc>
                <a:extLst>
                  <a:ext uri="{0D108BD9-81ED-4DB2-BD59-A6C34878D82A}">
                    <a16:rowId xmlns:a16="http://schemas.microsoft.com/office/drawing/2014/main" val="396047589"/>
                  </a:ext>
                </a:extLst>
              </a:tr>
              <a:tr h="5188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143" marR="9143" marT="914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Improvement of specific railway level crossings</a:t>
                      </a:r>
                    </a:p>
                  </a:txBody>
                  <a:tcPr marL="9143" marR="9143" marT="914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Railway Safety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43" marR="9143" marT="914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Montenegro Railway Infrastructure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43" marR="9143" marT="914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43" marR="9143" marT="914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14.5</a:t>
                      </a:r>
                    </a:p>
                  </a:txBody>
                  <a:tcPr marL="9143" marR="9143" marT="9143" marB="0" anchor="ctr"/>
                </a:tc>
                <a:extLst>
                  <a:ext uri="{0D108BD9-81ED-4DB2-BD59-A6C34878D82A}">
                    <a16:rowId xmlns:a16="http://schemas.microsoft.com/office/drawing/2014/main" val="26231264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847823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719754-BFE7-4D9E-9132-A2D393CF43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205" y="140284"/>
            <a:ext cx="10515973" cy="1372727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>
                <a:solidFill>
                  <a:schemeClr val="accent1">
                    <a:lumMod val="75000"/>
                  </a:schemeClr>
                </a:solidFill>
              </a:rPr>
              <a:t>Utilization of SSTP funds after 1</a:t>
            </a:r>
            <a:r>
              <a:rPr lang="en-US" sz="4000" b="1" baseline="30000" dirty="0">
                <a:solidFill>
                  <a:schemeClr val="accent1">
                    <a:lumMod val="75000"/>
                  </a:schemeClr>
                </a:solidFill>
              </a:rPr>
              <a:t>st</a:t>
            </a:r>
            <a:r>
              <a:rPr lang="en-US" sz="4000" b="1" dirty="0">
                <a:solidFill>
                  <a:schemeClr val="accent1">
                    <a:lumMod val="75000"/>
                  </a:schemeClr>
                </a:solidFill>
              </a:rPr>
              <a:t> Call for Proposals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A05E67E-7908-49E2-BF2D-B317CA0B43F2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10082" t="70246" r="3301" b="17056"/>
          <a:stretch/>
        </p:blipFill>
        <p:spPr>
          <a:xfrm>
            <a:off x="0" y="6333904"/>
            <a:ext cx="6263841" cy="516531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C68722A4-926C-4735-AF5A-8A5E303D9A85}"/>
              </a:ext>
            </a:extLst>
          </p:cNvPr>
          <p:cNvGrpSpPr>
            <a:grpSpLocks noChangeAspect="1"/>
          </p:cNvGrpSpPr>
          <p:nvPr/>
        </p:nvGrpSpPr>
        <p:grpSpPr>
          <a:xfrm>
            <a:off x="10843630" y="74120"/>
            <a:ext cx="1160422" cy="1372727"/>
            <a:chOff x="9523142" y="2611038"/>
            <a:chExt cx="646279" cy="764519"/>
          </a:xfrm>
          <a:solidFill>
            <a:schemeClr val="accent1">
              <a:lumMod val="75000"/>
            </a:schemeClr>
          </a:solidFill>
        </p:grpSpPr>
        <p:sp>
          <p:nvSpPr>
            <p:cNvPr id="13" name="Freeform 55">
              <a:extLst>
                <a:ext uri="{FF2B5EF4-FFF2-40B4-BE49-F238E27FC236}">
                  <a16:creationId xmlns:a16="http://schemas.microsoft.com/office/drawing/2014/main" id="{8489B4EA-D581-45B7-872C-138479AF3528}"/>
                </a:ext>
              </a:extLst>
            </p:cNvPr>
            <p:cNvSpPr>
              <a:spLocks/>
            </p:cNvSpPr>
            <p:nvPr>
              <p:custDataLst>
                <p:tags r:id="rId1"/>
              </p:custDataLst>
            </p:nvPr>
          </p:nvSpPr>
          <p:spPr bwMode="gray">
            <a:xfrm>
              <a:off x="9523142" y="2738997"/>
              <a:ext cx="315851" cy="293173"/>
            </a:xfrm>
            <a:custGeom>
              <a:avLst/>
              <a:gdLst>
                <a:gd name="T0" fmla="*/ 72 w 92"/>
                <a:gd name="T1" fmla="*/ 72 h 85"/>
                <a:gd name="T2" fmla="*/ 76 w 92"/>
                <a:gd name="T3" fmla="*/ 71 h 85"/>
                <a:gd name="T4" fmla="*/ 81 w 92"/>
                <a:gd name="T5" fmla="*/ 58 h 85"/>
                <a:gd name="T6" fmla="*/ 79 w 92"/>
                <a:gd name="T7" fmla="*/ 48 h 85"/>
                <a:gd name="T8" fmla="*/ 92 w 92"/>
                <a:gd name="T9" fmla="*/ 48 h 85"/>
                <a:gd name="T10" fmla="*/ 83 w 92"/>
                <a:gd name="T11" fmla="*/ 37 h 85"/>
                <a:gd name="T12" fmla="*/ 83 w 92"/>
                <a:gd name="T13" fmla="*/ 34 h 85"/>
                <a:gd name="T14" fmla="*/ 91 w 92"/>
                <a:gd name="T15" fmla="*/ 35 h 85"/>
                <a:gd name="T16" fmla="*/ 78 w 92"/>
                <a:gd name="T17" fmla="*/ 27 h 85"/>
                <a:gd name="T18" fmla="*/ 82 w 92"/>
                <a:gd name="T19" fmla="*/ 19 h 85"/>
                <a:gd name="T20" fmla="*/ 81 w 92"/>
                <a:gd name="T21" fmla="*/ 8 h 85"/>
                <a:gd name="T22" fmla="*/ 79 w 92"/>
                <a:gd name="T23" fmla="*/ 5 h 85"/>
                <a:gd name="T24" fmla="*/ 67 w 92"/>
                <a:gd name="T25" fmla="*/ 0 h 85"/>
                <a:gd name="T26" fmla="*/ 55 w 92"/>
                <a:gd name="T27" fmla="*/ 6 h 85"/>
                <a:gd name="T28" fmla="*/ 52 w 92"/>
                <a:gd name="T29" fmla="*/ 1 h 85"/>
                <a:gd name="T30" fmla="*/ 42 w 92"/>
                <a:gd name="T31" fmla="*/ 7 h 85"/>
                <a:gd name="T32" fmla="*/ 30 w 92"/>
                <a:gd name="T33" fmla="*/ 0 h 85"/>
                <a:gd name="T34" fmla="*/ 21 w 92"/>
                <a:gd name="T35" fmla="*/ 8 h 85"/>
                <a:gd name="T36" fmla="*/ 12 w 92"/>
                <a:gd name="T37" fmla="*/ 4 h 85"/>
                <a:gd name="T38" fmla="*/ 10 w 92"/>
                <a:gd name="T39" fmla="*/ 14 h 85"/>
                <a:gd name="T40" fmla="*/ 3 w 92"/>
                <a:gd name="T41" fmla="*/ 2 h 85"/>
                <a:gd name="T42" fmla="*/ 8 w 92"/>
                <a:gd name="T43" fmla="*/ 26 h 85"/>
                <a:gd name="T44" fmla="*/ 22 w 92"/>
                <a:gd name="T45" fmla="*/ 36 h 85"/>
                <a:gd name="T46" fmla="*/ 31 w 92"/>
                <a:gd name="T47" fmla="*/ 52 h 85"/>
                <a:gd name="T48" fmla="*/ 50 w 92"/>
                <a:gd name="T49" fmla="*/ 63 h 85"/>
                <a:gd name="T50" fmla="*/ 60 w 92"/>
                <a:gd name="T51" fmla="*/ 85 h 85"/>
                <a:gd name="T52" fmla="*/ 71 w 92"/>
                <a:gd name="T53" fmla="*/ 85 h 85"/>
                <a:gd name="T54" fmla="*/ 72 w 92"/>
                <a:gd name="T55" fmla="*/ 72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2" h="85">
                  <a:moveTo>
                    <a:pt x="72" y="72"/>
                  </a:moveTo>
                  <a:cubicBezTo>
                    <a:pt x="73" y="71"/>
                    <a:pt x="74" y="73"/>
                    <a:pt x="76" y="71"/>
                  </a:cubicBezTo>
                  <a:cubicBezTo>
                    <a:pt x="73" y="65"/>
                    <a:pt x="76" y="60"/>
                    <a:pt x="81" y="58"/>
                  </a:cubicBezTo>
                  <a:cubicBezTo>
                    <a:pt x="80" y="56"/>
                    <a:pt x="80" y="52"/>
                    <a:pt x="79" y="48"/>
                  </a:cubicBezTo>
                  <a:cubicBezTo>
                    <a:pt x="84" y="50"/>
                    <a:pt x="88" y="50"/>
                    <a:pt x="92" y="48"/>
                  </a:cubicBezTo>
                  <a:cubicBezTo>
                    <a:pt x="91" y="44"/>
                    <a:pt x="88" y="40"/>
                    <a:pt x="83" y="37"/>
                  </a:cubicBezTo>
                  <a:cubicBezTo>
                    <a:pt x="83" y="37"/>
                    <a:pt x="84" y="35"/>
                    <a:pt x="83" y="34"/>
                  </a:cubicBezTo>
                  <a:cubicBezTo>
                    <a:pt x="86" y="35"/>
                    <a:pt x="89" y="35"/>
                    <a:pt x="91" y="35"/>
                  </a:cubicBezTo>
                  <a:cubicBezTo>
                    <a:pt x="88" y="31"/>
                    <a:pt x="83" y="29"/>
                    <a:pt x="78" y="27"/>
                  </a:cubicBezTo>
                  <a:cubicBezTo>
                    <a:pt x="80" y="25"/>
                    <a:pt x="81" y="21"/>
                    <a:pt x="82" y="19"/>
                  </a:cubicBezTo>
                  <a:cubicBezTo>
                    <a:pt x="78" y="16"/>
                    <a:pt x="78" y="12"/>
                    <a:pt x="81" y="8"/>
                  </a:cubicBezTo>
                  <a:cubicBezTo>
                    <a:pt x="78" y="7"/>
                    <a:pt x="79" y="7"/>
                    <a:pt x="79" y="5"/>
                  </a:cubicBezTo>
                  <a:cubicBezTo>
                    <a:pt x="73" y="7"/>
                    <a:pt x="69" y="7"/>
                    <a:pt x="67" y="0"/>
                  </a:cubicBezTo>
                  <a:cubicBezTo>
                    <a:pt x="63" y="3"/>
                    <a:pt x="59" y="2"/>
                    <a:pt x="55" y="6"/>
                  </a:cubicBezTo>
                  <a:cubicBezTo>
                    <a:pt x="54" y="4"/>
                    <a:pt x="53" y="2"/>
                    <a:pt x="52" y="1"/>
                  </a:cubicBezTo>
                  <a:cubicBezTo>
                    <a:pt x="49" y="3"/>
                    <a:pt x="46" y="3"/>
                    <a:pt x="42" y="7"/>
                  </a:cubicBezTo>
                  <a:cubicBezTo>
                    <a:pt x="37" y="6"/>
                    <a:pt x="33" y="3"/>
                    <a:pt x="30" y="0"/>
                  </a:cubicBezTo>
                  <a:cubicBezTo>
                    <a:pt x="28" y="2"/>
                    <a:pt x="23" y="4"/>
                    <a:pt x="21" y="8"/>
                  </a:cubicBezTo>
                  <a:cubicBezTo>
                    <a:pt x="19" y="6"/>
                    <a:pt x="16" y="6"/>
                    <a:pt x="12" y="4"/>
                  </a:cubicBezTo>
                  <a:cubicBezTo>
                    <a:pt x="12" y="8"/>
                    <a:pt x="10" y="12"/>
                    <a:pt x="10" y="14"/>
                  </a:cubicBezTo>
                  <a:cubicBezTo>
                    <a:pt x="9" y="11"/>
                    <a:pt x="4" y="4"/>
                    <a:pt x="3" y="2"/>
                  </a:cubicBezTo>
                  <a:cubicBezTo>
                    <a:pt x="0" y="10"/>
                    <a:pt x="4" y="19"/>
                    <a:pt x="8" y="26"/>
                  </a:cubicBezTo>
                  <a:cubicBezTo>
                    <a:pt x="12" y="31"/>
                    <a:pt x="19" y="31"/>
                    <a:pt x="22" y="36"/>
                  </a:cubicBezTo>
                  <a:cubicBezTo>
                    <a:pt x="26" y="41"/>
                    <a:pt x="25" y="46"/>
                    <a:pt x="31" y="52"/>
                  </a:cubicBezTo>
                  <a:cubicBezTo>
                    <a:pt x="36" y="59"/>
                    <a:pt x="41" y="60"/>
                    <a:pt x="50" y="63"/>
                  </a:cubicBezTo>
                  <a:cubicBezTo>
                    <a:pt x="48" y="75"/>
                    <a:pt x="61" y="72"/>
                    <a:pt x="60" y="85"/>
                  </a:cubicBezTo>
                  <a:cubicBezTo>
                    <a:pt x="64" y="84"/>
                    <a:pt x="68" y="84"/>
                    <a:pt x="71" y="85"/>
                  </a:cubicBezTo>
                  <a:cubicBezTo>
                    <a:pt x="73" y="81"/>
                    <a:pt x="74" y="77"/>
                    <a:pt x="72" y="72"/>
                  </a:cubicBezTo>
                  <a:close/>
                </a:path>
              </a:pathLst>
            </a:custGeom>
            <a:grpFill/>
            <a:ln w="6350" cap="flat" cmpd="sng">
              <a:solidFill>
                <a:srgbClr val="B2B2B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A" sz="163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Freeform 56">
              <a:extLst>
                <a:ext uri="{FF2B5EF4-FFF2-40B4-BE49-F238E27FC236}">
                  <a16:creationId xmlns:a16="http://schemas.microsoft.com/office/drawing/2014/main" id="{9444ECA8-38DC-4070-8FF2-608706374AA8}"/>
                </a:ext>
              </a:extLst>
            </p:cNvPr>
            <p:cNvSpPr>
              <a:spLocks/>
            </p:cNvSpPr>
            <p:nvPr>
              <p:custDataLst>
                <p:tags r:id="rId2"/>
              </p:custDataLst>
            </p:nvPr>
          </p:nvSpPr>
          <p:spPr bwMode="gray">
            <a:xfrm>
              <a:off x="9829274" y="2998157"/>
              <a:ext cx="178172" cy="377400"/>
            </a:xfrm>
            <a:custGeom>
              <a:avLst/>
              <a:gdLst>
                <a:gd name="T0" fmla="*/ 95 w 110"/>
                <a:gd name="T1" fmla="*/ 147 h 233"/>
                <a:gd name="T2" fmla="*/ 110 w 110"/>
                <a:gd name="T3" fmla="*/ 147 h 233"/>
                <a:gd name="T4" fmla="*/ 106 w 110"/>
                <a:gd name="T5" fmla="*/ 119 h 233"/>
                <a:gd name="T6" fmla="*/ 93 w 110"/>
                <a:gd name="T7" fmla="*/ 123 h 233"/>
                <a:gd name="T8" fmla="*/ 76 w 110"/>
                <a:gd name="T9" fmla="*/ 74 h 233"/>
                <a:gd name="T10" fmla="*/ 72 w 110"/>
                <a:gd name="T11" fmla="*/ 34 h 233"/>
                <a:gd name="T12" fmla="*/ 68 w 110"/>
                <a:gd name="T13" fmla="*/ 34 h 233"/>
                <a:gd name="T14" fmla="*/ 57 w 110"/>
                <a:gd name="T15" fmla="*/ 19 h 233"/>
                <a:gd name="T16" fmla="*/ 47 w 110"/>
                <a:gd name="T17" fmla="*/ 8 h 233"/>
                <a:gd name="T18" fmla="*/ 38 w 110"/>
                <a:gd name="T19" fmla="*/ 15 h 233"/>
                <a:gd name="T20" fmla="*/ 38 w 110"/>
                <a:gd name="T21" fmla="*/ 4 h 233"/>
                <a:gd name="T22" fmla="*/ 28 w 110"/>
                <a:gd name="T23" fmla="*/ 15 h 233"/>
                <a:gd name="T24" fmla="*/ 19 w 110"/>
                <a:gd name="T25" fmla="*/ 0 h 233"/>
                <a:gd name="T26" fmla="*/ 0 w 110"/>
                <a:gd name="T27" fmla="*/ 49 h 233"/>
                <a:gd name="T28" fmla="*/ 23 w 110"/>
                <a:gd name="T29" fmla="*/ 74 h 233"/>
                <a:gd name="T30" fmla="*/ 25 w 110"/>
                <a:gd name="T31" fmla="*/ 119 h 233"/>
                <a:gd name="T32" fmla="*/ 34 w 110"/>
                <a:gd name="T33" fmla="*/ 170 h 233"/>
                <a:gd name="T34" fmla="*/ 59 w 110"/>
                <a:gd name="T35" fmla="*/ 193 h 233"/>
                <a:gd name="T36" fmla="*/ 53 w 110"/>
                <a:gd name="T37" fmla="*/ 200 h 233"/>
                <a:gd name="T38" fmla="*/ 53 w 110"/>
                <a:gd name="T39" fmla="*/ 218 h 233"/>
                <a:gd name="T40" fmla="*/ 86 w 110"/>
                <a:gd name="T41" fmla="*/ 233 h 233"/>
                <a:gd name="T42" fmla="*/ 74 w 110"/>
                <a:gd name="T43" fmla="*/ 215 h 233"/>
                <a:gd name="T44" fmla="*/ 89 w 110"/>
                <a:gd name="T45" fmla="*/ 208 h 233"/>
                <a:gd name="T46" fmla="*/ 89 w 110"/>
                <a:gd name="T47" fmla="*/ 208 h 233"/>
                <a:gd name="T48" fmla="*/ 89 w 110"/>
                <a:gd name="T49" fmla="*/ 178 h 233"/>
                <a:gd name="T50" fmla="*/ 97 w 110"/>
                <a:gd name="T51" fmla="*/ 181 h 233"/>
                <a:gd name="T52" fmla="*/ 102 w 110"/>
                <a:gd name="T53" fmla="*/ 157 h 233"/>
                <a:gd name="T54" fmla="*/ 95 w 110"/>
                <a:gd name="T55" fmla="*/ 147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10" h="233">
                  <a:moveTo>
                    <a:pt x="95" y="147"/>
                  </a:moveTo>
                  <a:cubicBezTo>
                    <a:pt x="102" y="149"/>
                    <a:pt x="104" y="147"/>
                    <a:pt x="110" y="147"/>
                  </a:cubicBezTo>
                  <a:cubicBezTo>
                    <a:pt x="106" y="138"/>
                    <a:pt x="106" y="130"/>
                    <a:pt x="106" y="119"/>
                  </a:cubicBezTo>
                  <a:cubicBezTo>
                    <a:pt x="102" y="121"/>
                    <a:pt x="95" y="121"/>
                    <a:pt x="93" y="123"/>
                  </a:cubicBezTo>
                  <a:cubicBezTo>
                    <a:pt x="93" y="104"/>
                    <a:pt x="78" y="93"/>
                    <a:pt x="76" y="74"/>
                  </a:cubicBezTo>
                  <a:cubicBezTo>
                    <a:pt x="76" y="62"/>
                    <a:pt x="72" y="47"/>
                    <a:pt x="72" y="34"/>
                  </a:cubicBezTo>
                  <a:cubicBezTo>
                    <a:pt x="72" y="34"/>
                    <a:pt x="68" y="34"/>
                    <a:pt x="68" y="34"/>
                  </a:cubicBezTo>
                  <a:cubicBezTo>
                    <a:pt x="66" y="23"/>
                    <a:pt x="63" y="23"/>
                    <a:pt x="57" y="19"/>
                  </a:cubicBezTo>
                  <a:cubicBezTo>
                    <a:pt x="55" y="15"/>
                    <a:pt x="51" y="13"/>
                    <a:pt x="47" y="8"/>
                  </a:cubicBezTo>
                  <a:cubicBezTo>
                    <a:pt x="42" y="11"/>
                    <a:pt x="40" y="13"/>
                    <a:pt x="38" y="15"/>
                  </a:cubicBezTo>
                  <a:cubicBezTo>
                    <a:pt x="38" y="15"/>
                    <a:pt x="38" y="6"/>
                    <a:pt x="38" y="4"/>
                  </a:cubicBezTo>
                  <a:cubicBezTo>
                    <a:pt x="32" y="6"/>
                    <a:pt x="32" y="11"/>
                    <a:pt x="28" y="15"/>
                  </a:cubicBezTo>
                  <a:cubicBezTo>
                    <a:pt x="28" y="8"/>
                    <a:pt x="23" y="2"/>
                    <a:pt x="19" y="0"/>
                  </a:cubicBezTo>
                  <a:cubicBezTo>
                    <a:pt x="8" y="17"/>
                    <a:pt x="8" y="34"/>
                    <a:pt x="0" y="49"/>
                  </a:cubicBezTo>
                  <a:cubicBezTo>
                    <a:pt x="11" y="55"/>
                    <a:pt x="19" y="59"/>
                    <a:pt x="23" y="74"/>
                  </a:cubicBezTo>
                  <a:cubicBezTo>
                    <a:pt x="28" y="89"/>
                    <a:pt x="23" y="104"/>
                    <a:pt x="25" y="119"/>
                  </a:cubicBezTo>
                  <a:cubicBezTo>
                    <a:pt x="25" y="130"/>
                    <a:pt x="28" y="159"/>
                    <a:pt x="34" y="170"/>
                  </a:cubicBezTo>
                  <a:cubicBezTo>
                    <a:pt x="40" y="183"/>
                    <a:pt x="59" y="176"/>
                    <a:pt x="59" y="193"/>
                  </a:cubicBezTo>
                  <a:cubicBezTo>
                    <a:pt x="55" y="193"/>
                    <a:pt x="59" y="202"/>
                    <a:pt x="53" y="200"/>
                  </a:cubicBezTo>
                  <a:cubicBezTo>
                    <a:pt x="59" y="205"/>
                    <a:pt x="51" y="210"/>
                    <a:pt x="53" y="218"/>
                  </a:cubicBezTo>
                  <a:cubicBezTo>
                    <a:pt x="74" y="227"/>
                    <a:pt x="82" y="220"/>
                    <a:pt x="86" y="233"/>
                  </a:cubicBezTo>
                  <a:cubicBezTo>
                    <a:pt x="91" y="225"/>
                    <a:pt x="83" y="223"/>
                    <a:pt x="74" y="215"/>
                  </a:cubicBezTo>
                  <a:cubicBezTo>
                    <a:pt x="78" y="212"/>
                    <a:pt x="83" y="208"/>
                    <a:pt x="89" y="208"/>
                  </a:cubicBezTo>
                  <a:cubicBezTo>
                    <a:pt x="89" y="208"/>
                    <a:pt x="89" y="208"/>
                    <a:pt x="89" y="208"/>
                  </a:cubicBezTo>
                  <a:cubicBezTo>
                    <a:pt x="76" y="200"/>
                    <a:pt x="87" y="189"/>
                    <a:pt x="89" y="178"/>
                  </a:cubicBezTo>
                  <a:cubicBezTo>
                    <a:pt x="91" y="178"/>
                    <a:pt x="93" y="178"/>
                    <a:pt x="97" y="181"/>
                  </a:cubicBezTo>
                  <a:cubicBezTo>
                    <a:pt x="93" y="172"/>
                    <a:pt x="93" y="164"/>
                    <a:pt x="102" y="157"/>
                  </a:cubicBezTo>
                  <a:cubicBezTo>
                    <a:pt x="97" y="155"/>
                    <a:pt x="97" y="151"/>
                    <a:pt x="95" y="147"/>
                  </a:cubicBezTo>
                  <a:close/>
                </a:path>
              </a:pathLst>
            </a:custGeom>
            <a:grpFill/>
            <a:ln w="6350" cap="flat" cmpd="sng">
              <a:solidFill>
                <a:srgbClr val="B2B2B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A" sz="163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" name="Freeform 58">
              <a:extLst>
                <a:ext uri="{FF2B5EF4-FFF2-40B4-BE49-F238E27FC236}">
                  <a16:creationId xmlns:a16="http://schemas.microsoft.com/office/drawing/2014/main" id="{D8E5248A-BEAD-4CFD-83E5-476826A85A07}"/>
                </a:ext>
              </a:extLst>
            </p:cNvPr>
            <p:cNvSpPr>
              <a:spLocks/>
            </p:cNvSpPr>
            <p:nvPr>
              <p:custDataLst>
                <p:tags r:id="rId3"/>
              </p:custDataLst>
            </p:nvPr>
          </p:nvSpPr>
          <p:spPr bwMode="gray">
            <a:xfrm>
              <a:off x="9766104" y="2904211"/>
              <a:ext cx="155496" cy="173312"/>
            </a:xfrm>
            <a:custGeom>
              <a:avLst/>
              <a:gdLst>
                <a:gd name="T0" fmla="*/ 31 w 45"/>
                <a:gd name="T1" fmla="*/ 34 h 50"/>
                <a:gd name="T2" fmla="*/ 36 w 45"/>
                <a:gd name="T3" fmla="*/ 29 h 50"/>
                <a:gd name="T4" fmla="*/ 36 w 45"/>
                <a:gd name="T5" fmla="*/ 34 h 50"/>
                <a:gd name="T6" fmla="*/ 40 w 45"/>
                <a:gd name="T7" fmla="*/ 31 h 50"/>
                <a:gd name="T8" fmla="*/ 38 w 45"/>
                <a:gd name="T9" fmla="*/ 29 h 50"/>
                <a:gd name="T10" fmla="*/ 40 w 45"/>
                <a:gd name="T11" fmla="*/ 27 h 50"/>
                <a:gd name="T12" fmla="*/ 45 w 45"/>
                <a:gd name="T13" fmla="*/ 18 h 50"/>
                <a:gd name="T14" fmla="*/ 31 w 45"/>
                <a:gd name="T15" fmla="*/ 18 h 50"/>
                <a:gd name="T16" fmla="*/ 22 w 45"/>
                <a:gd name="T17" fmla="*/ 8 h 50"/>
                <a:gd name="T18" fmla="*/ 14 w 45"/>
                <a:gd name="T19" fmla="*/ 2 h 50"/>
                <a:gd name="T20" fmla="*/ 21 w 45"/>
                <a:gd name="T21" fmla="*/ 2 h 50"/>
                <a:gd name="T22" fmla="*/ 21 w 45"/>
                <a:gd name="T23" fmla="*/ 0 h 50"/>
                <a:gd name="T24" fmla="*/ 8 w 45"/>
                <a:gd name="T25" fmla="*/ 0 h 50"/>
                <a:gd name="T26" fmla="*/ 10 w 45"/>
                <a:gd name="T27" fmla="*/ 10 h 50"/>
                <a:gd name="T28" fmla="*/ 5 w 45"/>
                <a:gd name="T29" fmla="*/ 23 h 50"/>
                <a:gd name="T30" fmla="*/ 1 w 45"/>
                <a:gd name="T31" fmla="*/ 24 h 50"/>
                <a:gd name="T32" fmla="*/ 0 w 45"/>
                <a:gd name="T33" fmla="*/ 37 h 50"/>
                <a:gd name="T34" fmla="*/ 2 w 45"/>
                <a:gd name="T35" fmla="*/ 37 h 50"/>
                <a:gd name="T36" fmla="*/ 15 w 45"/>
                <a:gd name="T37" fmla="*/ 48 h 50"/>
                <a:gd name="T38" fmla="*/ 18 w 45"/>
                <a:gd name="T39" fmla="*/ 50 h 50"/>
                <a:gd name="T40" fmla="*/ 27 w 45"/>
                <a:gd name="T41" fmla="*/ 27 h 50"/>
                <a:gd name="T42" fmla="*/ 31 w 45"/>
                <a:gd name="T43" fmla="*/ 3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5" h="50">
                  <a:moveTo>
                    <a:pt x="31" y="34"/>
                  </a:moveTo>
                  <a:cubicBezTo>
                    <a:pt x="33" y="32"/>
                    <a:pt x="33" y="30"/>
                    <a:pt x="36" y="29"/>
                  </a:cubicBezTo>
                  <a:cubicBezTo>
                    <a:pt x="36" y="30"/>
                    <a:pt x="36" y="34"/>
                    <a:pt x="36" y="34"/>
                  </a:cubicBezTo>
                  <a:cubicBezTo>
                    <a:pt x="37" y="33"/>
                    <a:pt x="38" y="32"/>
                    <a:pt x="40" y="31"/>
                  </a:cubicBezTo>
                  <a:cubicBezTo>
                    <a:pt x="39" y="31"/>
                    <a:pt x="39" y="30"/>
                    <a:pt x="38" y="29"/>
                  </a:cubicBezTo>
                  <a:cubicBezTo>
                    <a:pt x="38" y="29"/>
                    <a:pt x="40" y="27"/>
                    <a:pt x="40" y="27"/>
                  </a:cubicBezTo>
                  <a:cubicBezTo>
                    <a:pt x="36" y="21"/>
                    <a:pt x="45" y="24"/>
                    <a:pt x="45" y="18"/>
                  </a:cubicBezTo>
                  <a:cubicBezTo>
                    <a:pt x="40" y="21"/>
                    <a:pt x="36" y="19"/>
                    <a:pt x="31" y="18"/>
                  </a:cubicBezTo>
                  <a:cubicBezTo>
                    <a:pt x="29" y="13"/>
                    <a:pt x="24" y="13"/>
                    <a:pt x="22" y="8"/>
                  </a:cubicBezTo>
                  <a:cubicBezTo>
                    <a:pt x="18" y="7"/>
                    <a:pt x="16" y="5"/>
                    <a:pt x="14" y="2"/>
                  </a:cubicBezTo>
                  <a:cubicBezTo>
                    <a:pt x="16" y="3"/>
                    <a:pt x="20" y="2"/>
                    <a:pt x="21" y="2"/>
                  </a:cubicBezTo>
                  <a:cubicBezTo>
                    <a:pt x="21" y="1"/>
                    <a:pt x="21" y="1"/>
                    <a:pt x="21" y="0"/>
                  </a:cubicBezTo>
                  <a:cubicBezTo>
                    <a:pt x="17" y="2"/>
                    <a:pt x="13" y="2"/>
                    <a:pt x="8" y="0"/>
                  </a:cubicBezTo>
                  <a:cubicBezTo>
                    <a:pt x="9" y="4"/>
                    <a:pt x="9" y="8"/>
                    <a:pt x="10" y="10"/>
                  </a:cubicBezTo>
                  <a:cubicBezTo>
                    <a:pt x="5" y="12"/>
                    <a:pt x="2" y="17"/>
                    <a:pt x="5" y="23"/>
                  </a:cubicBezTo>
                  <a:cubicBezTo>
                    <a:pt x="3" y="25"/>
                    <a:pt x="2" y="23"/>
                    <a:pt x="1" y="24"/>
                  </a:cubicBezTo>
                  <a:cubicBezTo>
                    <a:pt x="3" y="29"/>
                    <a:pt x="2" y="33"/>
                    <a:pt x="0" y="37"/>
                  </a:cubicBezTo>
                  <a:cubicBezTo>
                    <a:pt x="1" y="37"/>
                    <a:pt x="1" y="37"/>
                    <a:pt x="2" y="37"/>
                  </a:cubicBezTo>
                  <a:cubicBezTo>
                    <a:pt x="6" y="39"/>
                    <a:pt x="11" y="45"/>
                    <a:pt x="15" y="48"/>
                  </a:cubicBezTo>
                  <a:cubicBezTo>
                    <a:pt x="16" y="48"/>
                    <a:pt x="17" y="49"/>
                    <a:pt x="18" y="50"/>
                  </a:cubicBezTo>
                  <a:cubicBezTo>
                    <a:pt x="22" y="43"/>
                    <a:pt x="22" y="35"/>
                    <a:pt x="27" y="27"/>
                  </a:cubicBezTo>
                  <a:cubicBezTo>
                    <a:pt x="29" y="28"/>
                    <a:pt x="31" y="31"/>
                    <a:pt x="31" y="34"/>
                  </a:cubicBezTo>
                  <a:close/>
                </a:path>
              </a:pathLst>
            </a:custGeom>
            <a:grpFill/>
            <a:ln w="6350" cap="flat" cmpd="sng">
              <a:solidFill>
                <a:srgbClr val="B2B2B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A" sz="163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" name="Freeform 59">
              <a:extLst>
                <a:ext uri="{FF2B5EF4-FFF2-40B4-BE49-F238E27FC236}">
                  <a16:creationId xmlns:a16="http://schemas.microsoft.com/office/drawing/2014/main" id="{4458FAB3-E117-425C-842B-FF0682856248}"/>
                </a:ext>
              </a:extLst>
            </p:cNvPr>
            <p:cNvSpPr>
              <a:spLocks/>
            </p:cNvSpPr>
            <p:nvPr>
              <p:custDataLst>
                <p:tags r:id="rId4"/>
              </p:custDataLst>
            </p:nvPr>
          </p:nvSpPr>
          <p:spPr bwMode="gray">
            <a:xfrm>
              <a:off x="9753146" y="2611038"/>
              <a:ext cx="361204" cy="455148"/>
            </a:xfrm>
            <a:custGeom>
              <a:avLst/>
              <a:gdLst>
                <a:gd name="T0" fmla="*/ 65 w 105"/>
                <a:gd name="T1" fmla="*/ 123 h 132"/>
                <a:gd name="T2" fmla="*/ 75 w 105"/>
                <a:gd name="T3" fmla="*/ 126 h 132"/>
                <a:gd name="T4" fmla="*/ 77 w 105"/>
                <a:gd name="T5" fmla="*/ 128 h 132"/>
                <a:gd name="T6" fmla="*/ 76 w 105"/>
                <a:gd name="T7" fmla="*/ 121 h 132"/>
                <a:gd name="T8" fmla="*/ 100 w 105"/>
                <a:gd name="T9" fmla="*/ 113 h 132"/>
                <a:gd name="T10" fmla="*/ 99 w 105"/>
                <a:gd name="T11" fmla="*/ 109 h 132"/>
                <a:gd name="T12" fmla="*/ 95 w 105"/>
                <a:gd name="T13" fmla="*/ 109 h 132"/>
                <a:gd name="T14" fmla="*/ 103 w 105"/>
                <a:gd name="T15" fmla="*/ 81 h 132"/>
                <a:gd name="T16" fmla="*/ 95 w 105"/>
                <a:gd name="T17" fmla="*/ 51 h 132"/>
                <a:gd name="T18" fmla="*/ 94 w 105"/>
                <a:gd name="T19" fmla="*/ 51 h 132"/>
                <a:gd name="T20" fmla="*/ 91 w 105"/>
                <a:gd name="T21" fmla="*/ 39 h 132"/>
                <a:gd name="T22" fmla="*/ 82 w 105"/>
                <a:gd name="T23" fmla="*/ 40 h 132"/>
                <a:gd name="T24" fmla="*/ 80 w 105"/>
                <a:gd name="T25" fmla="*/ 50 h 132"/>
                <a:gd name="T26" fmla="*/ 78 w 105"/>
                <a:gd name="T27" fmla="*/ 45 h 132"/>
                <a:gd name="T28" fmla="*/ 73 w 105"/>
                <a:gd name="T29" fmla="*/ 46 h 132"/>
                <a:gd name="T30" fmla="*/ 73 w 105"/>
                <a:gd name="T31" fmla="*/ 40 h 132"/>
                <a:gd name="T32" fmla="*/ 62 w 105"/>
                <a:gd name="T33" fmla="*/ 40 h 132"/>
                <a:gd name="T34" fmla="*/ 31 w 105"/>
                <a:gd name="T35" fmla="*/ 0 h 132"/>
                <a:gd name="T36" fmla="*/ 19 w 105"/>
                <a:gd name="T37" fmla="*/ 0 h 132"/>
                <a:gd name="T38" fmla="*/ 11 w 105"/>
                <a:gd name="T39" fmla="*/ 7 h 132"/>
                <a:gd name="T40" fmla="*/ 11 w 105"/>
                <a:gd name="T41" fmla="*/ 14 h 132"/>
                <a:gd name="T42" fmla="*/ 2 w 105"/>
                <a:gd name="T43" fmla="*/ 10 h 132"/>
                <a:gd name="T44" fmla="*/ 0 w 105"/>
                <a:gd name="T45" fmla="*/ 14 h 132"/>
                <a:gd name="T46" fmla="*/ 0 w 105"/>
                <a:gd name="T47" fmla="*/ 14 h 132"/>
                <a:gd name="T48" fmla="*/ 0 w 105"/>
                <a:gd name="T49" fmla="*/ 20 h 132"/>
                <a:gd name="T50" fmla="*/ 4 w 105"/>
                <a:gd name="T51" fmla="*/ 20 h 132"/>
                <a:gd name="T52" fmla="*/ 6 w 105"/>
                <a:gd name="T53" fmla="*/ 29 h 132"/>
                <a:gd name="T54" fmla="*/ 8 w 105"/>
                <a:gd name="T55" fmla="*/ 28 h 132"/>
                <a:gd name="T56" fmla="*/ 12 w 105"/>
                <a:gd name="T57" fmla="*/ 34 h 132"/>
                <a:gd name="T58" fmla="*/ 6 w 105"/>
                <a:gd name="T59" fmla="*/ 35 h 132"/>
                <a:gd name="T60" fmla="*/ 9 w 105"/>
                <a:gd name="T61" fmla="*/ 37 h 132"/>
                <a:gd name="T62" fmla="*/ 7 w 105"/>
                <a:gd name="T63" fmla="*/ 42 h 132"/>
                <a:gd name="T64" fmla="*/ 11 w 105"/>
                <a:gd name="T65" fmla="*/ 42 h 132"/>
                <a:gd name="T66" fmla="*/ 14 w 105"/>
                <a:gd name="T67" fmla="*/ 45 h 132"/>
                <a:gd name="T68" fmla="*/ 15 w 105"/>
                <a:gd name="T69" fmla="*/ 56 h 132"/>
                <a:gd name="T70" fmla="*/ 11 w 105"/>
                <a:gd name="T71" fmla="*/ 64 h 132"/>
                <a:gd name="T72" fmla="*/ 24 w 105"/>
                <a:gd name="T73" fmla="*/ 72 h 132"/>
                <a:gd name="T74" fmla="*/ 16 w 105"/>
                <a:gd name="T75" fmla="*/ 71 h 132"/>
                <a:gd name="T76" fmla="*/ 16 w 105"/>
                <a:gd name="T77" fmla="*/ 74 h 132"/>
                <a:gd name="T78" fmla="*/ 25 w 105"/>
                <a:gd name="T79" fmla="*/ 87 h 132"/>
                <a:gd name="T80" fmla="*/ 18 w 105"/>
                <a:gd name="T81" fmla="*/ 87 h 132"/>
                <a:gd name="T82" fmla="*/ 26 w 105"/>
                <a:gd name="T83" fmla="*/ 93 h 132"/>
                <a:gd name="T84" fmla="*/ 35 w 105"/>
                <a:gd name="T85" fmla="*/ 103 h 132"/>
                <a:gd name="T86" fmla="*/ 49 w 105"/>
                <a:gd name="T87" fmla="*/ 103 h 132"/>
                <a:gd name="T88" fmla="*/ 44 w 105"/>
                <a:gd name="T89" fmla="*/ 112 h 132"/>
                <a:gd name="T90" fmla="*/ 42 w 105"/>
                <a:gd name="T91" fmla="*/ 114 h 132"/>
                <a:gd name="T92" fmla="*/ 49 w 105"/>
                <a:gd name="T93" fmla="*/ 121 h 132"/>
                <a:gd name="T94" fmla="*/ 54 w 105"/>
                <a:gd name="T95" fmla="*/ 128 h 132"/>
                <a:gd name="T96" fmla="*/ 56 w 105"/>
                <a:gd name="T97" fmla="*/ 128 h 132"/>
                <a:gd name="T98" fmla="*/ 57 w 105"/>
                <a:gd name="T99" fmla="*/ 132 h 132"/>
                <a:gd name="T100" fmla="*/ 65 w 105"/>
                <a:gd name="T101" fmla="*/ 123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5" h="132">
                  <a:moveTo>
                    <a:pt x="65" y="123"/>
                  </a:moveTo>
                  <a:cubicBezTo>
                    <a:pt x="67" y="130"/>
                    <a:pt x="70" y="132"/>
                    <a:pt x="75" y="126"/>
                  </a:cubicBezTo>
                  <a:cubicBezTo>
                    <a:pt x="75" y="125"/>
                    <a:pt x="77" y="128"/>
                    <a:pt x="77" y="128"/>
                  </a:cubicBezTo>
                  <a:cubicBezTo>
                    <a:pt x="76" y="126"/>
                    <a:pt x="77" y="123"/>
                    <a:pt x="76" y="121"/>
                  </a:cubicBezTo>
                  <a:cubicBezTo>
                    <a:pt x="81" y="120"/>
                    <a:pt x="92" y="117"/>
                    <a:pt x="100" y="113"/>
                  </a:cubicBezTo>
                  <a:cubicBezTo>
                    <a:pt x="100" y="112"/>
                    <a:pt x="100" y="109"/>
                    <a:pt x="99" y="109"/>
                  </a:cubicBezTo>
                  <a:cubicBezTo>
                    <a:pt x="98" y="109"/>
                    <a:pt x="97" y="109"/>
                    <a:pt x="95" y="109"/>
                  </a:cubicBezTo>
                  <a:cubicBezTo>
                    <a:pt x="99" y="98"/>
                    <a:pt x="105" y="94"/>
                    <a:pt x="103" y="81"/>
                  </a:cubicBezTo>
                  <a:cubicBezTo>
                    <a:pt x="86" y="81"/>
                    <a:pt x="91" y="65"/>
                    <a:pt x="95" y="51"/>
                  </a:cubicBezTo>
                  <a:cubicBezTo>
                    <a:pt x="95" y="51"/>
                    <a:pt x="94" y="51"/>
                    <a:pt x="94" y="51"/>
                  </a:cubicBezTo>
                  <a:cubicBezTo>
                    <a:pt x="93" y="48"/>
                    <a:pt x="90" y="45"/>
                    <a:pt x="91" y="39"/>
                  </a:cubicBezTo>
                  <a:cubicBezTo>
                    <a:pt x="88" y="39"/>
                    <a:pt x="86" y="39"/>
                    <a:pt x="82" y="40"/>
                  </a:cubicBezTo>
                  <a:cubicBezTo>
                    <a:pt x="86" y="48"/>
                    <a:pt x="86" y="45"/>
                    <a:pt x="80" y="50"/>
                  </a:cubicBezTo>
                  <a:cubicBezTo>
                    <a:pt x="79" y="48"/>
                    <a:pt x="80" y="47"/>
                    <a:pt x="78" y="45"/>
                  </a:cubicBezTo>
                  <a:cubicBezTo>
                    <a:pt x="77" y="45"/>
                    <a:pt x="75" y="47"/>
                    <a:pt x="73" y="46"/>
                  </a:cubicBezTo>
                  <a:cubicBezTo>
                    <a:pt x="72" y="45"/>
                    <a:pt x="73" y="43"/>
                    <a:pt x="73" y="40"/>
                  </a:cubicBezTo>
                  <a:cubicBezTo>
                    <a:pt x="68" y="41"/>
                    <a:pt x="65" y="40"/>
                    <a:pt x="62" y="40"/>
                  </a:cubicBezTo>
                  <a:cubicBezTo>
                    <a:pt x="72" y="25"/>
                    <a:pt x="35" y="13"/>
                    <a:pt x="31" y="0"/>
                  </a:cubicBezTo>
                  <a:cubicBezTo>
                    <a:pt x="28" y="0"/>
                    <a:pt x="22" y="0"/>
                    <a:pt x="19" y="0"/>
                  </a:cubicBezTo>
                  <a:cubicBezTo>
                    <a:pt x="17" y="2"/>
                    <a:pt x="13" y="6"/>
                    <a:pt x="11" y="7"/>
                  </a:cubicBezTo>
                  <a:cubicBezTo>
                    <a:pt x="11" y="9"/>
                    <a:pt x="11" y="12"/>
                    <a:pt x="11" y="14"/>
                  </a:cubicBezTo>
                  <a:cubicBezTo>
                    <a:pt x="9" y="13"/>
                    <a:pt x="4" y="12"/>
                    <a:pt x="2" y="10"/>
                  </a:cubicBezTo>
                  <a:cubicBezTo>
                    <a:pt x="2" y="12"/>
                    <a:pt x="1" y="13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6"/>
                    <a:pt x="1" y="18"/>
                    <a:pt x="0" y="20"/>
                  </a:cubicBezTo>
                  <a:cubicBezTo>
                    <a:pt x="2" y="20"/>
                    <a:pt x="3" y="20"/>
                    <a:pt x="4" y="20"/>
                  </a:cubicBezTo>
                  <a:cubicBezTo>
                    <a:pt x="4" y="23"/>
                    <a:pt x="6" y="26"/>
                    <a:pt x="6" y="29"/>
                  </a:cubicBezTo>
                  <a:cubicBezTo>
                    <a:pt x="7" y="29"/>
                    <a:pt x="8" y="28"/>
                    <a:pt x="8" y="28"/>
                  </a:cubicBezTo>
                  <a:cubicBezTo>
                    <a:pt x="10" y="30"/>
                    <a:pt x="11" y="32"/>
                    <a:pt x="12" y="34"/>
                  </a:cubicBezTo>
                  <a:cubicBezTo>
                    <a:pt x="10" y="34"/>
                    <a:pt x="7" y="35"/>
                    <a:pt x="6" y="35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8" y="39"/>
                    <a:pt x="8" y="40"/>
                    <a:pt x="7" y="42"/>
                  </a:cubicBezTo>
                  <a:cubicBezTo>
                    <a:pt x="8" y="42"/>
                    <a:pt x="10" y="42"/>
                    <a:pt x="11" y="42"/>
                  </a:cubicBezTo>
                  <a:cubicBezTo>
                    <a:pt x="12" y="44"/>
                    <a:pt x="11" y="44"/>
                    <a:pt x="14" y="45"/>
                  </a:cubicBezTo>
                  <a:cubicBezTo>
                    <a:pt x="11" y="49"/>
                    <a:pt x="11" y="53"/>
                    <a:pt x="15" y="56"/>
                  </a:cubicBezTo>
                  <a:cubicBezTo>
                    <a:pt x="14" y="58"/>
                    <a:pt x="13" y="62"/>
                    <a:pt x="11" y="64"/>
                  </a:cubicBezTo>
                  <a:cubicBezTo>
                    <a:pt x="16" y="66"/>
                    <a:pt x="21" y="68"/>
                    <a:pt x="24" y="72"/>
                  </a:cubicBezTo>
                  <a:cubicBezTo>
                    <a:pt x="22" y="72"/>
                    <a:pt x="19" y="72"/>
                    <a:pt x="16" y="71"/>
                  </a:cubicBezTo>
                  <a:cubicBezTo>
                    <a:pt x="17" y="72"/>
                    <a:pt x="16" y="74"/>
                    <a:pt x="16" y="74"/>
                  </a:cubicBezTo>
                  <a:cubicBezTo>
                    <a:pt x="22" y="77"/>
                    <a:pt x="24" y="82"/>
                    <a:pt x="25" y="87"/>
                  </a:cubicBezTo>
                  <a:cubicBezTo>
                    <a:pt x="24" y="87"/>
                    <a:pt x="20" y="88"/>
                    <a:pt x="18" y="87"/>
                  </a:cubicBezTo>
                  <a:cubicBezTo>
                    <a:pt x="20" y="90"/>
                    <a:pt x="22" y="92"/>
                    <a:pt x="26" y="93"/>
                  </a:cubicBezTo>
                  <a:cubicBezTo>
                    <a:pt x="28" y="98"/>
                    <a:pt x="33" y="98"/>
                    <a:pt x="35" y="103"/>
                  </a:cubicBezTo>
                  <a:cubicBezTo>
                    <a:pt x="40" y="104"/>
                    <a:pt x="44" y="106"/>
                    <a:pt x="49" y="103"/>
                  </a:cubicBezTo>
                  <a:cubicBezTo>
                    <a:pt x="49" y="109"/>
                    <a:pt x="40" y="106"/>
                    <a:pt x="44" y="112"/>
                  </a:cubicBezTo>
                  <a:cubicBezTo>
                    <a:pt x="44" y="112"/>
                    <a:pt x="42" y="114"/>
                    <a:pt x="42" y="114"/>
                  </a:cubicBezTo>
                  <a:cubicBezTo>
                    <a:pt x="45" y="117"/>
                    <a:pt x="47" y="118"/>
                    <a:pt x="49" y="121"/>
                  </a:cubicBezTo>
                  <a:cubicBezTo>
                    <a:pt x="52" y="123"/>
                    <a:pt x="53" y="123"/>
                    <a:pt x="54" y="128"/>
                  </a:cubicBezTo>
                  <a:cubicBezTo>
                    <a:pt x="54" y="128"/>
                    <a:pt x="56" y="128"/>
                    <a:pt x="56" y="128"/>
                  </a:cubicBezTo>
                  <a:cubicBezTo>
                    <a:pt x="56" y="130"/>
                    <a:pt x="57" y="131"/>
                    <a:pt x="57" y="132"/>
                  </a:cubicBezTo>
                  <a:cubicBezTo>
                    <a:pt x="60" y="130"/>
                    <a:pt x="63" y="127"/>
                    <a:pt x="65" y="123"/>
                  </a:cubicBezTo>
                  <a:close/>
                </a:path>
              </a:pathLst>
            </a:custGeom>
            <a:grpFill/>
            <a:ln w="6350" cap="flat" cmpd="sng">
              <a:solidFill>
                <a:srgbClr val="B2B2B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A" sz="163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" name="Freeform 60">
              <a:extLst>
                <a:ext uri="{FF2B5EF4-FFF2-40B4-BE49-F238E27FC236}">
                  <a16:creationId xmlns:a16="http://schemas.microsoft.com/office/drawing/2014/main" id="{65353674-032D-42AD-AF5A-0F8A1F88F407}"/>
                </a:ext>
              </a:extLst>
            </p:cNvPr>
            <p:cNvSpPr>
              <a:spLocks/>
            </p:cNvSpPr>
            <p:nvPr>
              <p:custDataLst>
                <p:tags r:id="rId5"/>
              </p:custDataLst>
            </p:nvPr>
          </p:nvSpPr>
          <p:spPr bwMode="gray">
            <a:xfrm>
              <a:off x="9949136" y="3001396"/>
              <a:ext cx="220285" cy="195989"/>
            </a:xfrm>
            <a:custGeom>
              <a:avLst/>
              <a:gdLst>
                <a:gd name="T0" fmla="*/ 55 w 64"/>
                <a:gd name="T1" fmla="*/ 7 h 57"/>
                <a:gd name="T2" fmla="*/ 38 w 64"/>
                <a:gd name="T3" fmla="*/ 4 h 57"/>
                <a:gd name="T4" fmla="*/ 44 w 64"/>
                <a:gd name="T5" fmla="*/ 1 h 57"/>
                <a:gd name="T6" fmla="*/ 43 w 64"/>
                <a:gd name="T7" fmla="*/ 0 h 57"/>
                <a:gd name="T8" fmla="*/ 19 w 64"/>
                <a:gd name="T9" fmla="*/ 8 h 57"/>
                <a:gd name="T10" fmla="*/ 20 w 64"/>
                <a:gd name="T11" fmla="*/ 15 h 57"/>
                <a:gd name="T12" fmla="*/ 18 w 64"/>
                <a:gd name="T13" fmla="*/ 13 h 57"/>
                <a:gd name="T14" fmla="*/ 8 w 64"/>
                <a:gd name="T15" fmla="*/ 10 h 57"/>
                <a:gd name="T16" fmla="*/ 0 w 64"/>
                <a:gd name="T17" fmla="*/ 19 h 57"/>
                <a:gd name="T18" fmla="*/ 1 w 64"/>
                <a:gd name="T19" fmla="*/ 34 h 57"/>
                <a:gd name="T20" fmla="*/ 9 w 64"/>
                <a:gd name="T21" fmla="*/ 57 h 57"/>
                <a:gd name="T22" fmla="*/ 40 w 64"/>
                <a:gd name="T23" fmla="*/ 40 h 57"/>
                <a:gd name="T24" fmla="*/ 55 w 64"/>
                <a:gd name="T25" fmla="*/ 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4" h="57">
                  <a:moveTo>
                    <a:pt x="55" y="7"/>
                  </a:moveTo>
                  <a:cubicBezTo>
                    <a:pt x="49" y="7"/>
                    <a:pt x="44" y="6"/>
                    <a:pt x="38" y="4"/>
                  </a:cubicBezTo>
                  <a:cubicBezTo>
                    <a:pt x="39" y="3"/>
                    <a:pt x="41" y="2"/>
                    <a:pt x="44" y="1"/>
                  </a:cubicBezTo>
                  <a:cubicBezTo>
                    <a:pt x="44" y="1"/>
                    <a:pt x="43" y="1"/>
                    <a:pt x="43" y="0"/>
                  </a:cubicBezTo>
                  <a:cubicBezTo>
                    <a:pt x="35" y="4"/>
                    <a:pt x="24" y="7"/>
                    <a:pt x="19" y="8"/>
                  </a:cubicBezTo>
                  <a:cubicBezTo>
                    <a:pt x="20" y="10"/>
                    <a:pt x="19" y="13"/>
                    <a:pt x="20" y="15"/>
                  </a:cubicBezTo>
                  <a:cubicBezTo>
                    <a:pt x="20" y="15"/>
                    <a:pt x="18" y="12"/>
                    <a:pt x="18" y="13"/>
                  </a:cubicBezTo>
                  <a:cubicBezTo>
                    <a:pt x="13" y="19"/>
                    <a:pt x="10" y="17"/>
                    <a:pt x="8" y="10"/>
                  </a:cubicBezTo>
                  <a:cubicBezTo>
                    <a:pt x="6" y="14"/>
                    <a:pt x="3" y="17"/>
                    <a:pt x="0" y="19"/>
                  </a:cubicBezTo>
                  <a:cubicBezTo>
                    <a:pt x="0" y="24"/>
                    <a:pt x="1" y="29"/>
                    <a:pt x="1" y="34"/>
                  </a:cubicBezTo>
                  <a:cubicBezTo>
                    <a:pt x="2" y="43"/>
                    <a:pt x="9" y="48"/>
                    <a:pt x="9" y="57"/>
                  </a:cubicBezTo>
                  <a:cubicBezTo>
                    <a:pt x="17" y="51"/>
                    <a:pt x="35" y="53"/>
                    <a:pt x="40" y="40"/>
                  </a:cubicBezTo>
                  <a:cubicBezTo>
                    <a:pt x="64" y="48"/>
                    <a:pt x="56" y="18"/>
                    <a:pt x="55" y="7"/>
                  </a:cubicBezTo>
                  <a:close/>
                </a:path>
              </a:pathLst>
            </a:custGeom>
            <a:grpFill/>
            <a:ln w="6350" cap="flat" cmpd="sng">
              <a:solidFill>
                <a:srgbClr val="B2B2B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A" sz="163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" name="Freeform 69">
              <a:extLst>
                <a:ext uri="{FF2B5EF4-FFF2-40B4-BE49-F238E27FC236}">
                  <a16:creationId xmlns:a16="http://schemas.microsoft.com/office/drawing/2014/main" id="{180BD8D8-91F6-47D0-B6B1-D78A625D65B5}"/>
                </a:ext>
              </a:extLst>
            </p:cNvPr>
            <p:cNvSpPr>
              <a:spLocks/>
            </p:cNvSpPr>
            <p:nvPr>
              <p:custDataLst>
                <p:tags r:id="rId6"/>
              </p:custDataLst>
            </p:nvPr>
          </p:nvSpPr>
          <p:spPr bwMode="gray">
            <a:xfrm>
              <a:off x="9907022" y="2917169"/>
              <a:ext cx="131200" cy="140917"/>
            </a:xfrm>
            <a:custGeom>
              <a:avLst/>
              <a:gdLst>
                <a:gd name="T0" fmla="*/ 13 w 81"/>
                <a:gd name="T1" fmla="*/ 19 h 87"/>
                <a:gd name="T2" fmla="*/ 20 w 81"/>
                <a:gd name="T3" fmla="*/ 4 h 87"/>
                <a:gd name="T4" fmla="*/ 29 w 81"/>
                <a:gd name="T5" fmla="*/ 0 h 87"/>
                <a:gd name="T6" fmla="*/ 44 w 81"/>
                <a:gd name="T7" fmla="*/ 6 h 87"/>
                <a:gd name="T8" fmla="*/ 58 w 81"/>
                <a:gd name="T9" fmla="*/ 13 h 87"/>
                <a:gd name="T10" fmla="*/ 68 w 81"/>
                <a:gd name="T11" fmla="*/ 31 h 87"/>
                <a:gd name="T12" fmla="*/ 80 w 81"/>
                <a:gd name="T13" fmla="*/ 46 h 87"/>
                <a:gd name="T14" fmla="*/ 73 w 81"/>
                <a:gd name="T15" fmla="*/ 58 h 87"/>
                <a:gd name="T16" fmla="*/ 67 w 81"/>
                <a:gd name="T17" fmla="*/ 72 h 87"/>
                <a:gd name="T18" fmla="*/ 53 w 81"/>
                <a:gd name="T19" fmla="*/ 84 h 87"/>
                <a:gd name="T20" fmla="*/ 46 w 81"/>
                <a:gd name="T21" fmla="*/ 73 h 87"/>
                <a:gd name="T22" fmla="*/ 29 w 81"/>
                <a:gd name="T23" fmla="*/ 87 h 87"/>
                <a:gd name="T24" fmla="*/ 11 w 81"/>
                <a:gd name="T25" fmla="*/ 72 h 87"/>
                <a:gd name="T26" fmla="*/ 1 w 81"/>
                <a:gd name="T27" fmla="*/ 53 h 87"/>
                <a:gd name="T28" fmla="*/ 2 w 81"/>
                <a:gd name="T29" fmla="*/ 39 h 87"/>
                <a:gd name="T30" fmla="*/ 13 w 81"/>
                <a:gd name="T31" fmla="*/ 19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87">
                  <a:moveTo>
                    <a:pt x="13" y="19"/>
                  </a:moveTo>
                  <a:cubicBezTo>
                    <a:pt x="16" y="13"/>
                    <a:pt x="17" y="7"/>
                    <a:pt x="20" y="4"/>
                  </a:cubicBezTo>
                  <a:cubicBezTo>
                    <a:pt x="23" y="1"/>
                    <a:pt x="25" y="0"/>
                    <a:pt x="29" y="0"/>
                  </a:cubicBezTo>
                  <a:cubicBezTo>
                    <a:pt x="33" y="0"/>
                    <a:pt x="39" y="4"/>
                    <a:pt x="44" y="6"/>
                  </a:cubicBezTo>
                  <a:cubicBezTo>
                    <a:pt x="49" y="8"/>
                    <a:pt x="54" y="9"/>
                    <a:pt x="58" y="13"/>
                  </a:cubicBezTo>
                  <a:cubicBezTo>
                    <a:pt x="62" y="17"/>
                    <a:pt x="64" y="26"/>
                    <a:pt x="68" y="31"/>
                  </a:cubicBezTo>
                  <a:cubicBezTo>
                    <a:pt x="72" y="36"/>
                    <a:pt x="79" y="42"/>
                    <a:pt x="80" y="46"/>
                  </a:cubicBezTo>
                  <a:cubicBezTo>
                    <a:pt x="81" y="50"/>
                    <a:pt x="75" y="54"/>
                    <a:pt x="73" y="58"/>
                  </a:cubicBezTo>
                  <a:cubicBezTo>
                    <a:pt x="71" y="62"/>
                    <a:pt x="70" y="68"/>
                    <a:pt x="67" y="72"/>
                  </a:cubicBezTo>
                  <a:cubicBezTo>
                    <a:pt x="64" y="76"/>
                    <a:pt x="56" y="84"/>
                    <a:pt x="53" y="84"/>
                  </a:cubicBezTo>
                  <a:cubicBezTo>
                    <a:pt x="50" y="84"/>
                    <a:pt x="50" y="73"/>
                    <a:pt x="46" y="73"/>
                  </a:cubicBezTo>
                  <a:cubicBezTo>
                    <a:pt x="42" y="73"/>
                    <a:pt x="35" y="87"/>
                    <a:pt x="29" y="87"/>
                  </a:cubicBezTo>
                  <a:cubicBezTo>
                    <a:pt x="23" y="87"/>
                    <a:pt x="16" y="78"/>
                    <a:pt x="11" y="72"/>
                  </a:cubicBezTo>
                  <a:cubicBezTo>
                    <a:pt x="6" y="66"/>
                    <a:pt x="2" y="58"/>
                    <a:pt x="1" y="53"/>
                  </a:cubicBezTo>
                  <a:cubicBezTo>
                    <a:pt x="0" y="48"/>
                    <a:pt x="0" y="45"/>
                    <a:pt x="2" y="39"/>
                  </a:cubicBezTo>
                  <a:cubicBezTo>
                    <a:pt x="4" y="33"/>
                    <a:pt x="10" y="25"/>
                    <a:pt x="13" y="19"/>
                  </a:cubicBezTo>
                  <a:close/>
                </a:path>
              </a:pathLst>
            </a:custGeom>
            <a:grpFill/>
            <a:ln w="6350" cap="flat" cmpd="sng">
              <a:solidFill>
                <a:srgbClr val="B2B2B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A" sz="163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4898C639-555C-344C-6F4B-949B060D2A38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10082" t="70246" r="3301" b="17056"/>
          <a:stretch/>
        </p:blipFill>
        <p:spPr>
          <a:xfrm>
            <a:off x="6263841" y="6335523"/>
            <a:ext cx="5928159" cy="51653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88652F4-C44D-1145-DCD3-303FF5503BE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2217" y="7565"/>
            <a:ext cx="1964019" cy="695591"/>
          </a:xfrm>
          <a:prstGeom prst="rect">
            <a:avLst/>
          </a:prstGeom>
        </p:spPr>
      </p:pic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E4096F1D-0D9E-8269-ED6F-67D5D60218C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90293913"/>
              </p:ext>
            </p:extLst>
          </p:nvPr>
        </p:nvGraphicFramePr>
        <p:xfrm>
          <a:off x="8183441" y="4161030"/>
          <a:ext cx="3439261" cy="22892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8C6EF59C-844A-7D34-6395-B019E236137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94995438"/>
              </p:ext>
            </p:extLst>
          </p:nvPr>
        </p:nvGraphicFramePr>
        <p:xfrm>
          <a:off x="3928773" y="1943653"/>
          <a:ext cx="53721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37A270C4-3922-43A2-6FED-F75C5167365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36640813"/>
              </p:ext>
            </p:extLst>
          </p:nvPr>
        </p:nvGraphicFramePr>
        <p:xfrm>
          <a:off x="261952" y="3775610"/>
          <a:ext cx="4060666" cy="22892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2D9EEF16-57D6-83BD-4F39-4791BA038890}"/>
              </a:ext>
            </a:extLst>
          </p:cNvPr>
          <p:cNvCxnSpPr>
            <a:cxnSpLocks/>
          </p:cNvCxnSpPr>
          <p:nvPr/>
        </p:nvCxnSpPr>
        <p:spPr>
          <a:xfrm flipH="1">
            <a:off x="3805382" y="3674757"/>
            <a:ext cx="350982" cy="2876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D5063D67-E864-2277-C84F-E453C5BE822A}"/>
              </a:ext>
            </a:extLst>
          </p:cNvPr>
          <p:cNvCxnSpPr>
            <a:cxnSpLocks/>
          </p:cNvCxnSpPr>
          <p:nvPr/>
        </p:nvCxnSpPr>
        <p:spPr>
          <a:xfrm>
            <a:off x="8242953" y="3687504"/>
            <a:ext cx="391100" cy="3884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85AD0FF8-924C-784F-0204-FF04C9B7F5B5}"/>
              </a:ext>
            </a:extLst>
          </p:cNvPr>
          <p:cNvSpPr txBox="1"/>
          <p:nvPr/>
        </p:nvSpPr>
        <p:spPr>
          <a:xfrm>
            <a:off x="8634053" y="3792767"/>
            <a:ext cx="317223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Distribution of approved grant funds per RP </a:t>
            </a:r>
          </a:p>
        </p:txBody>
      </p:sp>
    </p:spTree>
    <p:extLst>
      <p:ext uri="{BB962C8B-B14F-4D97-AF65-F5344CB8AC3E}">
        <p14:creationId xmlns:p14="http://schemas.microsoft.com/office/powerpoint/2010/main" val="19651635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719754-BFE7-4D9E-9132-A2D393CF43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205" y="140284"/>
            <a:ext cx="10515973" cy="1372727"/>
          </a:xfrm>
        </p:spPr>
        <p:txBody>
          <a:bodyPr>
            <a:normAutofit/>
          </a:bodyPr>
          <a:lstStyle/>
          <a:p>
            <a:pPr algn="ctr"/>
            <a:r>
              <a:rPr lang="en-US" sz="4000" b="1">
                <a:solidFill>
                  <a:schemeClr val="accent1">
                    <a:lumMod val="75000"/>
                  </a:schemeClr>
                </a:solidFill>
              </a:rPr>
              <a:t>Expected final distribution of SSTP funds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A05E67E-7908-49E2-BF2D-B317CA0B43F2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10082" t="70246" r="3301" b="17056"/>
          <a:stretch/>
        </p:blipFill>
        <p:spPr>
          <a:xfrm>
            <a:off x="0" y="6333904"/>
            <a:ext cx="6263841" cy="516531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C68722A4-926C-4735-AF5A-8A5E303D9A85}"/>
              </a:ext>
            </a:extLst>
          </p:cNvPr>
          <p:cNvGrpSpPr>
            <a:grpSpLocks noChangeAspect="1"/>
          </p:cNvGrpSpPr>
          <p:nvPr/>
        </p:nvGrpSpPr>
        <p:grpSpPr>
          <a:xfrm>
            <a:off x="10843630" y="74120"/>
            <a:ext cx="1160422" cy="1372727"/>
            <a:chOff x="9523142" y="2611038"/>
            <a:chExt cx="646279" cy="764519"/>
          </a:xfrm>
          <a:solidFill>
            <a:schemeClr val="accent1">
              <a:lumMod val="75000"/>
            </a:schemeClr>
          </a:solidFill>
        </p:grpSpPr>
        <p:sp>
          <p:nvSpPr>
            <p:cNvPr id="13" name="Freeform 55">
              <a:extLst>
                <a:ext uri="{FF2B5EF4-FFF2-40B4-BE49-F238E27FC236}">
                  <a16:creationId xmlns:a16="http://schemas.microsoft.com/office/drawing/2014/main" id="{8489B4EA-D581-45B7-872C-138479AF3528}"/>
                </a:ext>
              </a:extLst>
            </p:cNvPr>
            <p:cNvSpPr>
              <a:spLocks/>
            </p:cNvSpPr>
            <p:nvPr>
              <p:custDataLst>
                <p:tags r:id="rId1"/>
              </p:custDataLst>
            </p:nvPr>
          </p:nvSpPr>
          <p:spPr bwMode="gray">
            <a:xfrm>
              <a:off x="9523142" y="2738997"/>
              <a:ext cx="315851" cy="293173"/>
            </a:xfrm>
            <a:custGeom>
              <a:avLst/>
              <a:gdLst>
                <a:gd name="T0" fmla="*/ 72 w 92"/>
                <a:gd name="T1" fmla="*/ 72 h 85"/>
                <a:gd name="T2" fmla="*/ 76 w 92"/>
                <a:gd name="T3" fmla="*/ 71 h 85"/>
                <a:gd name="T4" fmla="*/ 81 w 92"/>
                <a:gd name="T5" fmla="*/ 58 h 85"/>
                <a:gd name="T6" fmla="*/ 79 w 92"/>
                <a:gd name="T7" fmla="*/ 48 h 85"/>
                <a:gd name="T8" fmla="*/ 92 w 92"/>
                <a:gd name="T9" fmla="*/ 48 h 85"/>
                <a:gd name="T10" fmla="*/ 83 w 92"/>
                <a:gd name="T11" fmla="*/ 37 h 85"/>
                <a:gd name="T12" fmla="*/ 83 w 92"/>
                <a:gd name="T13" fmla="*/ 34 h 85"/>
                <a:gd name="T14" fmla="*/ 91 w 92"/>
                <a:gd name="T15" fmla="*/ 35 h 85"/>
                <a:gd name="T16" fmla="*/ 78 w 92"/>
                <a:gd name="T17" fmla="*/ 27 h 85"/>
                <a:gd name="T18" fmla="*/ 82 w 92"/>
                <a:gd name="T19" fmla="*/ 19 h 85"/>
                <a:gd name="T20" fmla="*/ 81 w 92"/>
                <a:gd name="T21" fmla="*/ 8 h 85"/>
                <a:gd name="T22" fmla="*/ 79 w 92"/>
                <a:gd name="T23" fmla="*/ 5 h 85"/>
                <a:gd name="T24" fmla="*/ 67 w 92"/>
                <a:gd name="T25" fmla="*/ 0 h 85"/>
                <a:gd name="T26" fmla="*/ 55 w 92"/>
                <a:gd name="T27" fmla="*/ 6 h 85"/>
                <a:gd name="T28" fmla="*/ 52 w 92"/>
                <a:gd name="T29" fmla="*/ 1 h 85"/>
                <a:gd name="T30" fmla="*/ 42 w 92"/>
                <a:gd name="T31" fmla="*/ 7 h 85"/>
                <a:gd name="T32" fmla="*/ 30 w 92"/>
                <a:gd name="T33" fmla="*/ 0 h 85"/>
                <a:gd name="T34" fmla="*/ 21 w 92"/>
                <a:gd name="T35" fmla="*/ 8 h 85"/>
                <a:gd name="T36" fmla="*/ 12 w 92"/>
                <a:gd name="T37" fmla="*/ 4 h 85"/>
                <a:gd name="T38" fmla="*/ 10 w 92"/>
                <a:gd name="T39" fmla="*/ 14 h 85"/>
                <a:gd name="T40" fmla="*/ 3 w 92"/>
                <a:gd name="T41" fmla="*/ 2 h 85"/>
                <a:gd name="T42" fmla="*/ 8 w 92"/>
                <a:gd name="T43" fmla="*/ 26 h 85"/>
                <a:gd name="T44" fmla="*/ 22 w 92"/>
                <a:gd name="T45" fmla="*/ 36 h 85"/>
                <a:gd name="T46" fmla="*/ 31 w 92"/>
                <a:gd name="T47" fmla="*/ 52 h 85"/>
                <a:gd name="T48" fmla="*/ 50 w 92"/>
                <a:gd name="T49" fmla="*/ 63 h 85"/>
                <a:gd name="T50" fmla="*/ 60 w 92"/>
                <a:gd name="T51" fmla="*/ 85 h 85"/>
                <a:gd name="T52" fmla="*/ 71 w 92"/>
                <a:gd name="T53" fmla="*/ 85 h 85"/>
                <a:gd name="T54" fmla="*/ 72 w 92"/>
                <a:gd name="T55" fmla="*/ 72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2" h="85">
                  <a:moveTo>
                    <a:pt x="72" y="72"/>
                  </a:moveTo>
                  <a:cubicBezTo>
                    <a:pt x="73" y="71"/>
                    <a:pt x="74" y="73"/>
                    <a:pt x="76" y="71"/>
                  </a:cubicBezTo>
                  <a:cubicBezTo>
                    <a:pt x="73" y="65"/>
                    <a:pt x="76" y="60"/>
                    <a:pt x="81" y="58"/>
                  </a:cubicBezTo>
                  <a:cubicBezTo>
                    <a:pt x="80" y="56"/>
                    <a:pt x="80" y="52"/>
                    <a:pt x="79" y="48"/>
                  </a:cubicBezTo>
                  <a:cubicBezTo>
                    <a:pt x="84" y="50"/>
                    <a:pt x="88" y="50"/>
                    <a:pt x="92" y="48"/>
                  </a:cubicBezTo>
                  <a:cubicBezTo>
                    <a:pt x="91" y="44"/>
                    <a:pt x="88" y="40"/>
                    <a:pt x="83" y="37"/>
                  </a:cubicBezTo>
                  <a:cubicBezTo>
                    <a:pt x="83" y="37"/>
                    <a:pt x="84" y="35"/>
                    <a:pt x="83" y="34"/>
                  </a:cubicBezTo>
                  <a:cubicBezTo>
                    <a:pt x="86" y="35"/>
                    <a:pt x="89" y="35"/>
                    <a:pt x="91" y="35"/>
                  </a:cubicBezTo>
                  <a:cubicBezTo>
                    <a:pt x="88" y="31"/>
                    <a:pt x="83" y="29"/>
                    <a:pt x="78" y="27"/>
                  </a:cubicBezTo>
                  <a:cubicBezTo>
                    <a:pt x="80" y="25"/>
                    <a:pt x="81" y="21"/>
                    <a:pt x="82" y="19"/>
                  </a:cubicBezTo>
                  <a:cubicBezTo>
                    <a:pt x="78" y="16"/>
                    <a:pt x="78" y="12"/>
                    <a:pt x="81" y="8"/>
                  </a:cubicBezTo>
                  <a:cubicBezTo>
                    <a:pt x="78" y="7"/>
                    <a:pt x="79" y="7"/>
                    <a:pt x="79" y="5"/>
                  </a:cubicBezTo>
                  <a:cubicBezTo>
                    <a:pt x="73" y="7"/>
                    <a:pt x="69" y="7"/>
                    <a:pt x="67" y="0"/>
                  </a:cubicBezTo>
                  <a:cubicBezTo>
                    <a:pt x="63" y="3"/>
                    <a:pt x="59" y="2"/>
                    <a:pt x="55" y="6"/>
                  </a:cubicBezTo>
                  <a:cubicBezTo>
                    <a:pt x="54" y="4"/>
                    <a:pt x="53" y="2"/>
                    <a:pt x="52" y="1"/>
                  </a:cubicBezTo>
                  <a:cubicBezTo>
                    <a:pt x="49" y="3"/>
                    <a:pt x="46" y="3"/>
                    <a:pt x="42" y="7"/>
                  </a:cubicBezTo>
                  <a:cubicBezTo>
                    <a:pt x="37" y="6"/>
                    <a:pt x="33" y="3"/>
                    <a:pt x="30" y="0"/>
                  </a:cubicBezTo>
                  <a:cubicBezTo>
                    <a:pt x="28" y="2"/>
                    <a:pt x="23" y="4"/>
                    <a:pt x="21" y="8"/>
                  </a:cubicBezTo>
                  <a:cubicBezTo>
                    <a:pt x="19" y="6"/>
                    <a:pt x="16" y="6"/>
                    <a:pt x="12" y="4"/>
                  </a:cubicBezTo>
                  <a:cubicBezTo>
                    <a:pt x="12" y="8"/>
                    <a:pt x="10" y="12"/>
                    <a:pt x="10" y="14"/>
                  </a:cubicBezTo>
                  <a:cubicBezTo>
                    <a:pt x="9" y="11"/>
                    <a:pt x="4" y="4"/>
                    <a:pt x="3" y="2"/>
                  </a:cubicBezTo>
                  <a:cubicBezTo>
                    <a:pt x="0" y="10"/>
                    <a:pt x="4" y="19"/>
                    <a:pt x="8" y="26"/>
                  </a:cubicBezTo>
                  <a:cubicBezTo>
                    <a:pt x="12" y="31"/>
                    <a:pt x="19" y="31"/>
                    <a:pt x="22" y="36"/>
                  </a:cubicBezTo>
                  <a:cubicBezTo>
                    <a:pt x="26" y="41"/>
                    <a:pt x="25" y="46"/>
                    <a:pt x="31" y="52"/>
                  </a:cubicBezTo>
                  <a:cubicBezTo>
                    <a:pt x="36" y="59"/>
                    <a:pt x="41" y="60"/>
                    <a:pt x="50" y="63"/>
                  </a:cubicBezTo>
                  <a:cubicBezTo>
                    <a:pt x="48" y="75"/>
                    <a:pt x="61" y="72"/>
                    <a:pt x="60" y="85"/>
                  </a:cubicBezTo>
                  <a:cubicBezTo>
                    <a:pt x="64" y="84"/>
                    <a:pt x="68" y="84"/>
                    <a:pt x="71" y="85"/>
                  </a:cubicBezTo>
                  <a:cubicBezTo>
                    <a:pt x="73" y="81"/>
                    <a:pt x="74" y="77"/>
                    <a:pt x="72" y="72"/>
                  </a:cubicBezTo>
                  <a:close/>
                </a:path>
              </a:pathLst>
            </a:custGeom>
            <a:grpFill/>
            <a:ln w="6350" cap="flat" cmpd="sng">
              <a:solidFill>
                <a:srgbClr val="B2B2B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A" sz="163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Freeform 56">
              <a:extLst>
                <a:ext uri="{FF2B5EF4-FFF2-40B4-BE49-F238E27FC236}">
                  <a16:creationId xmlns:a16="http://schemas.microsoft.com/office/drawing/2014/main" id="{9444ECA8-38DC-4070-8FF2-608706374AA8}"/>
                </a:ext>
              </a:extLst>
            </p:cNvPr>
            <p:cNvSpPr>
              <a:spLocks/>
            </p:cNvSpPr>
            <p:nvPr>
              <p:custDataLst>
                <p:tags r:id="rId2"/>
              </p:custDataLst>
            </p:nvPr>
          </p:nvSpPr>
          <p:spPr bwMode="gray">
            <a:xfrm>
              <a:off x="9829274" y="2998157"/>
              <a:ext cx="178172" cy="377400"/>
            </a:xfrm>
            <a:custGeom>
              <a:avLst/>
              <a:gdLst>
                <a:gd name="T0" fmla="*/ 95 w 110"/>
                <a:gd name="T1" fmla="*/ 147 h 233"/>
                <a:gd name="T2" fmla="*/ 110 w 110"/>
                <a:gd name="T3" fmla="*/ 147 h 233"/>
                <a:gd name="T4" fmla="*/ 106 w 110"/>
                <a:gd name="T5" fmla="*/ 119 h 233"/>
                <a:gd name="T6" fmla="*/ 93 w 110"/>
                <a:gd name="T7" fmla="*/ 123 h 233"/>
                <a:gd name="T8" fmla="*/ 76 w 110"/>
                <a:gd name="T9" fmla="*/ 74 h 233"/>
                <a:gd name="T10" fmla="*/ 72 w 110"/>
                <a:gd name="T11" fmla="*/ 34 h 233"/>
                <a:gd name="T12" fmla="*/ 68 w 110"/>
                <a:gd name="T13" fmla="*/ 34 h 233"/>
                <a:gd name="T14" fmla="*/ 57 w 110"/>
                <a:gd name="T15" fmla="*/ 19 h 233"/>
                <a:gd name="T16" fmla="*/ 47 w 110"/>
                <a:gd name="T17" fmla="*/ 8 h 233"/>
                <a:gd name="T18" fmla="*/ 38 w 110"/>
                <a:gd name="T19" fmla="*/ 15 h 233"/>
                <a:gd name="T20" fmla="*/ 38 w 110"/>
                <a:gd name="T21" fmla="*/ 4 h 233"/>
                <a:gd name="T22" fmla="*/ 28 w 110"/>
                <a:gd name="T23" fmla="*/ 15 h 233"/>
                <a:gd name="T24" fmla="*/ 19 w 110"/>
                <a:gd name="T25" fmla="*/ 0 h 233"/>
                <a:gd name="T26" fmla="*/ 0 w 110"/>
                <a:gd name="T27" fmla="*/ 49 h 233"/>
                <a:gd name="T28" fmla="*/ 23 w 110"/>
                <a:gd name="T29" fmla="*/ 74 h 233"/>
                <a:gd name="T30" fmla="*/ 25 w 110"/>
                <a:gd name="T31" fmla="*/ 119 h 233"/>
                <a:gd name="T32" fmla="*/ 34 w 110"/>
                <a:gd name="T33" fmla="*/ 170 h 233"/>
                <a:gd name="T34" fmla="*/ 59 w 110"/>
                <a:gd name="T35" fmla="*/ 193 h 233"/>
                <a:gd name="T36" fmla="*/ 53 w 110"/>
                <a:gd name="T37" fmla="*/ 200 h 233"/>
                <a:gd name="T38" fmla="*/ 53 w 110"/>
                <a:gd name="T39" fmla="*/ 218 h 233"/>
                <a:gd name="T40" fmla="*/ 86 w 110"/>
                <a:gd name="T41" fmla="*/ 233 h 233"/>
                <a:gd name="T42" fmla="*/ 74 w 110"/>
                <a:gd name="T43" fmla="*/ 215 h 233"/>
                <a:gd name="T44" fmla="*/ 89 w 110"/>
                <a:gd name="T45" fmla="*/ 208 h 233"/>
                <a:gd name="T46" fmla="*/ 89 w 110"/>
                <a:gd name="T47" fmla="*/ 208 h 233"/>
                <a:gd name="T48" fmla="*/ 89 w 110"/>
                <a:gd name="T49" fmla="*/ 178 h 233"/>
                <a:gd name="T50" fmla="*/ 97 w 110"/>
                <a:gd name="T51" fmla="*/ 181 h 233"/>
                <a:gd name="T52" fmla="*/ 102 w 110"/>
                <a:gd name="T53" fmla="*/ 157 h 233"/>
                <a:gd name="T54" fmla="*/ 95 w 110"/>
                <a:gd name="T55" fmla="*/ 147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10" h="233">
                  <a:moveTo>
                    <a:pt x="95" y="147"/>
                  </a:moveTo>
                  <a:cubicBezTo>
                    <a:pt x="102" y="149"/>
                    <a:pt x="104" y="147"/>
                    <a:pt x="110" y="147"/>
                  </a:cubicBezTo>
                  <a:cubicBezTo>
                    <a:pt x="106" y="138"/>
                    <a:pt x="106" y="130"/>
                    <a:pt x="106" y="119"/>
                  </a:cubicBezTo>
                  <a:cubicBezTo>
                    <a:pt x="102" y="121"/>
                    <a:pt x="95" y="121"/>
                    <a:pt x="93" y="123"/>
                  </a:cubicBezTo>
                  <a:cubicBezTo>
                    <a:pt x="93" y="104"/>
                    <a:pt x="78" y="93"/>
                    <a:pt x="76" y="74"/>
                  </a:cubicBezTo>
                  <a:cubicBezTo>
                    <a:pt x="76" y="62"/>
                    <a:pt x="72" y="47"/>
                    <a:pt x="72" y="34"/>
                  </a:cubicBezTo>
                  <a:cubicBezTo>
                    <a:pt x="72" y="34"/>
                    <a:pt x="68" y="34"/>
                    <a:pt x="68" y="34"/>
                  </a:cubicBezTo>
                  <a:cubicBezTo>
                    <a:pt x="66" y="23"/>
                    <a:pt x="63" y="23"/>
                    <a:pt x="57" y="19"/>
                  </a:cubicBezTo>
                  <a:cubicBezTo>
                    <a:pt x="55" y="15"/>
                    <a:pt x="51" y="13"/>
                    <a:pt x="47" y="8"/>
                  </a:cubicBezTo>
                  <a:cubicBezTo>
                    <a:pt x="42" y="11"/>
                    <a:pt x="40" y="13"/>
                    <a:pt x="38" y="15"/>
                  </a:cubicBezTo>
                  <a:cubicBezTo>
                    <a:pt x="38" y="15"/>
                    <a:pt x="38" y="6"/>
                    <a:pt x="38" y="4"/>
                  </a:cubicBezTo>
                  <a:cubicBezTo>
                    <a:pt x="32" y="6"/>
                    <a:pt x="32" y="11"/>
                    <a:pt x="28" y="15"/>
                  </a:cubicBezTo>
                  <a:cubicBezTo>
                    <a:pt x="28" y="8"/>
                    <a:pt x="23" y="2"/>
                    <a:pt x="19" y="0"/>
                  </a:cubicBezTo>
                  <a:cubicBezTo>
                    <a:pt x="8" y="17"/>
                    <a:pt x="8" y="34"/>
                    <a:pt x="0" y="49"/>
                  </a:cubicBezTo>
                  <a:cubicBezTo>
                    <a:pt x="11" y="55"/>
                    <a:pt x="19" y="59"/>
                    <a:pt x="23" y="74"/>
                  </a:cubicBezTo>
                  <a:cubicBezTo>
                    <a:pt x="28" y="89"/>
                    <a:pt x="23" y="104"/>
                    <a:pt x="25" y="119"/>
                  </a:cubicBezTo>
                  <a:cubicBezTo>
                    <a:pt x="25" y="130"/>
                    <a:pt x="28" y="159"/>
                    <a:pt x="34" y="170"/>
                  </a:cubicBezTo>
                  <a:cubicBezTo>
                    <a:pt x="40" y="183"/>
                    <a:pt x="59" y="176"/>
                    <a:pt x="59" y="193"/>
                  </a:cubicBezTo>
                  <a:cubicBezTo>
                    <a:pt x="55" y="193"/>
                    <a:pt x="59" y="202"/>
                    <a:pt x="53" y="200"/>
                  </a:cubicBezTo>
                  <a:cubicBezTo>
                    <a:pt x="59" y="205"/>
                    <a:pt x="51" y="210"/>
                    <a:pt x="53" y="218"/>
                  </a:cubicBezTo>
                  <a:cubicBezTo>
                    <a:pt x="74" y="227"/>
                    <a:pt x="82" y="220"/>
                    <a:pt x="86" y="233"/>
                  </a:cubicBezTo>
                  <a:cubicBezTo>
                    <a:pt x="91" y="225"/>
                    <a:pt x="83" y="223"/>
                    <a:pt x="74" y="215"/>
                  </a:cubicBezTo>
                  <a:cubicBezTo>
                    <a:pt x="78" y="212"/>
                    <a:pt x="83" y="208"/>
                    <a:pt x="89" y="208"/>
                  </a:cubicBezTo>
                  <a:cubicBezTo>
                    <a:pt x="89" y="208"/>
                    <a:pt x="89" y="208"/>
                    <a:pt x="89" y="208"/>
                  </a:cubicBezTo>
                  <a:cubicBezTo>
                    <a:pt x="76" y="200"/>
                    <a:pt x="87" y="189"/>
                    <a:pt x="89" y="178"/>
                  </a:cubicBezTo>
                  <a:cubicBezTo>
                    <a:pt x="91" y="178"/>
                    <a:pt x="93" y="178"/>
                    <a:pt x="97" y="181"/>
                  </a:cubicBezTo>
                  <a:cubicBezTo>
                    <a:pt x="93" y="172"/>
                    <a:pt x="93" y="164"/>
                    <a:pt x="102" y="157"/>
                  </a:cubicBezTo>
                  <a:cubicBezTo>
                    <a:pt x="97" y="155"/>
                    <a:pt x="97" y="151"/>
                    <a:pt x="95" y="147"/>
                  </a:cubicBezTo>
                  <a:close/>
                </a:path>
              </a:pathLst>
            </a:custGeom>
            <a:grpFill/>
            <a:ln w="6350" cap="flat" cmpd="sng">
              <a:solidFill>
                <a:srgbClr val="B2B2B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A" sz="163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" name="Freeform 58">
              <a:extLst>
                <a:ext uri="{FF2B5EF4-FFF2-40B4-BE49-F238E27FC236}">
                  <a16:creationId xmlns:a16="http://schemas.microsoft.com/office/drawing/2014/main" id="{D8E5248A-BEAD-4CFD-83E5-476826A85A07}"/>
                </a:ext>
              </a:extLst>
            </p:cNvPr>
            <p:cNvSpPr>
              <a:spLocks/>
            </p:cNvSpPr>
            <p:nvPr>
              <p:custDataLst>
                <p:tags r:id="rId3"/>
              </p:custDataLst>
            </p:nvPr>
          </p:nvSpPr>
          <p:spPr bwMode="gray">
            <a:xfrm>
              <a:off x="9766104" y="2904211"/>
              <a:ext cx="155496" cy="173312"/>
            </a:xfrm>
            <a:custGeom>
              <a:avLst/>
              <a:gdLst>
                <a:gd name="T0" fmla="*/ 31 w 45"/>
                <a:gd name="T1" fmla="*/ 34 h 50"/>
                <a:gd name="T2" fmla="*/ 36 w 45"/>
                <a:gd name="T3" fmla="*/ 29 h 50"/>
                <a:gd name="T4" fmla="*/ 36 w 45"/>
                <a:gd name="T5" fmla="*/ 34 h 50"/>
                <a:gd name="T6" fmla="*/ 40 w 45"/>
                <a:gd name="T7" fmla="*/ 31 h 50"/>
                <a:gd name="T8" fmla="*/ 38 w 45"/>
                <a:gd name="T9" fmla="*/ 29 h 50"/>
                <a:gd name="T10" fmla="*/ 40 w 45"/>
                <a:gd name="T11" fmla="*/ 27 h 50"/>
                <a:gd name="T12" fmla="*/ 45 w 45"/>
                <a:gd name="T13" fmla="*/ 18 h 50"/>
                <a:gd name="T14" fmla="*/ 31 w 45"/>
                <a:gd name="T15" fmla="*/ 18 h 50"/>
                <a:gd name="T16" fmla="*/ 22 w 45"/>
                <a:gd name="T17" fmla="*/ 8 h 50"/>
                <a:gd name="T18" fmla="*/ 14 w 45"/>
                <a:gd name="T19" fmla="*/ 2 h 50"/>
                <a:gd name="T20" fmla="*/ 21 w 45"/>
                <a:gd name="T21" fmla="*/ 2 h 50"/>
                <a:gd name="T22" fmla="*/ 21 w 45"/>
                <a:gd name="T23" fmla="*/ 0 h 50"/>
                <a:gd name="T24" fmla="*/ 8 w 45"/>
                <a:gd name="T25" fmla="*/ 0 h 50"/>
                <a:gd name="T26" fmla="*/ 10 w 45"/>
                <a:gd name="T27" fmla="*/ 10 h 50"/>
                <a:gd name="T28" fmla="*/ 5 w 45"/>
                <a:gd name="T29" fmla="*/ 23 h 50"/>
                <a:gd name="T30" fmla="*/ 1 w 45"/>
                <a:gd name="T31" fmla="*/ 24 h 50"/>
                <a:gd name="T32" fmla="*/ 0 w 45"/>
                <a:gd name="T33" fmla="*/ 37 h 50"/>
                <a:gd name="T34" fmla="*/ 2 w 45"/>
                <a:gd name="T35" fmla="*/ 37 h 50"/>
                <a:gd name="T36" fmla="*/ 15 w 45"/>
                <a:gd name="T37" fmla="*/ 48 h 50"/>
                <a:gd name="T38" fmla="*/ 18 w 45"/>
                <a:gd name="T39" fmla="*/ 50 h 50"/>
                <a:gd name="T40" fmla="*/ 27 w 45"/>
                <a:gd name="T41" fmla="*/ 27 h 50"/>
                <a:gd name="T42" fmla="*/ 31 w 45"/>
                <a:gd name="T43" fmla="*/ 3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5" h="50">
                  <a:moveTo>
                    <a:pt x="31" y="34"/>
                  </a:moveTo>
                  <a:cubicBezTo>
                    <a:pt x="33" y="32"/>
                    <a:pt x="33" y="30"/>
                    <a:pt x="36" y="29"/>
                  </a:cubicBezTo>
                  <a:cubicBezTo>
                    <a:pt x="36" y="30"/>
                    <a:pt x="36" y="34"/>
                    <a:pt x="36" y="34"/>
                  </a:cubicBezTo>
                  <a:cubicBezTo>
                    <a:pt x="37" y="33"/>
                    <a:pt x="38" y="32"/>
                    <a:pt x="40" y="31"/>
                  </a:cubicBezTo>
                  <a:cubicBezTo>
                    <a:pt x="39" y="31"/>
                    <a:pt x="39" y="30"/>
                    <a:pt x="38" y="29"/>
                  </a:cubicBezTo>
                  <a:cubicBezTo>
                    <a:pt x="38" y="29"/>
                    <a:pt x="40" y="27"/>
                    <a:pt x="40" y="27"/>
                  </a:cubicBezTo>
                  <a:cubicBezTo>
                    <a:pt x="36" y="21"/>
                    <a:pt x="45" y="24"/>
                    <a:pt x="45" y="18"/>
                  </a:cubicBezTo>
                  <a:cubicBezTo>
                    <a:pt x="40" y="21"/>
                    <a:pt x="36" y="19"/>
                    <a:pt x="31" y="18"/>
                  </a:cubicBezTo>
                  <a:cubicBezTo>
                    <a:pt x="29" y="13"/>
                    <a:pt x="24" y="13"/>
                    <a:pt x="22" y="8"/>
                  </a:cubicBezTo>
                  <a:cubicBezTo>
                    <a:pt x="18" y="7"/>
                    <a:pt x="16" y="5"/>
                    <a:pt x="14" y="2"/>
                  </a:cubicBezTo>
                  <a:cubicBezTo>
                    <a:pt x="16" y="3"/>
                    <a:pt x="20" y="2"/>
                    <a:pt x="21" y="2"/>
                  </a:cubicBezTo>
                  <a:cubicBezTo>
                    <a:pt x="21" y="1"/>
                    <a:pt x="21" y="1"/>
                    <a:pt x="21" y="0"/>
                  </a:cubicBezTo>
                  <a:cubicBezTo>
                    <a:pt x="17" y="2"/>
                    <a:pt x="13" y="2"/>
                    <a:pt x="8" y="0"/>
                  </a:cubicBezTo>
                  <a:cubicBezTo>
                    <a:pt x="9" y="4"/>
                    <a:pt x="9" y="8"/>
                    <a:pt x="10" y="10"/>
                  </a:cubicBezTo>
                  <a:cubicBezTo>
                    <a:pt x="5" y="12"/>
                    <a:pt x="2" y="17"/>
                    <a:pt x="5" y="23"/>
                  </a:cubicBezTo>
                  <a:cubicBezTo>
                    <a:pt x="3" y="25"/>
                    <a:pt x="2" y="23"/>
                    <a:pt x="1" y="24"/>
                  </a:cubicBezTo>
                  <a:cubicBezTo>
                    <a:pt x="3" y="29"/>
                    <a:pt x="2" y="33"/>
                    <a:pt x="0" y="37"/>
                  </a:cubicBezTo>
                  <a:cubicBezTo>
                    <a:pt x="1" y="37"/>
                    <a:pt x="1" y="37"/>
                    <a:pt x="2" y="37"/>
                  </a:cubicBezTo>
                  <a:cubicBezTo>
                    <a:pt x="6" y="39"/>
                    <a:pt x="11" y="45"/>
                    <a:pt x="15" y="48"/>
                  </a:cubicBezTo>
                  <a:cubicBezTo>
                    <a:pt x="16" y="48"/>
                    <a:pt x="17" y="49"/>
                    <a:pt x="18" y="50"/>
                  </a:cubicBezTo>
                  <a:cubicBezTo>
                    <a:pt x="22" y="43"/>
                    <a:pt x="22" y="35"/>
                    <a:pt x="27" y="27"/>
                  </a:cubicBezTo>
                  <a:cubicBezTo>
                    <a:pt x="29" y="28"/>
                    <a:pt x="31" y="31"/>
                    <a:pt x="31" y="34"/>
                  </a:cubicBezTo>
                  <a:close/>
                </a:path>
              </a:pathLst>
            </a:custGeom>
            <a:grpFill/>
            <a:ln w="6350" cap="flat" cmpd="sng">
              <a:solidFill>
                <a:srgbClr val="B2B2B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A" sz="163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" name="Freeform 59">
              <a:extLst>
                <a:ext uri="{FF2B5EF4-FFF2-40B4-BE49-F238E27FC236}">
                  <a16:creationId xmlns:a16="http://schemas.microsoft.com/office/drawing/2014/main" id="{4458FAB3-E117-425C-842B-FF0682856248}"/>
                </a:ext>
              </a:extLst>
            </p:cNvPr>
            <p:cNvSpPr>
              <a:spLocks/>
            </p:cNvSpPr>
            <p:nvPr>
              <p:custDataLst>
                <p:tags r:id="rId4"/>
              </p:custDataLst>
            </p:nvPr>
          </p:nvSpPr>
          <p:spPr bwMode="gray">
            <a:xfrm>
              <a:off x="9753146" y="2611038"/>
              <a:ext cx="361204" cy="455148"/>
            </a:xfrm>
            <a:custGeom>
              <a:avLst/>
              <a:gdLst>
                <a:gd name="T0" fmla="*/ 65 w 105"/>
                <a:gd name="T1" fmla="*/ 123 h 132"/>
                <a:gd name="T2" fmla="*/ 75 w 105"/>
                <a:gd name="T3" fmla="*/ 126 h 132"/>
                <a:gd name="T4" fmla="*/ 77 w 105"/>
                <a:gd name="T5" fmla="*/ 128 h 132"/>
                <a:gd name="T6" fmla="*/ 76 w 105"/>
                <a:gd name="T7" fmla="*/ 121 h 132"/>
                <a:gd name="T8" fmla="*/ 100 w 105"/>
                <a:gd name="T9" fmla="*/ 113 h 132"/>
                <a:gd name="T10" fmla="*/ 99 w 105"/>
                <a:gd name="T11" fmla="*/ 109 h 132"/>
                <a:gd name="T12" fmla="*/ 95 w 105"/>
                <a:gd name="T13" fmla="*/ 109 h 132"/>
                <a:gd name="T14" fmla="*/ 103 w 105"/>
                <a:gd name="T15" fmla="*/ 81 h 132"/>
                <a:gd name="T16" fmla="*/ 95 w 105"/>
                <a:gd name="T17" fmla="*/ 51 h 132"/>
                <a:gd name="T18" fmla="*/ 94 w 105"/>
                <a:gd name="T19" fmla="*/ 51 h 132"/>
                <a:gd name="T20" fmla="*/ 91 w 105"/>
                <a:gd name="T21" fmla="*/ 39 h 132"/>
                <a:gd name="T22" fmla="*/ 82 w 105"/>
                <a:gd name="T23" fmla="*/ 40 h 132"/>
                <a:gd name="T24" fmla="*/ 80 w 105"/>
                <a:gd name="T25" fmla="*/ 50 h 132"/>
                <a:gd name="T26" fmla="*/ 78 w 105"/>
                <a:gd name="T27" fmla="*/ 45 h 132"/>
                <a:gd name="T28" fmla="*/ 73 w 105"/>
                <a:gd name="T29" fmla="*/ 46 h 132"/>
                <a:gd name="T30" fmla="*/ 73 w 105"/>
                <a:gd name="T31" fmla="*/ 40 h 132"/>
                <a:gd name="T32" fmla="*/ 62 w 105"/>
                <a:gd name="T33" fmla="*/ 40 h 132"/>
                <a:gd name="T34" fmla="*/ 31 w 105"/>
                <a:gd name="T35" fmla="*/ 0 h 132"/>
                <a:gd name="T36" fmla="*/ 19 w 105"/>
                <a:gd name="T37" fmla="*/ 0 h 132"/>
                <a:gd name="T38" fmla="*/ 11 w 105"/>
                <a:gd name="T39" fmla="*/ 7 h 132"/>
                <a:gd name="T40" fmla="*/ 11 w 105"/>
                <a:gd name="T41" fmla="*/ 14 h 132"/>
                <a:gd name="T42" fmla="*/ 2 w 105"/>
                <a:gd name="T43" fmla="*/ 10 h 132"/>
                <a:gd name="T44" fmla="*/ 0 w 105"/>
                <a:gd name="T45" fmla="*/ 14 h 132"/>
                <a:gd name="T46" fmla="*/ 0 w 105"/>
                <a:gd name="T47" fmla="*/ 14 h 132"/>
                <a:gd name="T48" fmla="*/ 0 w 105"/>
                <a:gd name="T49" fmla="*/ 20 h 132"/>
                <a:gd name="T50" fmla="*/ 4 w 105"/>
                <a:gd name="T51" fmla="*/ 20 h 132"/>
                <a:gd name="T52" fmla="*/ 6 w 105"/>
                <a:gd name="T53" fmla="*/ 29 h 132"/>
                <a:gd name="T54" fmla="*/ 8 w 105"/>
                <a:gd name="T55" fmla="*/ 28 h 132"/>
                <a:gd name="T56" fmla="*/ 12 w 105"/>
                <a:gd name="T57" fmla="*/ 34 h 132"/>
                <a:gd name="T58" fmla="*/ 6 w 105"/>
                <a:gd name="T59" fmla="*/ 35 h 132"/>
                <a:gd name="T60" fmla="*/ 9 w 105"/>
                <a:gd name="T61" fmla="*/ 37 h 132"/>
                <a:gd name="T62" fmla="*/ 7 w 105"/>
                <a:gd name="T63" fmla="*/ 42 h 132"/>
                <a:gd name="T64" fmla="*/ 11 w 105"/>
                <a:gd name="T65" fmla="*/ 42 h 132"/>
                <a:gd name="T66" fmla="*/ 14 w 105"/>
                <a:gd name="T67" fmla="*/ 45 h 132"/>
                <a:gd name="T68" fmla="*/ 15 w 105"/>
                <a:gd name="T69" fmla="*/ 56 h 132"/>
                <a:gd name="T70" fmla="*/ 11 w 105"/>
                <a:gd name="T71" fmla="*/ 64 h 132"/>
                <a:gd name="T72" fmla="*/ 24 w 105"/>
                <a:gd name="T73" fmla="*/ 72 h 132"/>
                <a:gd name="T74" fmla="*/ 16 w 105"/>
                <a:gd name="T75" fmla="*/ 71 h 132"/>
                <a:gd name="T76" fmla="*/ 16 w 105"/>
                <a:gd name="T77" fmla="*/ 74 h 132"/>
                <a:gd name="T78" fmla="*/ 25 w 105"/>
                <a:gd name="T79" fmla="*/ 87 h 132"/>
                <a:gd name="T80" fmla="*/ 18 w 105"/>
                <a:gd name="T81" fmla="*/ 87 h 132"/>
                <a:gd name="T82" fmla="*/ 26 w 105"/>
                <a:gd name="T83" fmla="*/ 93 h 132"/>
                <a:gd name="T84" fmla="*/ 35 w 105"/>
                <a:gd name="T85" fmla="*/ 103 h 132"/>
                <a:gd name="T86" fmla="*/ 49 w 105"/>
                <a:gd name="T87" fmla="*/ 103 h 132"/>
                <a:gd name="T88" fmla="*/ 44 w 105"/>
                <a:gd name="T89" fmla="*/ 112 h 132"/>
                <a:gd name="T90" fmla="*/ 42 w 105"/>
                <a:gd name="T91" fmla="*/ 114 h 132"/>
                <a:gd name="T92" fmla="*/ 49 w 105"/>
                <a:gd name="T93" fmla="*/ 121 h 132"/>
                <a:gd name="T94" fmla="*/ 54 w 105"/>
                <a:gd name="T95" fmla="*/ 128 h 132"/>
                <a:gd name="T96" fmla="*/ 56 w 105"/>
                <a:gd name="T97" fmla="*/ 128 h 132"/>
                <a:gd name="T98" fmla="*/ 57 w 105"/>
                <a:gd name="T99" fmla="*/ 132 h 132"/>
                <a:gd name="T100" fmla="*/ 65 w 105"/>
                <a:gd name="T101" fmla="*/ 123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5" h="132">
                  <a:moveTo>
                    <a:pt x="65" y="123"/>
                  </a:moveTo>
                  <a:cubicBezTo>
                    <a:pt x="67" y="130"/>
                    <a:pt x="70" y="132"/>
                    <a:pt x="75" y="126"/>
                  </a:cubicBezTo>
                  <a:cubicBezTo>
                    <a:pt x="75" y="125"/>
                    <a:pt x="77" y="128"/>
                    <a:pt x="77" y="128"/>
                  </a:cubicBezTo>
                  <a:cubicBezTo>
                    <a:pt x="76" y="126"/>
                    <a:pt x="77" y="123"/>
                    <a:pt x="76" y="121"/>
                  </a:cubicBezTo>
                  <a:cubicBezTo>
                    <a:pt x="81" y="120"/>
                    <a:pt x="92" y="117"/>
                    <a:pt x="100" y="113"/>
                  </a:cubicBezTo>
                  <a:cubicBezTo>
                    <a:pt x="100" y="112"/>
                    <a:pt x="100" y="109"/>
                    <a:pt x="99" y="109"/>
                  </a:cubicBezTo>
                  <a:cubicBezTo>
                    <a:pt x="98" y="109"/>
                    <a:pt x="97" y="109"/>
                    <a:pt x="95" y="109"/>
                  </a:cubicBezTo>
                  <a:cubicBezTo>
                    <a:pt x="99" y="98"/>
                    <a:pt x="105" y="94"/>
                    <a:pt x="103" y="81"/>
                  </a:cubicBezTo>
                  <a:cubicBezTo>
                    <a:pt x="86" y="81"/>
                    <a:pt x="91" y="65"/>
                    <a:pt x="95" y="51"/>
                  </a:cubicBezTo>
                  <a:cubicBezTo>
                    <a:pt x="95" y="51"/>
                    <a:pt x="94" y="51"/>
                    <a:pt x="94" y="51"/>
                  </a:cubicBezTo>
                  <a:cubicBezTo>
                    <a:pt x="93" y="48"/>
                    <a:pt x="90" y="45"/>
                    <a:pt x="91" y="39"/>
                  </a:cubicBezTo>
                  <a:cubicBezTo>
                    <a:pt x="88" y="39"/>
                    <a:pt x="86" y="39"/>
                    <a:pt x="82" y="40"/>
                  </a:cubicBezTo>
                  <a:cubicBezTo>
                    <a:pt x="86" y="48"/>
                    <a:pt x="86" y="45"/>
                    <a:pt x="80" y="50"/>
                  </a:cubicBezTo>
                  <a:cubicBezTo>
                    <a:pt x="79" y="48"/>
                    <a:pt x="80" y="47"/>
                    <a:pt x="78" y="45"/>
                  </a:cubicBezTo>
                  <a:cubicBezTo>
                    <a:pt x="77" y="45"/>
                    <a:pt x="75" y="47"/>
                    <a:pt x="73" y="46"/>
                  </a:cubicBezTo>
                  <a:cubicBezTo>
                    <a:pt x="72" y="45"/>
                    <a:pt x="73" y="43"/>
                    <a:pt x="73" y="40"/>
                  </a:cubicBezTo>
                  <a:cubicBezTo>
                    <a:pt x="68" y="41"/>
                    <a:pt x="65" y="40"/>
                    <a:pt x="62" y="40"/>
                  </a:cubicBezTo>
                  <a:cubicBezTo>
                    <a:pt x="72" y="25"/>
                    <a:pt x="35" y="13"/>
                    <a:pt x="31" y="0"/>
                  </a:cubicBezTo>
                  <a:cubicBezTo>
                    <a:pt x="28" y="0"/>
                    <a:pt x="22" y="0"/>
                    <a:pt x="19" y="0"/>
                  </a:cubicBezTo>
                  <a:cubicBezTo>
                    <a:pt x="17" y="2"/>
                    <a:pt x="13" y="6"/>
                    <a:pt x="11" y="7"/>
                  </a:cubicBezTo>
                  <a:cubicBezTo>
                    <a:pt x="11" y="9"/>
                    <a:pt x="11" y="12"/>
                    <a:pt x="11" y="14"/>
                  </a:cubicBezTo>
                  <a:cubicBezTo>
                    <a:pt x="9" y="13"/>
                    <a:pt x="4" y="12"/>
                    <a:pt x="2" y="10"/>
                  </a:cubicBezTo>
                  <a:cubicBezTo>
                    <a:pt x="2" y="12"/>
                    <a:pt x="1" y="13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6"/>
                    <a:pt x="1" y="18"/>
                    <a:pt x="0" y="20"/>
                  </a:cubicBezTo>
                  <a:cubicBezTo>
                    <a:pt x="2" y="20"/>
                    <a:pt x="3" y="20"/>
                    <a:pt x="4" y="20"/>
                  </a:cubicBezTo>
                  <a:cubicBezTo>
                    <a:pt x="4" y="23"/>
                    <a:pt x="6" y="26"/>
                    <a:pt x="6" y="29"/>
                  </a:cubicBezTo>
                  <a:cubicBezTo>
                    <a:pt x="7" y="29"/>
                    <a:pt x="8" y="28"/>
                    <a:pt x="8" y="28"/>
                  </a:cubicBezTo>
                  <a:cubicBezTo>
                    <a:pt x="10" y="30"/>
                    <a:pt x="11" y="32"/>
                    <a:pt x="12" y="34"/>
                  </a:cubicBezTo>
                  <a:cubicBezTo>
                    <a:pt x="10" y="34"/>
                    <a:pt x="7" y="35"/>
                    <a:pt x="6" y="35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8" y="39"/>
                    <a:pt x="8" y="40"/>
                    <a:pt x="7" y="42"/>
                  </a:cubicBezTo>
                  <a:cubicBezTo>
                    <a:pt x="8" y="42"/>
                    <a:pt x="10" y="42"/>
                    <a:pt x="11" y="42"/>
                  </a:cubicBezTo>
                  <a:cubicBezTo>
                    <a:pt x="12" y="44"/>
                    <a:pt x="11" y="44"/>
                    <a:pt x="14" y="45"/>
                  </a:cubicBezTo>
                  <a:cubicBezTo>
                    <a:pt x="11" y="49"/>
                    <a:pt x="11" y="53"/>
                    <a:pt x="15" y="56"/>
                  </a:cubicBezTo>
                  <a:cubicBezTo>
                    <a:pt x="14" y="58"/>
                    <a:pt x="13" y="62"/>
                    <a:pt x="11" y="64"/>
                  </a:cubicBezTo>
                  <a:cubicBezTo>
                    <a:pt x="16" y="66"/>
                    <a:pt x="21" y="68"/>
                    <a:pt x="24" y="72"/>
                  </a:cubicBezTo>
                  <a:cubicBezTo>
                    <a:pt x="22" y="72"/>
                    <a:pt x="19" y="72"/>
                    <a:pt x="16" y="71"/>
                  </a:cubicBezTo>
                  <a:cubicBezTo>
                    <a:pt x="17" y="72"/>
                    <a:pt x="16" y="74"/>
                    <a:pt x="16" y="74"/>
                  </a:cubicBezTo>
                  <a:cubicBezTo>
                    <a:pt x="22" y="77"/>
                    <a:pt x="24" y="82"/>
                    <a:pt x="25" y="87"/>
                  </a:cubicBezTo>
                  <a:cubicBezTo>
                    <a:pt x="24" y="87"/>
                    <a:pt x="20" y="88"/>
                    <a:pt x="18" y="87"/>
                  </a:cubicBezTo>
                  <a:cubicBezTo>
                    <a:pt x="20" y="90"/>
                    <a:pt x="22" y="92"/>
                    <a:pt x="26" y="93"/>
                  </a:cubicBezTo>
                  <a:cubicBezTo>
                    <a:pt x="28" y="98"/>
                    <a:pt x="33" y="98"/>
                    <a:pt x="35" y="103"/>
                  </a:cubicBezTo>
                  <a:cubicBezTo>
                    <a:pt x="40" y="104"/>
                    <a:pt x="44" y="106"/>
                    <a:pt x="49" y="103"/>
                  </a:cubicBezTo>
                  <a:cubicBezTo>
                    <a:pt x="49" y="109"/>
                    <a:pt x="40" y="106"/>
                    <a:pt x="44" y="112"/>
                  </a:cubicBezTo>
                  <a:cubicBezTo>
                    <a:pt x="44" y="112"/>
                    <a:pt x="42" y="114"/>
                    <a:pt x="42" y="114"/>
                  </a:cubicBezTo>
                  <a:cubicBezTo>
                    <a:pt x="45" y="117"/>
                    <a:pt x="47" y="118"/>
                    <a:pt x="49" y="121"/>
                  </a:cubicBezTo>
                  <a:cubicBezTo>
                    <a:pt x="52" y="123"/>
                    <a:pt x="53" y="123"/>
                    <a:pt x="54" y="128"/>
                  </a:cubicBezTo>
                  <a:cubicBezTo>
                    <a:pt x="54" y="128"/>
                    <a:pt x="56" y="128"/>
                    <a:pt x="56" y="128"/>
                  </a:cubicBezTo>
                  <a:cubicBezTo>
                    <a:pt x="56" y="130"/>
                    <a:pt x="57" y="131"/>
                    <a:pt x="57" y="132"/>
                  </a:cubicBezTo>
                  <a:cubicBezTo>
                    <a:pt x="60" y="130"/>
                    <a:pt x="63" y="127"/>
                    <a:pt x="65" y="123"/>
                  </a:cubicBezTo>
                  <a:close/>
                </a:path>
              </a:pathLst>
            </a:custGeom>
            <a:grpFill/>
            <a:ln w="6350" cap="flat" cmpd="sng">
              <a:solidFill>
                <a:srgbClr val="B2B2B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A" sz="163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" name="Freeform 60">
              <a:extLst>
                <a:ext uri="{FF2B5EF4-FFF2-40B4-BE49-F238E27FC236}">
                  <a16:creationId xmlns:a16="http://schemas.microsoft.com/office/drawing/2014/main" id="{65353674-032D-42AD-AF5A-0F8A1F88F407}"/>
                </a:ext>
              </a:extLst>
            </p:cNvPr>
            <p:cNvSpPr>
              <a:spLocks/>
            </p:cNvSpPr>
            <p:nvPr>
              <p:custDataLst>
                <p:tags r:id="rId5"/>
              </p:custDataLst>
            </p:nvPr>
          </p:nvSpPr>
          <p:spPr bwMode="gray">
            <a:xfrm>
              <a:off x="9949136" y="3001396"/>
              <a:ext cx="220285" cy="195989"/>
            </a:xfrm>
            <a:custGeom>
              <a:avLst/>
              <a:gdLst>
                <a:gd name="T0" fmla="*/ 55 w 64"/>
                <a:gd name="T1" fmla="*/ 7 h 57"/>
                <a:gd name="T2" fmla="*/ 38 w 64"/>
                <a:gd name="T3" fmla="*/ 4 h 57"/>
                <a:gd name="T4" fmla="*/ 44 w 64"/>
                <a:gd name="T5" fmla="*/ 1 h 57"/>
                <a:gd name="T6" fmla="*/ 43 w 64"/>
                <a:gd name="T7" fmla="*/ 0 h 57"/>
                <a:gd name="T8" fmla="*/ 19 w 64"/>
                <a:gd name="T9" fmla="*/ 8 h 57"/>
                <a:gd name="T10" fmla="*/ 20 w 64"/>
                <a:gd name="T11" fmla="*/ 15 h 57"/>
                <a:gd name="T12" fmla="*/ 18 w 64"/>
                <a:gd name="T13" fmla="*/ 13 h 57"/>
                <a:gd name="T14" fmla="*/ 8 w 64"/>
                <a:gd name="T15" fmla="*/ 10 h 57"/>
                <a:gd name="T16" fmla="*/ 0 w 64"/>
                <a:gd name="T17" fmla="*/ 19 h 57"/>
                <a:gd name="T18" fmla="*/ 1 w 64"/>
                <a:gd name="T19" fmla="*/ 34 h 57"/>
                <a:gd name="T20" fmla="*/ 9 w 64"/>
                <a:gd name="T21" fmla="*/ 57 h 57"/>
                <a:gd name="T22" fmla="*/ 40 w 64"/>
                <a:gd name="T23" fmla="*/ 40 h 57"/>
                <a:gd name="T24" fmla="*/ 55 w 64"/>
                <a:gd name="T25" fmla="*/ 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4" h="57">
                  <a:moveTo>
                    <a:pt x="55" y="7"/>
                  </a:moveTo>
                  <a:cubicBezTo>
                    <a:pt x="49" y="7"/>
                    <a:pt x="44" y="6"/>
                    <a:pt x="38" y="4"/>
                  </a:cubicBezTo>
                  <a:cubicBezTo>
                    <a:pt x="39" y="3"/>
                    <a:pt x="41" y="2"/>
                    <a:pt x="44" y="1"/>
                  </a:cubicBezTo>
                  <a:cubicBezTo>
                    <a:pt x="44" y="1"/>
                    <a:pt x="43" y="1"/>
                    <a:pt x="43" y="0"/>
                  </a:cubicBezTo>
                  <a:cubicBezTo>
                    <a:pt x="35" y="4"/>
                    <a:pt x="24" y="7"/>
                    <a:pt x="19" y="8"/>
                  </a:cubicBezTo>
                  <a:cubicBezTo>
                    <a:pt x="20" y="10"/>
                    <a:pt x="19" y="13"/>
                    <a:pt x="20" y="15"/>
                  </a:cubicBezTo>
                  <a:cubicBezTo>
                    <a:pt x="20" y="15"/>
                    <a:pt x="18" y="12"/>
                    <a:pt x="18" y="13"/>
                  </a:cubicBezTo>
                  <a:cubicBezTo>
                    <a:pt x="13" y="19"/>
                    <a:pt x="10" y="17"/>
                    <a:pt x="8" y="10"/>
                  </a:cubicBezTo>
                  <a:cubicBezTo>
                    <a:pt x="6" y="14"/>
                    <a:pt x="3" y="17"/>
                    <a:pt x="0" y="19"/>
                  </a:cubicBezTo>
                  <a:cubicBezTo>
                    <a:pt x="0" y="24"/>
                    <a:pt x="1" y="29"/>
                    <a:pt x="1" y="34"/>
                  </a:cubicBezTo>
                  <a:cubicBezTo>
                    <a:pt x="2" y="43"/>
                    <a:pt x="9" y="48"/>
                    <a:pt x="9" y="57"/>
                  </a:cubicBezTo>
                  <a:cubicBezTo>
                    <a:pt x="17" y="51"/>
                    <a:pt x="35" y="53"/>
                    <a:pt x="40" y="40"/>
                  </a:cubicBezTo>
                  <a:cubicBezTo>
                    <a:pt x="64" y="48"/>
                    <a:pt x="56" y="18"/>
                    <a:pt x="55" y="7"/>
                  </a:cubicBezTo>
                  <a:close/>
                </a:path>
              </a:pathLst>
            </a:custGeom>
            <a:grpFill/>
            <a:ln w="6350" cap="flat" cmpd="sng">
              <a:solidFill>
                <a:srgbClr val="B2B2B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A" sz="163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" name="Freeform 69">
              <a:extLst>
                <a:ext uri="{FF2B5EF4-FFF2-40B4-BE49-F238E27FC236}">
                  <a16:creationId xmlns:a16="http://schemas.microsoft.com/office/drawing/2014/main" id="{180BD8D8-91F6-47D0-B6B1-D78A625D65B5}"/>
                </a:ext>
              </a:extLst>
            </p:cNvPr>
            <p:cNvSpPr>
              <a:spLocks/>
            </p:cNvSpPr>
            <p:nvPr>
              <p:custDataLst>
                <p:tags r:id="rId6"/>
              </p:custDataLst>
            </p:nvPr>
          </p:nvSpPr>
          <p:spPr bwMode="gray">
            <a:xfrm>
              <a:off x="9907022" y="2917169"/>
              <a:ext cx="131200" cy="140917"/>
            </a:xfrm>
            <a:custGeom>
              <a:avLst/>
              <a:gdLst>
                <a:gd name="T0" fmla="*/ 13 w 81"/>
                <a:gd name="T1" fmla="*/ 19 h 87"/>
                <a:gd name="T2" fmla="*/ 20 w 81"/>
                <a:gd name="T3" fmla="*/ 4 h 87"/>
                <a:gd name="T4" fmla="*/ 29 w 81"/>
                <a:gd name="T5" fmla="*/ 0 h 87"/>
                <a:gd name="T6" fmla="*/ 44 w 81"/>
                <a:gd name="T7" fmla="*/ 6 h 87"/>
                <a:gd name="T8" fmla="*/ 58 w 81"/>
                <a:gd name="T9" fmla="*/ 13 h 87"/>
                <a:gd name="T10" fmla="*/ 68 w 81"/>
                <a:gd name="T11" fmla="*/ 31 h 87"/>
                <a:gd name="T12" fmla="*/ 80 w 81"/>
                <a:gd name="T13" fmla="*/ 46 h 87"/>
                <a:gd name="T14" fmla="*/ 73 w 81"/>
                <a:gd name="T15" fmla="*/ 58 h 87"/>
                <a:gd name="T16" fmla="*/ 67 w 81"/>
                <a:gd name="T17" fmla="*/ 72 h 87"/>
                <a:gd name="T18" fmla="*/ 53 w 81"/>
                <a:gd name="T19" fmla="*/ 84 h 87"/>
                <a:gd name="T20" fmla="*/ 46 w 81"/>
                <a:gd name="T21" fmla="*/ 73 h 87"/>
                <a:gd name="T22" fmla="*/ 29 w 81"/>
                <a:gd name="T23" fmla="*/ 87 h 87"/>
                <a:gd name="T24" fmla="*/ 11 w 81"/>
                <a:gd name="T25" fmla="*/ 72 h 87"/>
                <a:gd name="T26" fmla="*/ 1 w 81"/>
                <a:gd name="T27" fmla="*/ 53 h 87"/>
                <a:gd name="T28" fmla="*/ 2 w 81"/>
                <a:gd name="T29" fmla="*/ 39 h 87"/>
                <a:gd name="T30" fmla="*/ 13 w 81"/>
                <a:gd name="T31" fmla="*/ 19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87">
                  <a:moveTo>
                    <a:pt x="13" y="19"/>
                  </a:moveTo>
                  <a:cubicBezTo>
                    <a:pt x="16" y="13"/>
                    <a:pt x="17" y="7"/>
                    <a:pt x="20" y="4"/>
                  </a:cubicBezTo>
                  <a:cubicBezTo>
                    <a:pt x="23" y="1"/>
                    <a:pt x="25" y="0"/>
                    <a:pt x="29" y="0"/>
                  </a:cubicBezTo>
                  <a:cubicBezTo>
                    <a:pt x="33" y="0"/>
                    <a:pt x="39" y="4"/>
                    <a:pt x="44" y="6"/>
                  </a:cubicBezTo>
                  <a:cubicBezTo>
                    <a:pt x="49" y="8"/>
                    <a:pt x="54" y="9"/>
                    <a:pt x="58" y="13"/>
                  </a:cubicBezTo>
                  <a:cubicBezTo>
                    <a:pt x="62" y="17"/>
                    <a:pt x="64" y="26"/>
                    <a:pt x="68" y="31"/>
                  </a:cubicBezTo>
                  <a:cubicBezTo>
                    <a:pt x="72" y="36"/>
                    <a:pt x="79" y="42"/>
                    <a:pt x="80" y="46"/>
                  </a:cubicBezTo>
                  <a:cubicBezTo>
                    <a:pt x="81" y="50"/>
                    <a:pt x="75" y="54"/>
                    <a:pt x="73" y="58"/>
                  </a:cubicBezTo>
                  <a:cubicBezTo>
                    <a:pt x="71" y="62"/>
                    <a:pt x="70" y="68"/>
                    <a:pt x="67" y="72"/>
                  </a:cubicBezTo>
                  <a:cubicBezTo>
                    <a:pt x="64" y="76"/>
                    <a:pt x="56" y="84"/>
                    <a:pt x="53" y="84"/>
                  </a:cubicBezTo>
                  <a:cubicBezTo>
                    <a:pt x="50" y="84"/>
                    <a:pt x="50" y="73"/>
                    <a:pt x="46" y="73"/>
                  </a:cubicBezTo>
                  <a:cubicBezTo>
                    <a:pt x="42" y="73"/>
                    <a:pt x="35" y="87"/>
                    <a:pt x="29" y="87"/>
                  </a:cubicBezTo>
                  <a:cubicBezTo>
                    <a:pt x="23" y="87"/>
                    <a:pt x="16" y="78"/>
                    <a:pt x="11" y="72"/>
                  </a:cubicBezTo>
                  <a:cubicBezTo>
                    <a:pt x="6" y="66"/>
                    <a:pt x="2" y="58"/>
                    <a:pt x="1" y="53"/>
                  </a:cubicBezTo>
                  <a:cubicBezTo>
                    <a:pt x="0" y="48"/>
                    <a:pt x="0" y="45"/>
                    <a:pt x="2" y="39"/>
                  </a:cubicBezTo>
                  <a:cubicBezTo>
                    <a:pt x="4" y="33"/>
                    <a:pt x="10" y="25"/>
                    <a:pt x="13" y="19"/>
                  </a:cubicBezTo>
                  <a:close/>
                </a:path>
              </a:pathLst>
            </a:custGeom>
            <a:grpFill/>
            <a:ln w="6350" cap="flat" cmpd="sng">
              <a:solidFill>
                <a:srgbClr val="B2B2B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A" sz="163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4898C639-555C-344C-6F4B-949B060D2A38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10082" t="70246" r="3301" b="17056"/>
          <a:stretch/>
        </p:blipFill>
        <p:spPr>
          <a:xfrm>
            <a:off x="6263841" y="6335523"/>
            <a:ext cx="5928159" cy="51653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88652F4-C44D-1145-DCD3-303FF5503BE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2217" y="7565"/>
            <a:ext cx="1964019" cy="695591"/>
          </a:xfrm>
          <a:prstGeom prst="rect">
            <a:avLst/>
          </a:prstGeom>
        </p:spPr>
      </p:pic>
      <p:pic>
        <p:nvPicPr>
          <p:cNvPr id="8" name="Picture 7" descr="A pie chart with different colors of the same color&#10;&#10;Description automatically generated">
            <a:extLst>
              <a:ext uri="{FF2B5EF4-FFF2-40B4-BE49-F238E27FC236}">
                <a16:creationId xmlns:a16="http://schemas.microsoft.com/office/drawing/2014/main" id="{B184A4F1-3F7F-13D6-2A0B-2413E7CCCFDF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5127" t="-6404" r="15401" b="-623"/>
          <a:stretch/>
        </p:blipFill>
        <p:spPr>
          <a:xfrm>
            <a:off x="7528672" y="2109347"/>
            <a:ext cx="4480356" cy="3618371"/>
          </a:xfrm>
          <a:prstGeom prst="rect">
            <a:avLst/>
          </a:prstGeom>
        </p:spPr>
      </p:pic>
      <p:pic>
        <p:nvPicPr>
          <p:cNvPr id="11" name="Picture 10" descr="A graph of the number of countries/regions&#10;&#10;Description automatically generated">
            <a:extLst>
              <a:ext uri="{FF2B5EF4-FFF2-40B4-BE49-F238E27FC236}">
                <a16:creationId xmlns:a16="http://schemas.microsoft.com/office/drawing/2014/main" id="{557D9B64-AEF9-09DA-D76A-889065C56C8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07882" y="2331384"/>
            <a:ext cx="7058025" cy="3181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78974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719754-BFE7-4D9E-9132-A2D393CF43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2247" y="180414"/>
            <a:ext cx="10515973" cy="1372727"/>
          </a:xfrm>
        </p:spPr>
        <p:txBody>
          <a:bodyPr>
            <a:normAutofit/>
          </a:bodyPr>
          <a:lstStyle/>
          <a:p>
            <a:pPr algn="ctr"/>
            <a:r>
              <a:rPr lang="en-US" sz="3600" b="1">
                <a:solidFill>
                  <a:schemeClr val="accent1">
                    <a:lumMod val="75000"/>
                  </a:schemeClr>
                </a:solidFill>
              </a:rPr>
              <a:t>Conclusions from the 1</a:t>
            </a:r>
            <a:r>
              <a:rPr lang="en-US" sz="3600" b="1" baseline="30000">
                <a:solidFill>
                  <a:schemeClr val="accent1">
                    <a:lumMod val="75000"/>
                  </a:schemeClr>
                </a:solidFill>
              </a:rPr>
              <a:t>st</a:t>
            </a:r>
            <a:r>
              <a:rPr lang="en-US" sz="3600" b="1">
                <a:solidFill>
                  <a:schemeClr val="accent1">
                    <a:lumMod val="75000"/>
                  </a:schemeClr>
                </a:solidFill>
              </a:rPr>
              <a:t> SSTP Steering Group meeting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A05E67E-7908-49E2-BF2D-B317CA0B43F2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10082" t="70246" r="3301" b="17056"/>
          <a:stretch/>
        </p:blipFill>
        <p:spPr>
          <a:xfrm>
            <a:off x="0" y="6333904"/>
            <a:ext cx="6263841" cy="516531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C68722A4-926C-4735-AF5A-8A5E303D9A85}"/>
              </a:ext>
            </a:extLst>
          </p:cNvPr>
          <p:cNvGrpSpPr>
            <a:grpSpLocks noChangeAspect="1"/>
          </p:cNvGrpSpPr>
          <p:nvPr/>
        </p:nvGrpSpPr>
        <p:grpSpPr>
          <a:xfrm>
            <a:off x="10843630" y="74120"/>
            <a:ext cx="1160422" cy="1372727"/>
            <a:chOff x="9523142" y="2611038"/>
            <a:chExt cx="646279" cy="764519"/>
          </a:xfrm>
          <a:solidFill>
            <a:schemeClr val="accent1">
              <a:lumMod val="75000"/>
            </a:schemeClr>
          </a:solidFill>
        </p:grpSpPr>
        <p:sp>
          <p:nvSpPr>
            <p:cNvPr id="13" name="Freeform 55">
              <a:extLst>
                <a:ext uri="{FF2B5EF4-FFF2-40B4-BE49-F238E27FC236}">
                  <a16:creationId xmlns:a16="http://schemas.microsoft.com/office/drawing/2014/main" id="{8489B4EA-D581-45B7-872C-138479AF3528}"/>
                </a:ext>
              </a:extLst>
            </p:cNvPr>
            <p:cNvSpPr>
              <a:spLocks/>
            </p:cNvSpPr>
            <p:nvPr>
              <p:custDataLst>
                <p:tags r:id="rId1"/>
              </p:custDataLst>
            </p:nvPr>
          </p:nvSpPr>
          <p:spPr bwMode="gray">
            <a:xfrm>
              <a:off x="9523142" y="2738997"/>
              <a:ext cx="315851" cy="293173"/>
            </a:xfrm>
            <a:custGeom>
              <a:avLst/>
              <a:gdLst>
                <a:gd name="T0" fmla="*/ 72 w 92"/>
                <a:gd name="T1" fmla="*/ 72 h 85"/>
                <a:gd name="T2" fmla="*/ 76 w 92"/>
                <a:gd name="T3" fmla="*/ 71 h 85"/>
                <a:gd name="T4" fmla="*/ 81 w 92"/>
                <a:gd name="T5" fmla="*/ 58 h 85"/>
                <a:gd name="T6" fmla="*/ 79 w 92"/>
                <a:gd name="T7" fmla="*/ 48 h 85"/>
                <a:gd name="T8" fmla="*/ 92 w 92"/>
                <a:gd name="T9" fmla="*/ 48 h 85"/>
                <a:gd name="T10" fmla="*/ 83 w 92"/>
                <a:gd name="T11" fmla="*/ 37 h 85"/>
                <a:gd name="T12" fmla="*/ 83 w 92"/>
                <a:gd name="T13" fmla="*/ 34 h 85"/>
                <a:gd name="T14" fmla="*/ 91 w 92"/>
                <a:gd name="T15" fmla="*/ 35 h 85"/>
                <a:gd name="T16" fmla="*/ 78 w 92"/>
                <a:gd name="T17" fmla="*/ 27 h 85"/>
                <a:gd name="T18" fmla="*/ 82 w 92"/>
                <a:gd name="T19" fmla="*/ 19 h 85"/>
                <a:gd name="T20" fmla="*/ 81 w 92"/>
                <a:gd name="T21" fmla="*/ 8 h 85"/>
                <a:gd name="T22" fmla="*/ 79 w 92"/>
                <a:gd name="T23" fmla="*/ 5 h 85"/>
                <a:gd name="T24" fmla="*/ 67 w 92"/>
                <a:gd name="T25" fmla="*/ 0 h 85"/>
                <a:gd name="T26" fmla="*/ 55 w 92"/>
                <a:gd name="T27" fmla="*/ 6 h 85"/>
                <a:gd name="T28" fmla="*/ 52 w 92"/>
                <a:gd name="T29" fmla="*/ 1 h 85"/>
                <a:gd name="T30" fmla="*/ 42 w 92"/>
                <a:gd name="T31" fmla="*/ 7 h 85"/>
                <a:gd name="T32" fmla="*/ 30 w 92"/>
                <a:gd name="T33" fmla="*/ 0 h 85"/>
                <a:gd name="T34" fmla="*/ 21 w 92"/>
                <a:gd name="T35" fmla="*/ 8 h 85"/>
                <a:gd name="T36" fmla="*/ 12 w 92"/>
                <a:gd name="T37" fmla="*/ 4 h 85"/>
                <a:gd name="T38" fmla="*/ 10 w 92"/>
                <a:gd name="T39" fmla="*/ 14 h 85"/>
                <a:gd name="T40" fmla="*/ 3 w 92"/>
                <a:gd name="T41" fmla="*/ 2 h 85"/>
                <a:gd name="T42" fmla="*/ 8 w 92"/>
                <a:gd name="T43" fmla="*/ 26 h 85"/>
                <a:gd name="T44" fmla="*/ 22 w 92"/>
                <a:gd name="T45" fmla="*/ 36 h 85"/>
                <a:gd name="T46" fmla="*/ 31 w 92"/>
                <a:gd name="T47" fmla="*/ 52 h 85"/>
                <a:gd name="T48" fmla="*/ 50 w 92"/>
                <a:gd name="T49" fmla="*/ 63 h 85"/>
                <a:gd name="T50" fmla="*/ 60 w 92"/>
                <a:gd name="T51" fmla="*/ 85 h 85"/>
                <a:gd name="T52" fmla="*/ 71 w 92"/>
                <a:gd name="T53" fmla="*/ 85 h 85"/>
                <a:gd name="T54" fmla="*/ 72 w 92"/>
                <a:gd name="T55" fmla="*/ 72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2" h="85">
                  <a:moveTo>
                    <a:pt x="72" y="72"/>
                  </a:moveTo>
                  <a:cubicBezTo>
                    <a:pt x="73" y="71"/>
                    <a:pt x="74" y="73"/>
                    <a:pt x="76" y="71"/>
                  </a:cubicBezTo>
                  <a:cubicBezTo>
                    <a:pt x="73" y="65"/>
                    <a:pt x="76" y="60"/>
                    <a:pt x="81" y="58"/>
                  </a:cubicBezTo>
                  <a:cubicBezTo>
                    <a:pt x="80" y="56"/>
                    <a:pt x="80" y="52"/>
                    <a:pt x="79" y="48"/>
                  </a:cubicBezTo>
                  <a:cubicBezTo>
                    <a:pt x="84" y="50"/>
                    <a:pt x="88" y="50"/>
                    <a:pt x="92" y="48"/>
                  </a:cubicBezTo>
                  <a:cubicBezTo>
                    <a:pt x="91" y="44"/>
                    <a:pt x="88" y="40"/>
                    <a:pt x="83" y="37"/>
                  </a:cubicBezTo>
                  <a:cubicBezTo>
                    <a:pt x="83" y="37"/>
                    <a:pt x="84" y="35"/>
                    <a:pt x="83" y="34"/>
                  </a:cubicBezTo>
                  <a:cubicBezTo>
                    <a:pt x="86" y="35"/>
                    <a:pt x="89" y="35"/>
                    <a:pt x="91" y="35"/>
                  </a:cubicBezTo>
                  <a:cubicBezTo>
                    <a:pt x="88" y="31"/>
                    <a:pt x="83" y="29"/>
                    <a:pt x="78" y="27"/>
                  </a:cubicBezTo>
                  <a:cubicBezTo>
                    <a:pt x="80" y="25"/>
                    <a:pt x="81" y="21"/>
                    <a:pt x="82" y="19"/>
                  </a:cubicBezTo>
                  <a:cubicBezTo>
                    <a:pt x="78" y="16"/>
                    <a:pt x="78" y="12"/>
                    <a:pt x="81" y="8"/>
                  </a:cubicBezTo>
                  <a:cubicBezTo>
                    <a:pt x="78" y="7"/>
                    <a:pt x="79" y="7"/>
                    <a:pt x="79" y="5"/>
                  </a:cubicBezTo>
                  <a:cubicBezTo>
                    <a:pt x="73" y="7"/>
                    <a:pt x="69" y="7"/>
                    <a:pt x="67" y="0"/>
                  </a:cubicBezTo>
                  <a:cubicBezTo>
                    <a:pt x="63" y="3"/>
                    <a:pt x="59" y="2"/>
                    <a:pt x="55" y="6"/>
                  </a:cubicBezTo>
                  <a:cubicBezTo>
                    <a:pt x="54" y="4"/>
                    <a:pt x="53" y="2"/>
                    <a:pt x="52" y="1"/>
                  </a:cubicBezTo>
                  <a:cubicBezTo>
                    <a:pt x="49" y="3"/>
                    <a:pt x="46" y="3"/>
                    <a:pt x="42" y="7"/>
                  </a:cubicBezTo>
                  <a:cubicBezTo>
                    <a:pt x="37" y="6"/>
                    <a:pt x="33" y="3"/>
                    <a:pt x="30" y="0"/>
                  </a:cubicBezTo>
                  <a:cubicBezTo>
                    <a:pt x="28" y="2"/>
                    <a:pt x="23" y="4"/>
                    <a:pt x="21" y="8"/>
                  </a:cubicBezTo>
                  <a:cubicBezTo>
                    <a:pt x="19" y="6"/>
                    <a:pt x="16" y="6"/>
                    <a:pt x="12" y="4"/>
                  </a:cubicBezTo>
                  <a:cubicBezTo>
                    <a:pt x="12" y="8"/>
                    <a:pt x="10" y="12"/>
                    <a:pt x="10" y="14"/>
                  </a:cubicBezTo>
                  <a:cubicBezTo>
                    <a:pt x="9" y="11"/>
                    <a:pt x="4" y="4"/>
                    <a:pt x="3" y="2"/>
                  </a:cubicBezTo>
                  <a:cubicBezTo>
                    <a:pt x="0" y="10"/>
                    <a:pt x="4" y="19"/>
                    <a:pt x="8" y="26"/>
                  </a:cubicBezTo>
                  <a:cubicBezTo>
                    <a:pt x="12" y="31"/>
                    <a:pt x="19" y="31"/>
                    <a:pt x="22" y="36"/>
                  </a:cubicBezTo>
                  <a:cubicBezTo>
                    <a:pt x="26" y="41"/>
                    <a:pt x="25" y="46"/>
                    <a:pt x="31" y="52"/>
                  </a:cubicBezTo>
                  <a:cubicBezTo>
                    <a:pt x="36" y="59"/>
                    <a:pt x="41" y="60"/>
                    <a:pt x="50" y="63"/>
                  </a:cubicBezTo>
                  <a:cubicBezTo>
                    <a:pt x="48" y="75"/>
                    <a:pt x="61" y="72"/>
                    <a:pt x="60" y="85"/>
                  </a:cubicBezTo>
                  <a:cubicBezTo>
                    <a:pt x="64" y="84"/>
                    <a:pt x="68" y="84"/>
                    <a:pt x="71" y="85"/>
                  </a:cubicBezTo>
                  <a:cubicBezTo>
                    <a:pt x="73" y="81"/>
                    <a:pt x="74" y="77"/>
                    <a:pt x="72" y="72"/>
                  </a:cubicBezTo>
                  <a:close/>
                </a:path>
              </a:pathLst>
            </a:custGeom>
            <a:grpFill/>
            <a:ln w="6350" cap="flat" cmpd="sng">
              <a:solidFill>
                <a:srgbClr val="B2B2B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A" sz="163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Freeform 56">
              <a:extLst>
                <a:ext uri="{FF2B5EF4-FFF2-40B4-BE49-F238E27FC236}">
                  <a16:creationId xmlns:a16="http://schemas.microsoft.com/office/drawing/2014/main" id="{9444ECA8-38DC-4070-8FF2-608706374AA8}"/>
                </a:ext>
              </a:extLst>
            </p:cNvPr>
            <p:cNvSpPr>
              <a:spLocks/>
            </p:cNvSpPr>
            <p:nvPr>
              <p:custDataLst>
                <p:tags r:id="rId2"/>
              </p:custDataLst>
            </p:nvPr>
          </p:nvSpPr>
          <p:spPr bwMode="gray">
            <a:xfrm>
              <a:off x="9829274" y="2998157"/>
              <a:ext cx="178172" cy="377400"/>
            </a:xfrm>
            <a:custGeom>
              <a:avLst/>
              <a:gdLst>
                <a:gd name="T0" fmla="*/ 95 w 110"/>
                <a:gd name="T1" fmla="*/ 147 h 233"/>
                <a:gd name="T2" fmla="*/ 110 w 110"/>
                <a:gd name="T3" fmla="*/ 147 h 233"/>
                <a:gd name="T4" fmla="*/ 106 w 110"/>
                <a:gd name="T5" fmla="*/ 119 h 233"/>
                <a:gd name="T6" fmla="*/ 93 w 110"/>
                <a:gd name="T7" fmla="*/ 123 h 233"/>
                <a:gd name="T8" fmla="*/ 76 w 110"/>
                <a:gd name="T9" fmla="*/ 74 h 233"/>
                <a:gd name="T10" fmla="*/ 72 w 110"/>
                <a:gd name="T11" fmla="*/ 34 h 233"/>
                <a:gd name="T12" fmla="*/ 68 w 110"/>
                <a:gd name="T13" fmla="*/ 34 h 233"/>
                <a:gd name="T14" fmla="*/ 57 w 110"/>
                <a:gd name="T15" fmla="*/ 19 h 233"/>
                <a:gd name="T16" fmla="*/ 47 w 110"/>
                <a:gd name="T17" fmla="*/ 8 h 233"/>
                <a:gd name="T18" fmla="*/ 38 w 110"/>
                <a:gd name="T19" fmla="*/ 15 h 233"/>
                <a:gd name="T20" fmla="*/ 38 w 110"/>
                <a:gd name="T21" fmla="*/ 4 h 233"/>
                <a:gd name="T22" fmla="*/ 28 w 110"/>
                <a:gd name="T23" fmla="*/ 15 h 233"/>
                <a:gd name="T24" fmla="*/ 19 w 110"/>
                <a:gd name="T25" fmla="*/ 0 h 233"/>
                <a:gd name="T26" fmla="*/ 0 w 110"/>
                <a:gd name="T27" fmla="*/ 49 h 233"/>
                <a:gd name="T28" fmla="*/ 23 w 110"/>
                <a:gd name="T29" fmla="*/ 74 h 233"/>
                <a:gd name="T30" fmla="*/ 25 w 110"/>
                <a:gd name="T31" fmla="*/ 119 h 233"/>
                <a:gd name="T32" fmla="*/ 34 w 110"/>
                <a:gd name="T33" fmla="*/ 170 h 233"/>
                <a:gd name="T34" fmla="*/ 59 w 110"/>
                <a:gd name="T35" fmla="*/ 193 h 233"/>
                <a:gd name="T36" fmla="*/ 53 w 110"/>
                <a:gd name="T37" fmla="*/ 200 h 233"/>
                <a:gd name="T38" fmla="*/ 53 w 110"/>
                <a:gd name="T39" fmla="*/ 218 h 233"/>
                <a:gd name="T40" fmla="*/ 86 w 110"/>
                <a:gd name="T41" fmla="*/ 233 h 233"/>
                <a:gd name="T42" fmla="*/ 74 w 110"/>
                <a:gd name="T43" fmla="*/ 215 h 233"/>
                <a:gd name="T44" fmla="*/ 89 w 110"/>
                <a:gd name="T45" fmla="*/ 208 h 233"/>
                <a:gd name="T46" fmla="*/ 89 w 110"/>
                <a:gd name="T47" fmla="*/ 208 h 233"/>
                <a:gd name="T48" fmla="*/ 89 w 110"/>
                <a:gd name="T49" fmla="*/ 178 h 233"/>
                <a:gd name="T50" fmla="*/ 97 w 110"/>
                <a:gd name="T51" fmla="*/ 181 h 233"/>
                <a:gd name="T52" fmla="*/ 102 w 110"/>
                <a:gd name="T53" fmla="*/ 157 h 233"/>
                <a:gd name="T54" fmla="*/ 95 w 110"/>
                <a:gd name="T55" fmla="*/ 147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10" h="233">
                  <a:moveTo>
                    <a:pt x="95" y="147"/>
                  </a:moveTo>
                  <a:cubicBezTo>
                    <a:pt x="102" y="149"/>
                    <a:pt x="104" y="147"/>
                    <a:pt x="110" y="147"/>
                  </a:cubicBezTo>
                  <a:cubicBezTo>
                    <a:pt x="106" y="138"/>
                    <a:pt x="106" y="130"/>
                    <a:pt x="106" y="119"/>
                  </a:cubicBezTo>
                  <a:cubicBezTo>
                    <a:pt x="102" y="121"/>
                    <a:pt x="95" y="121"/>
                    <a:pt x="93" y="123"/>
                  </a:cubicBezTo>
                  <a:cubicBezTo>
                    <a:pt x="93" y="104"/>
                    <a:pt x="78" y="93"/>
                    <a:pt x="76" y="74"/>
                  </a:cubicBezTo>
                  <a:cubicBezTo>
                    <a:pt x="76" y="62"/>
                    <a:pt x="72" y="47"/>
                    <a:pt x="72" y="34"/>
                  </a:cubicBezTo>
                  <a:cubicBezTo>
                    <a:pt x="72" y="34"/>
                    <a:pt x="68" y="34"/>
                    <a:pt x="68" y="34"/>
                  </a:cubicBezTo>
                  <a:cubicBezTo>
                    <a:pt x="66" y="23"/>
                    <a:pt x="63" y="23"/>
                    <a:pt x="57" y="19"/>
                  </a:cubicBezTo>
                  <a:cubicBezTo>
                    <a:pt x="55" y="15"/>
                    <a:pt x="51" y="13"/>
                    <a:pt x="47" y="8"/>
                  </a:cubicBezTo>
                  <a:cubicBezTo>
                    <a:pt x="42" y="11"/>
                    <a:pt x="40" y="13"/>
                    <a:pt x="38" y="15"/>
                  </a:cubicBezTo>
                  <a:cubicBezTo>
                    <a:pt x="38" y="15"/>
                    <a:pt x="38" y="6"/>
                    <a:pt x="38" y="4"/>
                  </a:cubicBezTo>
                  <a:cubicBezTo>
                    <a:pt x="32" y="6"/>
                    <a:pt x="32" y="11"/>
                    <a:pt x="28" y="15"/>
                  </a:cubicBezTo>
                  <a:cubicBezTo>
                    <a:pt x="28" y="8"/>
                    <a:pt x="23" y="2"/>
                    <a:pt x="19" y="0"/>
                  </a:cubicBezTo>
                  <a:cubicBezTo>
                    <a:pt x="8" y="17"/>
                    <a:pt x="8" y="34"/>
                    <a:pt x="0" y="49"/>
                  </a:cubicBezTo>
                  <a:cubicBezTo>
                    <a:pt x="11" y="55"/>
                    <a:pt x="19" y="59"/>
                    <a:pt x="23" y="74"/>
                  </a:cubicBezTo>
                  <a:cubicBezTo>
                    <a:pt x="28" y="89"/>
                    <a:pt x="23" y="104"/>
                    <a:pt x="25" y="119"/>
                  </a:cubicBezTo>
                  <a:cubicBezTo>
                    <a:pt x="25" y="130"/>
                    <a:pt x="28" y="159"/>
                    <a:pt x="34" y="170"/>
                  </a:cubicBezTo>
                  <a:cubicBezTo>
                    <a:pt x="40" y="183"/>
                    <a:pt x="59" y="176"/>
                    <a:pt x="59" y="193"/>
                  </a:cubicBezTo>
                  <a:cubicBezTo>
                    <a:pt x="55" y="193"/>
                    <a:pt x="59" y="202"/>
                    <a:pt x="53" y="200"/>
                  </a:cubicBezTo>
                  <a:cubicBezTo>
                    <a:pt x="59" y="205"/>
                    <a:pt x="51" y="210"/>
                    <a:pt x="53" y="218"/>
                  </a:cubicBezTo>
                  <a:cubicBezTo>
                    <a:pt x="74" y="227"/>
                    <a:pt x="82" y="220"/>
                    <a:pt x="86" y="233"/>
                  </a:cubicBezTo>
                  <a:cubicBezTo>
                    <a:pt x="91" y="225"/>
                    <a:pt x="83" y="223"/>
                    <a:pt x="74" y="215"/>
                  </a:cubicBezTo>
                  <a:cubicBezTo>
                    <a:pt x="78" y="212"/>
                    <a:pt x="83" y="208"/>
                    <a:pt x="89" y="208"/>
                  </a:cubicBezTo>
                  <a:cubicBezTo>
                    <a:pt x="89" y="208"/>
                    <a:pt x="89" y="208"/>
                    <a:pt x="89" y="208"/>
                  </a:cubicBezTo>
                  <a:cubicBezTo>
                    <a:pt x="76" y="200"/>
                    <a:pt x="87" y="189"/>
                    <a:pt x="89" y="178"/>
                  </a:cubicBezTo>
                  <a:cubicBezTo>
                    <a:pt x="91" y="178"/>
                    <a:pt x="93" y="178"/>
                    <a:pt x="97" y="181"/>
                  </a:cubicBezTo>
                  <a:cubicBezTo>
                    <a:pt x="93" y="172"/>
                    <a:pt x="93" y="164"/>
                    <a:pt x="102" y="157"/>
                  </a:cubicBezTo>
                  <a:cubicBezTo>
                    <a:pt x="97" y="155"/>
                    <a:pt x="97" y="151"/>
                    <a:pt x="95" y="147"/>
                  </a:cubicBezTo>
                  <a:close/>
                </a:path>
              </a:pathLst>
            </a:custGeom>
            <a:grpFill/>
            <a:ln w="6350" cap="flat" cmpd="sng">
              <a:solidFill>
                <a:srgbClr val="B2B2B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A" sz="163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" name="Freeform 58">
              <a:extLst>
                <a:ext uri="{FF2B5EF4-FFF2-40B4-BE49-F238E27FC236}">
                  <a16:creationId xmlns:a16="http://schemas.microsoft.com/office/drawing/2014/main" id="{D8E5248A-BEAD-4CFD-83E5-476826A85A07}"/>
                </a:ext>
              </a:extLst>
            </p:cNvPr>
            <p:cNvSpPr>
              <a:spLocks/>
            </p:cNvSpPr>
            <p:nvPr>
              <p:custDataLst>
                <p:tags r:id="rId3"/>
              </p:custDataLst>
            </p:nvPr>
          </p:nvSpPr>
          <p:spPr bwMode="gray">
            <a:xfrm>
              <a:off x="9766104" y="2904211"/>
              <a:ext cx="155496" cy="173312"/>
            </a:xfrm>
            <a:custGeom>
              <a:avLst/>
              <a:gdLst>
                <a:gd name="T0" fmla="*/ 31 w 45"/>
                <a:gd name="T1" fmla="*/ 34 h 50"/>
                <a:gd name="T2" fmla="*/ 36 w 45"/>
                <a:gd name="T3" fmla="*/ 29 h 50"/>
                <a:gd name="T4" fmla="*/ 36 w 45"/>
                <a:gd name="T5" fmla="*/ 34 h 50"/>
                <a:gd name="T6" fmla="*/ 40 w 45"/>
                <a:gd name="T7" fmla="*/ 31 h 50"/>
                <a:gd name="T8" fmla="*/ 38 w 45"/>
                <a:gd name="T9" fmla="*/ 29 h 50"/>
                <a:gd name="T10" fmla="*/ 40 w 45"/>
                <a:gd name="T11" fmla="*/ 27 h 50"/>
                <a:gd name="T12" fmla="*/ 45 w 45"/>
                <a:gd name="T13" fmla="*/ 18 h 50"/>
                <a:gd name="T14" fmla="*/ 31 w 45"/>
                <a:gd name="T15" fmla="*/ 18 h 50"/>
                <a:gd name="T16" fmla="*/ 22 w 45"/>
                <a:gd name="T17" fmla="*/ 8 h 50"/>
                <a:gd name="T18" fmla="*/ 14 w 45"/>
                <a:gd name="T19" fmla="*/ 2 h 50"/>
                <a:gd name="T20" fmla="*/ 21 w 45"/>
                <a:gd name="T21" fmla="*/ 2 h 50"/>
                <a:gd name="T22" fmla="*/ 21 w 45"/>
                <a:gd name="T23" fmla="*/ 0 h 50"/>
                <a:gd name="T24" fmla="*/ 8 w 45"/>
                <a:gd name="T25" fmla="*/ 0 h 50"/>
                <a:gd name="T26" fmla="*/ 10 w 45"/>
                <a:gd name="T27" fmla="*/ 10 h 50"/>
                <a:gd name="T28" fmla="*/ 5 w 45"/>
                <a:gd name="T29" fmla="*/ 23 h 50"/>
                <a:gd name="T30" fmla="*/ 1 w 45"/>
                <a:gd name="T31" fmla="*/ 24 h 50"/>
                <a:gd name="T32" fmla="*/ 0 w 45"/>
                <a:gd name="T33" fmla="*/ 37 h 50"/>
                <a:gd name="T34" fmla="*/ 2 w 45"/>
                <a:gd name="T35" fmla="*/ 37 h 50"/>
                <a:gd name="T36" fmla="*/ 15 w 45"/>
                <a:gd name="T37" fmla="*/ 48 h 50"/>
                <a:gd name="T38" fmla="*/ 18 w 45"/>
                <a:gd name="T39" fmla="*/ 50 h 50"/>
                <a:gd name="T40" fmla="*/ 27 w 45"/>
                <a:gd name="T41" fmla="*/ 27 h 50"/>
                <a:gd name="T42" fmla="*/ 31 w 45"/>
                <a:gd name="T43" fmla="*/ 3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5" h="50">
                  <a:moveTo>
                    <a:pt x="31" y="34"/>
                  </a:moveTo>
                  <a:cubicBezTo>
                    <a:pt x="33" y="32"/>
                    <a:pt x="33" y="30"/>
                    <a:pt x="36" y="29"/>
                  </a:cubicBezTo>
                  <a:cubicBezTo>
                    <a:pt x="36" y="30"/>
                    <a:pt x="36" y="34"/>
                    <a:pt x="36" y="34"/>
                  </a:cubicBezTo>
                  <a:cubicBezTo>
                    <a:pt x="37" y="33"/>
                    <a:pt x="38" y="32"/>
                    <a:pt x="40" y="31"/>
                  </a:cubicBezTo>
                  <a:cubicBezTo>
                    <a:pt x="39" y="31"/>
                    <a:pt x="39" y="30"/>
                    <a:pt x="38" y="29"/>
                  </a:cubicBezTo>
                  <a:cubicBezTo>
                    <a:pt x="38" y="29"/>
                    <a:pt x="40" y="27"/>
                    <a:pt x="40" y="27"/>
                  </a:cubicBezTo>
                  <a:cubicBezTo>
                    <a:pt x="36" y="21"/>
                    <a:pt x="45" y="24"/>
                    <a:pt x="45" y="18"/>
                  </a:cubicBezTo>
                  <a:cubicBezTo>
                    <a:pt x="40" y="21"/>
                    <a:pt x="36" y="19"/>
                    <a:pt x="31" y="18"/>
                  </a:cubicBezTo>
                  <a:cubicBezTo>
                    <a:pt x="29" y="13"/>
                    <a:pt x="24" y="13"/>
                    <a:pt x="22" y="8"/>
                  </a:cubicBezTo>
                  <a:cubicBezTo>
                    <a:pt x="18" y="7"/>
                    <a:pt x="16" y="5"/>
                    <a:pt x="14" y="2"/>
                  </a:cubicBezTo>
                  <a:cubicBezTo>
                    <a:pt x="16" y="3"/>
                    <a:pt x="20" y="2"/>
                    <a:pt x="21" y="2"/>
                  </a:cubicBezTo>
                  <a:cubicBezTo>
                    <a:pt x="21" y="1"/>
                    <a:pt x="21" y="1"/>
                    <a:pt x="21" y="0"/>
                  </a:cubicBezTo>
                  <a:cubicBezTo>
                    <a:pt x="17" y="2"/>
                    <a:pt x="13" y="2"/>
                    <a:pt x="8" y="0"/>
                  </a:cubicBezTo>
                  <a:cubicBezTo>
                    <a:pt x="9" y="4"/>
                    <a:pt x="9" y="8"/>
                    <a:pt x="10" y="10"/>
                  </a:cubicBezTo>
                  <a:cubicBezTo>
                    <a:pt x="5" y="12"/>
                    <a:pt x="2" y="17"/>
                    <a:pt x="5" y="23"/>
                  </a:cubicBezTo>
                  <a:cubicBezTo>
                    <a:pt x="3" y="25"/>
                    <a:pt x="2" y="23"/>
                    <a:pt x="1" y="24"/>
                  </a:cubicBezTo>
                  <a:cubicBezTo>
                    <a:pt x="3" y="29"/>
                    <a:pt x="2" y="33"/>
                    <a:pt x="0" y="37"/>
                  </a:cubicBezTo>
                  <a:cubicBezTo>
                    <a:pt x="1" y="37"/>
                    <a:pt x="1" y="37"/>
                    <a:pt x="2" y="37"/>
                  </a:cubicBezTo>
                  <a:cubicBezTo>
                    <a:pt x="6" y="39"/>
                    <a:pt x="11" y="45"/>
                    <a:pt x="15" y="48"/>
                  </a:cubicBezTo>
                  <a:cubicBezTo>
                    <a:pt x="16" y="48"/>
                    <a:pt x="17" y="49"/>
                    <a:pt x="18" y="50"/>
                  </a:cubicBezTo>
                  <a:cubicBezTo>
                    <a:pt x="22" y="43"/>
                    <a:pt x="22" y="35"/>
                    <a:pt x="27" y="27"/>
                  </a:cubicBezTo>
                  <a:cubicBezTo>
                    <a:pt x="29" y="28"/>
                    <a:pt x="31" y="31"/>
                    <a:pt x="31" y="34"/>
                  </a:cubicBezTo>
                  <a:close/>
                </a:path>
              </a:pathLst>
            </a:custGeom>
            <a:grpFill/>
            <a:ln w="6350" cap="flat" cmpd="sng">
              <a:solidFill>
                <a:srgbClr val="B2B2B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A" sz="163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" name="Freeform 59">
              <a:extLst>
                <a:ext uri="{FF2B5EF4-FFF2-40B4-BE49-F238E27FC236}">
                  <a16:creationId xmlns:a16="http://schemas.microsoft.com/office/drawing/2014/main" id="{4458FAB3-E117-425C-842B-FF0682856248}"/>
                </a:ext>
              </a:extLst>
            </p:cNvPr>
            <p:cNvSpPr>
              <a:spLocks/>
            </p:cNvSpPr>
            <p:nvPr>
              <p:custDataLst>
                <p:tags r:id="rId4"/>
              </p:custDataLst>
            </p:nvPr>
          </p:nvSpPr>
          <p:spPr bwMode="gray">
            <a:xfrm>
              <a:off x="9753146" y="2611038"/>
              <a:ext cx="361204" cy="455148"/>
            </a:xfrm>
            <a:custGeom>
              <a:avLst/>
              <a:gdLst>
                <a:gd name="T0" fmla="*/ 65 w 105"/>
                <a:gd name="T1" fmla="*/ 123 h 132"/>
                <a:gd name="T2" fmla="*/ 75 w 105"/>
                <a:gd name="T3" fmla="*/ 126 h 132"/>
                <a:gd name="T4" fmla="*/ 77 w 105"/>
                <a:gd name="T5" fmla="*/ 128 h 132"/>
                <a:gd name="T6" fmla="*/ 76 w 105"/>
                <a:gd name="T7" fmla="*/ 121 h 132"/>
                <a:gd name="T8" fmla="*/ 100 w 105"/>
                <a:gd name="T9" fmla="*/ 113 h 132"/>
                <a:gd name="T10" fmla="*/ 99 w 105"/>
                <a:gd name="T11" fmla="*/ 109 h 132"/>
                <a:gd name="T12" fmla="*/ 95 w 105"/>
                <a:gd name="T13" fmla="*/ 109 h 132"/>
                <a:gd name="T14" fmla="*/ 103 w 105"/>
                <a:gd name="T15" fmla="*/ 81 h 132"/>
                <a:gd name="T16" fmla="*/ 95 w 105"/>
                <a:gd name="T17" fmla="*/ 51 h 132"/>
                <a:gd name="T18" fmla="*/ 94 w 105"/>
                <a:gd name="T19" fmla="*/ 51 h 132"/>
                <a:gd name="T20" fmla="*/ 91 w 105"/>
                <a:gd name="T21" fmla="*/ 39 h 132"/>
                <a:gd name="T22" fmla="*/ 82 w 105"/>
                <a:gd name="T23" fmla="*/ 40 h 132"/>
                <a:gd name="T24" fmla="*/ 80 w 105"/>
                <a:gd name="T25" fmla="*/ 50 h 132"/>
                <a:gd name="T26" fmla="*/ 78 w 105"/>
                <a:gd name="T27" fmla="*/ 45 h 132"/>
                <a:gd name="T28" fmla="*/ 73 w 105"/>
                <a:gd name="T29" fmla="*/ 46 h 132"/>
                <a:gd name="T30" fmla="*/ 73 w 105"/>
                <a:gd name="T31" fmla="*/ 40 h 132"/>
                <a:gd name="T32" fmla="*/ 62 w 105"/>
                <a:gd name="T33" fmla="*/ 40 h 132"/>
                <a:gd name="T34" fmla="*/ 31 w 105"/>
                <a:gd name="T35" fmla="*/ 0 h 132"/>
                <a:gd name="T36" fmla="*/ 19 w 105"/>
                <a:gd name="T37" fmla="*/ 0 h 132"/>
                <a:gd name="T38" fmla="*/ 11 w 105"/>
                <a:gd name="T39" fmla="*/ 7 h 132"/>
                <a:gd name="T40" fmla="*/ 11 w 105"/>
                <a:gd name="T41" fmla="*/ 14 h 132"/>
                <a:gd name="T42" fmla="*/ 2 w 105"/>
                <a:gd name="T43" fmla="*/ 10 h 132"/>
                <a:gd name="T44" fmla="*/ 0 w 105"/>
                <a:gd name="T45" fmla="*/ 14 h 132"/>
                <a:gd name="T46" fmla="*/ 0 w 105"/>
                <a:gd name="T47" fmla="*/ 14 h 132"/>
                <a:gd name="T48" fmla="*/ 0 w 105"/>
                <a:gd name="T49" fmla="*/ 20 h 132"/>
                <a:gd name="T50" fmla="*/ 4 w 105"/>
                <a:gd name="T51" fmla="*/ 20 h 132"/>
                <a:gd name="T52" fmla="*/ 6 w 105"/>
                <a:gd name="T53" fmla="*/ 29 h 132"/>
                <a:gd name="T54" fmla="*/ 8 w 105"/>
                <a:gd name="T55" fmla="*/ 28 h 132"/>
                <a:gd name="T56" fmla="*/ 12 w 105"/>
                <a:gd name="T57" fmla="*/ 34 h 132"/>
                <a:gd name="T58" fmla="*/ 6 w 105"/>
                <a:gd name="T59" fmla="*/ 35 h 132"/>
                <a:gd name="T60" fmla="*/ 9 w 105"/>
                <a:gd name="T61" fmla="*/ 37 h 132"/>
                <a:gd name="T62" fmla="*/ 7 w 105"/>
                <a:gd name="T63" fmla="*/ 42 h 132"/>
                <a:gd name="T64" fmla="*/ 11 w 105"/>
                <a:gd name="T65" fmla="*/ 42 h 132"/>
                <a:gd name="T66" fmla="*/ 14 w 105"/>
                <a:gd name="T67" fmla="*/ 45 h 132"/>
                <a:gd name="T68" fmla="*/ 15 w 105"/>
                <a:gd name="T69" fmla="*/ 56 h 132"/>
                <a:gd name="T70" fmla="*/ 11 w 105"/>
                <a:gd name="T71" fmla="*/ 64 h 132"/>
                <a:gd name="T72" fmla="*/ 24 w 105"/>
                <a:gd name="T73" fmla="*/ 72 h 132"/>
                <a:gd name="T74" fmla="*/ 16 w 105"/>
                <a:gd name="T75" fmla="*/ 71 h 132"/>
                <a:gd name="T76" fmla="*/ 16 w 105"/>
                <a:gd name="T77" fmla="*/ 74 h 132"/>
                <a:gd name="T78" fmla="*/ 25 w 105"/>
                <a:gd name="T79" fmla="*/ 87 h 132"/>
                <a:gd name="T80" fmla="*/ 18 w 105"/>
                <a:gd name="T81" fmla="*/ 87 h 132"/>
                <a:gd name="T82" fmla="*/ 26 w 105"/>
                <a:gd name="T83" fmla="*/ 93 h 132"/>
                <a:gd name="T84" fmla="*/ 35 w 105"/>
                <a:gd name="T85" fmla="*/ 103 h 132"/>
                <a:gd name="T86" fmla="*/ 49 w 105"/>
                <a:gd name="T87" fmla="*/ 103 h 132"/>
                <a:gd name="T88" fmla="*/ 44 w 105"/>
                <a:gd name="T89" fmla="*/ 112 h 132"/>
                <a:gd name="T90" fmla="*/ 42 w 105"/>
                <a:gd name="T91" fmla="*/ 114 h 132"/>
                <a:gd name="T92" fmla="*/ 49 w 105"/>
                <a:gd name="T93" fmla="*/ 121 h 132"/>
                <a:gd name="T94" fmla="*/ 54 w 105"/>
                <a:gd name="T95" fmla="*/ 128 h 132"/>
                <a:gd name="T96" fmla="*/ 56 w 105"/>
                <a:gd name="T97" fmla="*/ 128 h 132"/>
                <a:gd name="T98" fmla="*/ 57 w 105"/>
                <a:gd name="T99" fmla="*/ 132 h 132"/>
                <a:gd name="T100" fmla="*/ 65 w 105"/>
                <a:gd name="T101" fmla="*/ 123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5" h="132">
                  <a:moveTo>
                    <a:pt x="65" y="123"/>
                  </a:moveTo>
                  <a:cubicBezTo>
                    <a:pt x="67" y="130"/>
                    <a:pt x="70" y="132"/>
                    <a:pt x="75" y="126"/>
                  </a:cubicBezTo>
                  <a:cubicBezTo>
                    <a:pt x="75" y="125"/>
                    <a:pt x="77" y="128"/>
                    <a:pt x="77" y="128"/>
                  </a:cubicBezTo>
                  <a:cubicBezTo>
                    <a:pt x="76" y="126"/>
                    <a:pt x="77" y="123"/>
                    <a:pt x="76" y="121"/>
                  </a:cubicBezTo>
                  <a:cubicBezTo>
                    <a:pt x="81" y="120"/>
                    <a:pt x="92" y="117"/>
                    <a:pt x="100" y="113"/>
                  </a:cubicBezTo>
                  <a:cubicBezTo>
                    <a:pt x="100" y="112"/>
                    <a:pt x="100" y="109"/>
                    <a:pt x="99" y="109"/>
                  </a:cubicBezTo>
                  <a:cubicBezTo>
                    <a:pt x="98" y="109"/>
                    <a:pt x="97" y="109"/>
                    <a:pt x="95" y="109"/>
                  </a:cubicBezTo>
                  <a:cubicBezTo>
                    <a:pt x="99" y="98"/>
                    <a:pt x="105" y="94"/>
                    <a:pt x="103" y="81"/>
                  </a:cubicBezTo>
                  <a:cubicBezTo>
                    <a:pt x="86" y="81"/>
                    <a:pt x="91" y="65"/>
                    <a:pt x="95" y="51"/>
                  </a:cubicBezTo>
                  <a:cubicBezTo>
                    <a:pt x="95" y="51"/>
                    <a:pt x="94" y="51"/>
                    <a:pt x="94" y="51"/>
                  </a:cubicBezTo>
                  <a:cubicBezTo>
                    <a:pt x="93" y="48"/>
                    <a:pt x="90" y="45"/>
                    <a:pt x="91" y="39"/>
                  </a:cubicBezTo>
                  <a:cubicBezTo>
                    <a:pt x="88" y="39"/>
                    <a:pt x="86" y="39"/>
                    <a:pt x="82" y="40"/>
                  </a:cubicBezTo>
                  <a:cubicBezTo>
                    <a:pt x="86" y="48"/>
                    <a:pt x="86" y="45"/>
                    <a:pt x="80" y="50"/>
                  </a:cubicBezTo>
                  <a:cubicBezTo>
                    <a:pt x="79" y="48"/>
                    <a:pt x="80" y="47"/>
                    <a:pt x="78" y="45"/>
                  </a:cubicBezTo>
                  <a:cubicBezTo>
                    <a:pt x="77" y="45"/>
                    <a:pt x="75" y="47"/>
                    <a:pt x="73" y="46"/>
                  </a:cubicBezTo>
                  <a:cubicBezTo>
                    <a:pt x="72" y="45"/>
                    <a:pt x="73" y="43"/>
                    <a:pt x="73" y="40"/>
                  </a:cubicBezTo>
                  <a:cubicBezTo>
                    <a:pt x="68" y="41"/>
                    <a:pt x="65" y="40"/>
                    <a:pt x="62" y="40"/>
                  </a:cubicBezTo>
                  <a:cubicBezTo>
                    <a:pt x="72" y="25"/>
                    <a:pt x="35" y="13"/>
                    <a:pt x="31" y="0"/>
                  </a:cubicBezTo>
                  <a:cubicBezTo>
                    <a:pt x="28" y="0"/>
                    <a:pt x="22" y="0"/>
                    <a:pt x="19" y="0"/>
                  </a:cubicBezTo>
                  <a:cubicBezTo>
                    <a:pt x="17" y="2"/>
                    <a:pt x="13" y="6"/>
                    <a:pt x="11" y="7"/>
                  </a:cubicBezTo>
                  <a:cubicBezTo>
                    <a:pt x="11" y="9"/>
                    <a:pt x="11" y="12"/>
                    <a:pt x="11" y="14"/>
                  </a:cubicBezTo>
                  <a:cubicBezTo>
                    <a:pt x="9" y="13"/>
                    <a:pt x="4" y="12"/>
                    <a:pt x="2" y="10"/>
                  </a:cubicBezTo>
                  <a:cubicBezTo>
                    <a:pt x="2" y="12"/>
                    <a:pt x="1" y="13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6"/>
                    <a:pt x="1" y="18"/>
                    <a:pt x="0" y="20"/>
                  </a:cubicBezTo>
                  <a:cubicBezTo>
                    <a:pt x="2" y="20"/>
                    <a:pt x="3" y="20"/>
                    <a:pt x="4" y="20"/>
                  </a:cubicBezTo>
                  <a:cubicBezTo>
                    <a:pt x="4" y="23"/>
                    <a:pt x="6" y="26"/>
                    <a:pt x="6" y="29"/>
                  </a:cubicBezTo>
                  <a:cubicBezTo>
                    <a:pt x="7" y="29"/>
                    <a:pt x="8" y="28"/>
                    <a:pt x="8" y="28"/>
                  </a:cubicBezTo>
                  <a:cubicBezTo>
                    <a:pt x="10" y="30"/>
                    <a:pt x="11" y="32"/>
                    <a:pt x="12" y="34"/>
                  </a:cubicBezTo>
                  <a:cubicBezTo>
                    <a:pt x="10" y="34"/>
                    <a:pt x="7" y="35"/>
                    <a:pt x="6" y="35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8" y="39"/>
                    <a:pt x="8" y="40"/>
                    <a:pt x="7" y="42"/>
                  </a:cubicBezTo>
                  <a:cubicBezTo>
                    <a:pt x="8" y="42"/>
                    <a:pt x="10" y="42"/>
                    <a:pt x="11" y="42"/>
                  </a:cubicBezTo>
                  <a:cubicBezTo>
                    <a:pt x="12" y="44"/>
                    <a:pt x="11" y="44"/>
                    <a:pt x="14" y="45"/>
                  </a:cubicBezTo>
                  <a:cubicBezTo>
                    <a:pt x="11" y="49"/>
                    <a:pt x="11" y="53"/>
                    <a:pt x="15" y="56"/>
                  </a:cubicBezTo>
                  <a:cubicBezTo>
                    <a:pt x="14" y="58"/>
                    <a:pt x="13" y="62"/>
                    <a:pt x="11" y="64"/>
                  </a:cubicBezTo>
                  <a:cubicBezTo>
                    <a:pt x="16" y="66"/>
                    <a:pt x="21" y="68"/>
                    <a:pt x="24" y="72"/>
                  </a:cubicBezTo>
                  <a:cubicBezTo>
                    <a:pt x="22" y="72"/>
                    <a:pt x="19" y="72"/>
                    <a:pt x="16" y="71"/>
                  </a:cubicBezTo>
                  <a:cubicBezTo>
                    <a:pt x="17" y="72"/>
                    <a:pt x="16" y="74"/>
                    <a:pt x="16" y="74"/>
                  </a:cubicBezTo>
                  <a:cubicBezTo>
                    <a:pt x="22" y="77"/>
                    <a:pt x="24" y="82"/>
                    <a:pt x="25" y="87"/>
                  </a:cubicBezTo>
                  <a:cubicBezTo>
                    <a:pt x="24" y="87"/>
                    <a:pt x="20" y="88"/>
                    <a:pt x="18" y="87"/>
                  </a:cubicBezTo>
                  <a:cubicBezTo>
                    <a:pt x="20" y="90"/>
                    <a:pt x="22" y="92"/>
                    <a:pt x="26" y="93"/>
                  </a:cubicBezTo>
                  <a:cubicBezTo>
                    <a:pt x="28" y="98"/>
                    <a:pt x="33" y="98"/>
                    <a:pt x="35" y="103"/>
                  </a:cubicBezTo>
                  <a:cubicBezTo>
                    <a:pt x="40" y="104"/>
                    <a:pt x="44" y="106"/>
                    <a:pt x="49" y="103"/>
                  </a:cubicBezTo>
                  <a:cubicBezTo>
                    <a:pt x="49" y="109"/>
                    <a:pt x="40" y="106"/>
                    <a:pt x="44" y="112"/>
                  </a:cubicBezTo>
                  <a:cubicBezTo>
                    <a:pt x="44" y="112"/>
                    <a:pt x="42" y="114"/>
                    <a:pt x="42" y="114"/>
                  </a:cubicBezTo>
                  <a:cubicBezTo>
                    <a:pt x="45" y="117"/>
                    <a:pt x="47" y="118"/>
                    <a:pt x="49" y="121"/>
                  </a:cubicBezTo>
                  <a:cubicBezTo>
                    <a:pt x="52" y="123"/>
                    <a:pt x="53" y="123"/>
                    <a:pt x="54" y="128"/>
                  </a:cubicBezTo>
                  <a:cubicBezTo>
                    <a:pt x="54" y="128"/>
                    <a:pt x="56" y="128"/>
                    <a:pt x="56" y="128"/>
                  </a:cubicBezTo>
                  <a:cubicBezTo>
                    <a:pt x="56" y="130"/>
                    <a:pt x="57" y="131"/>
                    <a:pt x="57" y="132"/>
                  </a:cubicBezTo>
                  <a:cubicBezTo>
                    <a:pt x="60" y="130"/>
                    <a:pt x="63" y="127"/>
                    <a:pt x="65" y="123"/>
                  </a:cubicBezTo>
                  <a:close/>
                </a:path>
              </a:pathLst>
            </a:custGeom>
            <a:grpFill/>
            <a:ln w="6350" cap="flat" cmpd="sng">
              <a:solidFill>
                <a:srgbClr val="B2B2B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A" sz="163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" name="Freeform 60">
              <a:extLst>
                <a:ext uri="{FF2B5EF4-FFF2-40B4-BE49-F238E27FC236}">
                  <a16:creationId xmlns:a16="http://schemas.microsoft.com/office/drawing/2014/main" id="{65353674-032D-42AD-AF5A-0F8A1F88F407}"/>
                </a:ext>
              </a:extLst>
            </p:cNvPr>
            <p:cNvSpPr>
              <a:spLocks/>
            </p:cNvSpPr>
            <p:nvPr>
              <p:custDataLst>
                <p:tags r:id="rId5"/>
              </p:custDataLst>
            </p:nvPr>
          </p:nvSpPr>
          <p:spPr bwMode="gray">
            <a:xfrm>
              <a:off x="9949136" y="3001396"/>
              <a:ext cx="220285" cy="195989"/>
            </a:xfrm>
            <a:custGeom>
              <a:avLst/>
              <a:gdLst>
                <a:gd name="T0" fmla="*/ 55 w 64"/>
                <a:gd name="T1" fmla="*/ 7 h 57"/>
                <a:gd name="T2" fmla="*/ 38 w 64"/>
                <a:gd name="T3" fmla="*/ 4 h 57"/>
                <a:gd name="T4" fmla="*/ 44 w 64"/>
                <a:gd name="T5" fmla="*/ 1 h 57"/>
                <a:gd name="T6" fmla="*/ 43 w 64"/>
                <a:gd name="T7" fmla="*/ 0 h 57"/>
                <a:gd name="T8" fmla="*/ 19 w 64"/>
                <a:gd name="T9" fmla="*/ 8 h 57"/>
                <a:gd name="T10" fmla="*/ 20 w 64"/>
                <a:gd name="T11" fmla="*/ 15 h 57"/>
                <a:gd name="T12" fmla="*/ 18 w 64"/>
                <a:gd name="T13" fmla="*/ 13 h 57"/>
                <a:gd name="T14" fmla="*/ 8 w 64"/>
                <a:gd name="T15" fmla="*/ 10 h 57"/>
                <a:gd name="T16" fmla="*/ 0 w 64"/>
                <a:gd name="T17" fmla="*/ 19 h 57"/>
                <a:gd name="T18" fmla="*/ 1 w 64"/>
                <a:gd name="T19" fmla="*/ 34 h 57"/>
                <a:gd name="T20" fmla="*/ 9 w 64"/>
                <a:gd name="T21" fmla="*/ 57 h 57"/>
                <a:gd name="T22" fmla="*/ 40 w 64"/>
                <a:gd name="T23" fmla="*/ 40 h 57"/>
                <a:gd name="T24" fmla="*/ 55 w 64"/>
                <a:gd name="T25" fmla="*/ 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4" h="57">
                  <a:moveTo>
                    <a:pt x="55" y="7"/>
                  </a:moveTo>
                  <a:cubicBezTo>
                    <a:pt x="49" y="7"/>
                    <a:pt x="44" y="6"/>
                    <a:pt x="38" y="4"/>
                  </a:cubicBezTo>
                  <a:cubicBezTo>
                    <a:pt x="39" y="3"/>
                    <a:pt x="41" y="2"/>
                    <a:pt x="44" y="1"/>
                  </a:cubicBezTo>
                  <a:cubicBezTo>
                    <a:pt x="44" y="1"/>
                    <a:pt x="43" y="1"/>
                    <a:pt x="43" y="0"/>
                  </a:cubicBezTo>
                  <a:cubicBezTo>
                    <a:pt x="35" y="4"/>
                    <a:pt x="24" y="7"/>
                    <a:pt x="19" y="8"/>
                  </a:cubicBezTo>
                  <a:cubicBezTo>
                    <a:pt x="20" y="10"/>
                    <a:pt x="19" y="13"/>
                    <a:pt x="20" y="15"/>
                  </a:cubicBezTo>
                  <a:cubicBezTo>
                    <a:pt x="20" y="15"/>
                    <a:pt x="18" y="12"/>
                    <a:pt x="18" y="13"/>
                  </a:cubicBezTo>
                  <a:cubicBezTo>
                    <a:pt x="13" y="19"/>
                    <a:pt x="10" y="17"/>
                    <a:pt x="8" y="10"/>
                  </a:cubicBezTo>
                  <a:cubicBezTo>
                    <a:pt x="6" y="14"/>
                    <a:pt x="3" y="17"/>
                    <a:pt x="0" y="19"/>
                  </a:cubicBezTo>
                  <a:cubicBezTo>
                    <a:pt x="0" y="24"/>
                    <a:pt x="1" y="29"/>
                    <a:pt x="1" y="34"/>
                  </a:cubicBezTo>
                  <a:cubicBezTo>
                    <a:pt x="2" y="43"/>
                    <a:pt x="9" y="48"/>
                    <a:pt x="9" y="57"/>
                  </a:cubicBezTo>
                  <a:cubicBezTo>
                    <a:pt x="17" y="51"/>
                    <a:pt x="35" y="53"/>
                    <a:pt x="40" y="40"/>
                  </a:cubicBezTo>
                  <a:cubicBezTo>
                    <a:pt x="64" y="48"/>
                    <a:pt x="56" y="18"/>
                    <a:pt x="55" y="7"/>
                  </a:cubicBezTo>
                  <a:close/>
                </a:path>
              </a:pathLst>
            </a:custGeom>
            <a:grpFill/>
            <a:ln w="6350" cap="flat" cmpd="sng">
              <a:solidFill>
                <a:srgbClr val="B2B2B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A" sz="163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" name="Freeform 69">
              <a:extLst>
                <a:ext uri="{FF2B5EF4-FFF2-40B4-BE49-F238E27FC236}">
                  <a16:creationId xmlns:a16="http://schemas.microsoft.com/office/drawing/2014/main" id="{180BD8D8-91F6-47D0-B6B1-D78A625D65B5}"/>
                </a:ext>
              </a:extLst>
            </p:cNvPr>
            <p:cNvSpPr>
              <a:spLocks/>
            </p:cNvSpPr>
            <p:nvPr>
              <p:custDataLst>
                <p:tags r:id="rId6"/>
              </p:custDataLst>
            </p:nvPr>
          </p:nvSpPr>
          <p:spPr bwMode="gray">
            <a:xfrm>
              <a:off x="9907022" y="2917169"/>
              <a:ext cx="131200" cy="140917"/>
            </a:xfrm>
            <a:custGeom>
              <a:avLst/>
              <a:gdLst>
                <a:gd name="T0" fmla="*/ 13 w 81"/>
                <a:gd name="T1" fmla="*/ 19 h 87"/>
                <a:gd name="T2" fmla="*/ 20 w 81"/>
                <a:gd name="T3" fmla="*/ 4 h 87"/>
                <a:gd name="T4" fmla="*/ 29 w 81"/>
                <a:gd name="T5" fmla="*/ 0 h 87"/>
                <a:gd name="T6" fmla="*/ 44 w 81"/>
                <a:gd name="T7" fmla="*/ 6 h 87"/>
                <a:gd name="T8" fmla="*/ 58 w 81"/>
                <a:gd name="T9" fmla="*/ 13 h 87"/>
                <a:gd name="T10" fmla="*/ 68 w 81"/>
                <a:gd name="T11" fmla="*/ 31 h 87"/>
                <a:gd name="T12" fmla="*/ 80 w 81"/>
                <a:gd name="T13" fmla="*/ 46 h 87"/>
                <a:gd name="T14" fmla="*/ 73 w 81"/>
                <a:gd name="T15" fmla="*/ 58 h 87"/>
                <a:gd name="T16" fmla="*/ 67 w 81"/>
                <a:gd name="T17" fmla="*/ 72 h 87"/>
                <a:gd name="T18" fmla="*/ 53 w 81"/>
                <a:gd name="T19" fmla="*/ 84 h 87"/>
                <a:gd name="T20" fmla="*/ 46 w 81"/>
                <a:gd name="T21" fmla="*/ 73 h 87"/>
                <a:gd name="T22" fmla="*/ 29 w 81"/>
                <a:gd name="T23" fmla="*/ 87 h 87"/>
                <a:gd name="T24" fmla="*/ 11 w 81"/>
                <a:gd name="T25" fmla="*/ 72 h 87"/>
                <a:gd name="T26" fmla="*/ 1 w 81"/>
                <a:gd name="T27" fmla="*/ 53 h 87"/>
                <a:gd name="T28" fmla="*/ 2 w 81"/>
                <a:gd name="T29" fmla="*/ 39 h 87"/>
                <a:gd name="T30" fmla="*/ 13 w 81"/>
                <a:gd name="T31" fmla="*/ 19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87">
                  <a:moveTo>
                    <a:pt x="13" y="19"/>
                  </a:moveTo>
                  <a:cubicBezTo>
                    <a:pt x="16" y="13"/>
                    <a:pt x="17" y="7"/>
                    <a:pt x="20" y="4"/>
                  </a:cubicBezTo>
                  <a:cubicBezTo>
                    <a:pt x="23" y="1"/>
                    <a:pt x="25" y="0"/>
                    <a:pt x="29" y="0"/>
                  </a:cubicBezTo>
                  <a:cubicBezTo>
                    <a:pt x="33" y="0"/>
                    <a:pt x="39" y="4"/>
                    <a:pt x="44" y="6"/>
                  </a:cubicBezTo>
                  <a:cubicBezTo>
                    <a:pt x="49" y="8"/>
                    <a:pt x="54" y="9"/>
                    <a:pt x="58" y="13"/>
                  </a:cubicBezTo>
                  <a:cubicBezTo>
                    <a:pt x="62" y="17"/>
                    <a:pt x="64" y="26"/>
                    <a:pt x="68" y="31"/>
                  </a:cubicBezTo>
                  <a:cubicBezTo>
                    <a:pt x="72" y="36"/>
                    <a:pt x="79" y="42"/>
                    <a:pt x="80" y="46"/>
                  </a:cubicBezTo>
                  <a:cubicBezTo>
                    <a:pt x="81" y="50"/>
                    <a:pt x="75" y="54"/>
                    <a:pt x="73" y="58"/>
                  </a:cubicBezTo>
                  <a:cubicBezTo>
                    <a:pt x="71" y="62"/>
                    <a:pt x="70" y="68"/>
                    <a:pt x="67" y="72"/>
                  </a:cubicBezTo>
                  <a:cubicBezTo>
                    <a:pt x="64" y="76"/>
                    <a:pt x="56" y="84"/>
                    <a:pt x="53" y="84"/>
                  </a:cubicBezTo>
                  <a:cubicBezTo>
                    <a:pt x="50" y="84"/>
                    <a:pt x="50" y="73"/>
                    <a:pt x="46" y="73"/>
                  </a:cubicBezTo>
                  <a:cubicBezTo>
                    <a:pt x="42" y="73"/>
                    <a:pt x="35" y="87"/>
                    <a:pt x="29" y="87"/>
                  </a:cubicBezTo>
                  <a:cubicBezTo>
                    <a:pt x="23" y="87"/>
                    <a:pt x="16" y="78"/>
                    <a:pt x="11" y="72"/>
                  </a:cubicBezTo>
                  <a:cubicBezTo>
                    <a:pt x="6" y="66"/>
                    <a:pt x="2" y="58"/>
                    <a:pt x="1" y="53"/>
                  </a:cubicBezTo>
                  <a:cubicBezTo>
                    <a:pt x="0" y="48"/>
                    <a:pt x="0" y="45"/>
                    <a:pt x="2" y="39"/>
                  </a:cubicBezTo>
                  <a:cubicBezTo>
                    <a:pt x="4" y="33"/>
                    <a:pt x="10" y="25"/>
                    <a:pt x="13" y="19"/>
                  </a:cubicBezTo>
                  <a:close/>
                </a:path>
              </a:pathLst>
            </a:custGeom>
            <a:grpFill/>
            <a:ln w="6350" cap="flat" cmpd="sng">
              <a:solidFill>
                <a:srgbClr val="B2B2B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A" sz="163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4898C639-555C-344C-6F4B-949B060D2A38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10082" t="70246" r="3301" b="17056"/>
          <a:stretch/>
        </p:blipFill>
        <p:spPr>
          <a:xfrm>
            <a:off x="6263841" y="6333904"/>
            <a:ext cx="5928159" cy="51653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88652F4-C44D-1145-DCD3-303FF5503BE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2217" y="7565"/>
            <a:ext cx="1964019" cy="695591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F54B1849-249A-3938-EA72-D9F4140CFA1C}"/>
              </a:ext>
            </a:extLst>
          </p:cNvPr>
          <p:cNvSpPr txBox="1"/>
          <p:nvPr/>
        </p:nvSpPr>
        <p:spPr>
          <a:xfrm>
            <a:off x="1005069" y="1553141"/>
            <a:ext cx="10708150" cy="36317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Wingdings" panose="05000000000000000000" pitchFamily="2" charset="2"/>
              <a:buChar char="§"/>
            </a:pPr>
            <a:endParaRPr lang="en-US" sz="2000" b="0" i="0" u="none" strike="noStrike" cap="none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42900" algn="l" rtl="0">
              <a:spcBef>
                <a:spcPts val="1200"/>
              </a:spcBef>
              <a:spcAft>
                <a:spcPts val="0"/>
              </a:spcAft>
              <a:buClr>
                <a:srgbClr val="002060"/>
              </a:buClr>
              <a:buSzPts val="1800"/>
              <a:buFont typeface="Wingdings" panose="05000000000000000000" pitchFamily="2" charset="2"/>
              <a:buChar char="§"/>
            </a:pPr>
            <a:r>
              <a:rPr lang="en-US" sz="2000" b="1" i="0" u="sng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Green Lanes initiative</a:t>
            </a:r>
            <a:r>
              <a:rPr lang="en-US" sz="2000" b="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is seen as one of the possibilities to overcome current lack of proposals under the BCP intervention area. </a:t>
            </a:r>
          </a:p>
          <a:p>
            <a:pPr marL="457200" marR="0" lvl="0" indent="-342900" algn="l" rtl="0">
              <a:spcBef>
                <a:spcPts val="1200"/>
              </a:spcBef>
              <a:spcAft>
                <a:spcPts val="0"/>
              </a:spcAft>
              <a:buClr>
                <a:srgbClr val="002060"/>
              </a:buClr>
              <a:buSzPts val="1800"/>
              <a:buFont typeface="Wingdings" panose="05000000000000000000" pitchFamily="2" charset="2"/>
              <a:buChar char="§"/>
            </a:pPr>
            <a:r>
              <a:rPr lang="en-US" sz="2000" b="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As the required investments in the BCPs are much higher than currently available funds under the SSTP </a:t>
            </a:r>
            <a:r>
              <a:rPr lang="en-US" sz="2000" b="0" i="0" u="none" strike="noStrike" cap="none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programme</a:t>
            </a:r>
            <a:r>
              <a:rPr lang="en-US" sz="2000" b="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, the WB and DG NEAR agreed on the need to eventually increase the available investments through TTFP 2.0 and SSTP program. </a:t>
            </a:r>
          </a:p>
          <a:p>
            <a:pPr marL="457200" marR="0" lvl="0" indent="-342900" algn="l" rtl="0">
              <a:spcBef>
                <a:spcPts val="1200"/>
              </a:spcBef>
              <a:spcAft>
                <a:spcPts val="0"/>
              </a:spcAft>
              <a:buClr>
                <a:srgbClr val="002060"/>
              </a:buClr>
              <a:buSzPts val="1800"/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chemeClr val="tx1"/>
                </a:solidFill>
              </a:rPr>
              <a:t>N</a:t>
            </a:r>
            <a:r>
              <a:rPr lang="en-US" sz="2000" b="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ext SSTP SG meeting </a:t>
            </a:r>
            <a:r>
              <a:rPr lang="en-US" sz="2000" dirty="0">
                <a:solidFill>
                  <a:schemeClr val="tx1"/>
                </a:solidFill>
              </a:rPr>
              <a:t>will</a:t>
            </a:r>
            <a:r>
              <a:rPr lang="en-US" sz="2000" b="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be organized in December to discuss the status of the BCP project fiches and further integration of SSTP and Green Lanes. </a:t>
            </a:r>
          </a:p>
          <a:p>
            <a:pPr marL="4572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800"/>
              <a:buFont typeface="Wingdings" panose="05000000000000000000" pitchFamily="2" charset="2"/>
              <a:buChar char="§"/>
            </a:pPr>
            <a:endParaRPr lang="en-US" sz="2000" b="0" i="0" u="none" strike="noStrike" cap="none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800"/>
              <a:buFont typeface="Wingdings" panose="05000000000000000000" pitchFamily="2" charset="2"/>
              <a:buChar char="§"/>
            </a:pPr>
            <a:endParaRPr lang="en-US" sz="2000" b="0" i="0" u="none" strike="noStrike" cap="none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291756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08DA340-9082-8EA9-F0FF-46817BF7A1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2380033"/>
          </a:xfrm>
        </p:spPr>
        <p:txBody>
          <a:bodyPr>
            <a:normAutofit/>
          </a:bodyPr>
          <a:lstStyle/>
          <a:p>
            <a:pPr algn="ctr"/>
            <a:r>
              <a:rPr lang="en-US" sz="4800" b="1" dirty="0"/>
              <a:t>Thank you for your attention! </a:t>
            </a:r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274438D9-83E1-074E-6B60-5C5A00BCC76A}"/>
              </a:ext>
            </a:extLst>
          </p:cNvPr>
          <p:cNvSpPr txBox="1">
            <a:spLocks/>
          </p:cNvSpPr>
          <p:nvPr/>
        </p:nvSpPr>
        <p:spPr>
          <a:xfrm>
            <a:off x="68239" y="5363570"/>
            <a:ext cx="12071445" cy="896203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8000" b="0" kern="1200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buClrTx/>
              <a:buFontTx/>
            </a:pPr>
            <a:r>
              <a:rPr lang="en-US" sz="2000" b="1" dirty="0"/>
              <a:t>SSTP Team</a:t>
            </a:r>
          </a:p>
          <a:p>
            <a:pPr algn="ctr">
              <a:buClrTx/>
              <a:buFontTx/>
            </a:pPr>
            <a:r>
              <a:rPr lang="en-US" sz="2000" b="1" dirty="0">
                <a:hlinkClick r:id="rId2"/>
              </a:rPr>
              <a:t>sstp@worldbank.org</a:t>
            </a:r>
            <a:r>
              <a:rPr lang="en-US" sz="2000" b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787729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O9fA.bRMkKyWTL.W0dZpA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suI5ZMJOECPmchPOhePvw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WtUtK7CyEOQ_Q8NoIORdg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9jVNje0Nk29vxt2MaZ.yg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O9fA.bRMkKyWTL.W0dZpA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Enam38MvUqql9iOUPc4uA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65LwrQZaUGfCWD1SkAp1Q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suI5ZMJOECPmchPOhePvw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WtUtK7CyEOQ_Q8NoIORdg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9jVNje0Nk29vxt2MaZ.yg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O9fA.bRMkKyWTL.W0dZpA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Enam38MvUqql9iOUPc4uA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Enam38MvUqql9iOUPc4uA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65LwrQZaUGfCWD1SkAp1Q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suI5ZMJOECPmchPOhePvw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WtUtK7CyEOQ_Q8NoIORdg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9jVNje0Nk29vxt2MaZ.yg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O9fA.bRMkKyWTL.W0dZpA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Enam38MvUqql9iOUPc4uA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65LwrQZaUGfCWD1SkAp1Q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suI5ZMJOECPmchPOhePvw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WtUtK7CyEOQ_Q8NoIORdg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65LwrQZaUGfCWD1SkAp1Q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9jVNje0Nk29vxt2MaZ.yg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O9fA.bRMkKyWTL.W0dZpA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Enam38MvUqql9iOUPc4uA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65LwrQZaUGfCWD1SkAp1Q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suI5ZMJOECPmchPOhePvw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WtUtK7CyEOQ_Q8NoIORdg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9jVNje0Nk29vxt2MaZ.yg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O9fA.bRMkKyWTL.W0dZpA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Enam38MvUqql9iOUPc4uA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65LwrQZaUGfCWD1SkAp1Q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suI5ZMJOECPmchPOhePvw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suI5ZMJOECPmchPOhePvw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WtUtK7CyEOQ_Q8NoIORdg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9jVNje0Nk29vxt2MaZ.yg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WtUtK7CyEOQ_Q8NoIORdg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9jVNje0Nk29vxt2MaZ.yg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O9fA.bRMkKyWTL.W0dZpA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Enam38MvUqql9iOUPc4uA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65LwrQZaUGfCWD1SkAp1Q"/>
</p:tagLst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410</TotalTime>
  <Words>568</Words>
  <Application>Microsoft Office PowerPoint</Application>
  <PresentationFormat>Widescreen</PresentationFormat>
  <Paragraphs>93</Paragraphs>
  <Slides>9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Wingdings</vt:lpstr>
      <vt:lpstr>Retrospect</vt:lpstr>
      <vt:lpstr>PowerPoint Presentation</vt:lpstr>
      <vt:lpstr>SSTP - Introduction</vt:lpstr>
      <vt:lpstr>Communications and Visibility</vt:lpstr>
      <vt:lpstr>First SSTP 1st call for proposals</vt:lpstr>
      <vt:lpstr>Approved projects: </vt:lpstr>
      <vt:lpstr>Utilization of SSTP funds after 1st Call for Proposals </vt:lpstr>
      <vt:lpstr>Expected final distribution of SSTP funds</vt:lpstr>
      <vt:lpstr>Conclusions from the 1st SSTP Steering Group meeting</vt:lpstr>
      <vt:lpstr>Thank you for your attention!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Safe and Sustainable Transport Programme 1st Steering Group meeting</dc:title>
  <dc:creator>Ana Bozicevic</dc:creator>
  <cp:lastModifiedBy>Ana Bozicevic</cp:lastModifiedBy>
  <cp:revision>4</cp:revision>
  <dcterms:created xsi:type="dcterms:W3CDTF">2024-06-25T10:15:43Z</dcterms:created>
  <dcterms:modified xsi:type="dcterms:W3CDTF">2024-11-14T15:48:23Z</dcterms:modified>
</cp:coreProperties>
</file>