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s/slide17.xml" ContentType="application/vnd.openxmlformats-officedocument.presentationml.slide+xml"/>
  <Override PartName="/ppt/slides/slide16.xml" ContentType="application/vnd.openxmlformats-officedocument.presentationml.slide+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authors.xml" ContentType="application/vnd.ms-powerpoint.authors+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71" r:id="rId2"/>
  </p:sldMasterIdLst>
  <p:notesMasterIdLst>
    <p:notesMasterId r:id="rId20"/>
  </p:notesMasterIdLst>
  <p:sldIdLst>
    <p:sldId id="256" r:id="rId3"/>
    <p:sldId id="635" r:id="rId4"/>
    <p:sldId id="572" r:id="rId5"/>
    <p:sldId id="688" r:id="rId6"/>
    <p:sldId id="706" r:id="rId7"/>
    <p:sldId id="752" r:id="rId8"/>
    <p:sldId id="753" r:id="rId9"/>
    <p:sldId id="707" r:id="rId10"/>
    <p:sldId id="756" r:id="rId11"/>
    <p:sldId id="757" r:id="rId12"/>
    <p:sldId id="698" r:id="rId13"/>
    <p:sldId id="637" r:id="rId14"/>
    <p:sldId id="573" r:id="rId15"/>
    <p:sldId id="673" r:id="rId16"/>
    <p:sldId id="689" r:id="rId17"/>
    <p:sldId id="758" r:id="rId18"/>
    <p:sldId id="275" r:id="rId19"/>
  </p:sldIdLst>
  <p:sldSz cx="12192000" cy="6858000"/>
  <p:notesSz cx="6797675"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6F759E7E-0813-4C1D-8F1C-B4B1A5D6BCE4}">
          <p14:sldIdLst/>
        </p14:section>
        <p14:section name="1. Welcome and Introduction" id="{62571D67-9B8C-48BD-83D1-EF35CA69FF98}">
          <p14:sldIdLst>
            <p14:sldId id="256"/>
          </p14:sldIdLst>
        </p14:section>
        <p14:section name="2. Adoption of the Agenda" id="{F652F452-6761-478C-B547-3151C776CAEB}">
          <p14:sldIdLst/>
        </p14:section>
        <p14:section name="3. New TEN-T governance" id="{877141BC-998E-433E-A728-0C54618544ED}">
          <p14:sldIdLst/>
        </p14:section>
        <p14:section name="4. TEN-T infrastructure standards" id="{5C7C62E3-B286-4A58-97DC-D9B89D500A7D}">
          <p14:sldIdLst>
            <p14:sldId id="635"/>
            <p14:sldId id="572"/>
            <p14:sldId id="688"/>
            <p14:sldId id="706"/>
            <p14:sldId id="752"/>
            <p14:sldId id="753"/>
            <p14:sldId id="707"/>
            <p14:sldId id="756"/>
            <p14:sldId id="757"/>
            <p14:sldId id="698"/>
            <p14:sldId id="637"/>
            <p14:sldId id="573"/>
            <p14:sldId id="673"/>
            <p14:sldId id="689"/>
            <p14:sldId id="758"/>
          </p14:sldIdLst>
        </p14:section>
        <p14:section name="5. Way forward for the implementation of other TEN-T related provisions" id="{952F298E-7A4A-435C-B690-A98ED44B6A81}">
          <p14:sldIdLst/>
        </p14:section>
        <p14:section name="6. Urban dimension of TEN-T" id="{8AE74B20-E9AD-4F14-8721-F77BDE5FD5A0}">
          <p14:sldIdLst/>
        </p14:section>
        <p14:section name="7. Support study" id="{726741D1-03F2-4E24-B6AB-4AF17EDBF2CB}">
          <p14:sldIdLst/>
        </p14:section>
        <p14:section name="8. Any other business" id="{C4569527-5033-4ADE-ABDE-66DC845580DD}">
          <p14:sldIdLst>
            <p14:sldId id="275"/>
          </p14:sldIdLst>
        </p14:section>
      </p14:sectionLst>
    </p:ext>
    <p:ext uri="{EFAFB233-063F-42B5-8137-9DF3F51BA10A}">
      <p15:sldGuideLst xmlns:p15="http://schemas.microsoft.com/office/powerpoint/2012/main">
        <p15:guide id="1" orient="horz" pos="2092">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4" roundtripDataSignature="AMtx7mh3YP3xexYcFoahXa2ehi0H5V4Za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A1EC889-842E-CD75-94A0-01FEF9C3188A}" name="SEIDEL Martin (MOVE)" initials="SM(" userId="S::Martin.SEIDEL@ec.europa.eu::3b0eae97-4c42-4cb4-a707-b28b0aa71afa" providerId="AD"/>
  <p188:author id="{042F03F0-365D-BADB-49A3-83A7CE7BD564}" name="WEGLAGE Fabian (MOVE)" initials="WF(" userId="S::Fabian.WEGLAGE@ec.europa.eu::200fddcf-8f7f-47c7-8ac7-47f6f71b38a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D3E8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553" autoAdjust="0"/>
  </p:normalViewPr>
  <p:slideViewPr>
    <p:cSldViewPr snapToGrid="0">
      <p:cViewPr varScale="1">
        <p:scale>
          <a:sx n="87" d="100"/>
          <a:sy n="87" d="100"/>
        </p:scale>
        <p:origin x="1428" y="84"/>
      </p:cViewPr>
      <p:guideLst>
        <p:guide orient="horz" pos="2092"/>
        <p:guide pos="3840"/>
      </p:guideLst>
    </p:cSldViewPr>
  </p:slideViewPr>
  <p:outlineViewPr>
    <p:cViewPr>
      <p:scale>
        <a:sx n="33" d="100"/>
        <a:sy n="33" d="100"/>
      </p:scale>
      <p:origin x="0" y="-2777"/>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117" Type="http://schemas.openxmlformats.org/officeDocument/2006/relationships/theme" Target="theme/theme1.xml"/><Relationship Id="rId121" Type="http://schemas.openxmlformats.org/officeDocument/2006/relationships/customXml" Target="../customXml/item2.xml"/><Relationship Id="rId3" Type="http://schemas.openxmlformats.org/officeDocument/2006/relationships/slide" Target="slides/slide1.xml"/><Relationship Id="rId120" Type="http://schemas.openxmlformats.org/officeDocument/2006/relationships/customXml" Target="../customXml/item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11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11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114" Type="http://customschemas.google.com/relationships/presentationmetadata" Target="metadata"/><Relationship Id="rId119"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122"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11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2945659" cy="495347"/>
          </a:xfrm>
          <a:prstGeom prst="rect">
            <a:avLst/>
          </a:prstGeom>
          <a:noFill/>
          <a:ln>
            <a:noFill/>
          </a:ln>
        </p:spPr>
        <p:txBody>
          <a:bodyPr spcFirstLastPara="1" wrap="square" lIns="96645" tIns="48309" rIns="96645" bIns="48309"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1"/>
            <a:ext cx="2945659" cy="495347"/>
          </a:xfrm>
          <a:prstGeom prst="rect">
            <a:avLst/>
          </a:prstGeom>
          <a:noFill/>
          <a:ln>
            <a:noFill/>
          </a:ln>
        </p:spPr>
        <p:txBody>
          <a:bodyPr spcFirstLastPara="1" wrap="square" lIns="96645" tIns="48309" rIns="96645" bIns="48309"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38150" y="1233488"/>
            <a:ext cx="5921375" cy="33321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51219"/>
            <a:ext cx="5438140" cy="3887362"/>
          </a:xfrm>
          <a:prstGeom prst="rect">
            <a:avLst/>
          </a:prstGeom>
          <a:noFill/>
          <a:ln>
            <a:noFill/>
          </a:ln>
        </p:spPr>
        <p:txBody>
          <a:bodyPr spcFirstLastPara="1" wrap="square" lIns="96645" tIns="48309" rIns="96645" bIns="48309"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7317"/>
            <a:ext cx="2945659" cy="495346"/>
          </a:xfrm>
          <a:prstGeom prst="rect">
            <a:avLst/>
          </a:prstGeom>
          <a:noFill/>
          <a:ln>
            <a:noFill/>
          </a:ln>
        </p:spPr>
        <p:txBody>
          <a:bodyPr spcFirstLastPara="1" wrap="square" lIns="96645" tIns="48309" rIns="96645" bIns="48309"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377317"/>
            <a:ext cx="2945659" cy="49534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en-GB" sz="1300" smtClean="0">
                <a:solidFill>
                  <a:schemeClr val="dk1"/>
                </a:solidFill>
                <a:latin typeface="Calibri"/>
                <a:ea typeface="Calibri"/>
                <a:cs typeface="Calibri"/>
                <a:sym typeface="Calibri"/>
              </a:rPr>
              <a:pPr algn="r"/>
              <a:t>‹#›</a:t>
            </a:fld>
            <a:endParaRPr lang="en-GB"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notes"/>
          <p:cNvSpPr txBox="1">
            <a:spLocks noGrp="1"/>
          </p:cNvSpPr>
          <p:nvPr>
            <p:ph type="body" idx="1"/>
          </p:nvPr>
        </p:nvSpPr>
        <p:spPr>
          <a:xfrm>
            <a:off x="679768" y="4751219"/>
            <a:ext cx="5438140" cy="3887362"/>
          </a:xfrm>
          <a:prstGeom prst="rect">
            <a:avLst/>
          </a:prstGeom>
        </p:spPr>
        <p:txBody>
          <a:bodyPr spcFirstLastPara="1" wrap="square" lIns="96645" tIns="48309" rIns="96645" bIns="48309" anchor="t" anchorCtr="0">
            <a:noAutofit/>
          </a:bodyPr>
          <a:lstStyle/>
          <a:p>
            <a:pPr marL="0" indent="0"/>
            <a:endParaRPr/>
          </a:p>
        </p:txBody>
      </p:sp>
      <p:sp>
        <p:nvSpPr>
          <p:cNvPr id="186" name="Google Shape;186;p1:notes"/>
          <p:cNvSpPr>
            <a:spLocks noGrp="1" noRot="1" noChangeAspect="1"/>
          </p:cNvSpPr>
          <p:nvPr>
            <p:ph type="sldImg" idx="2"/>
          </p:nvPr>
        </p:nvSpPr>
        <p:spPr>
          <a:xfrm>
            <a:off x="438150" y="1233488"/>
            <a:ext cx="5921375" cy="33321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626393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4095668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lgn="r" defTabSz="966612">
              <a:buClrTx/>
              <a:defRPr/>
            </a:pPr>
            <a:fld id="{59CF2995-AB43-4B7C-B8CD-9DC7C3692A9C}" type="slidenum">
              <a:rPr lang="en-GB" sz="1300" kern="1200">
                <a:solidFill>
                  <a:prstClr val="black"/>
                </a:solidFill>
                <a:latin typeface="Calibri" panose="020F0502020204030204"/>
                <a:ea typeface="+mn-ea"/>
                <a:cs typeface="+mn-cs"/>
              </a:rPr>
              <a:pPr algn="r" defTabSz="966612">
                <a:buClrTx/>
                <a:defRPr/>
              </a:pPr>
              <a:t>15</a:t>
            </a:fld>
            <a:endParaRPr lang="en-GB" sz="13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189977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lgn="r" defTabSz="966612">
              <a:buClrTx/>
              <a:defRPr/>
            </a:pPr>
            <a:fld id="{59CF2995-AB43-4B7C-B8CD-9DC7C3692A9C}" type="slidenum">
              <a:rPr lang="en-GB" sz="1300" kern="1200">
                <a:solidFill>
                  <a:prstClr val="black"/>
                </a:solidFill>
                <a:latin typeface="Calibri" panose="020F0502020204030204"/>
                <a:ea typeface="+mn-ea"/>
                <a:cs typeface="+mn-cs"/>
              </a:rPr>
              <a:pPr algn="r" defTabSz="966612">
                <a:buClrTx/>
                <a:defRPr/>
              </a:pPr>
              <a:t>16</a:t>
            </a:fld>
            <a:endParaRPr lang="en-GB" sz="13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746929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20:notes"/>
          <p:cNvSpPr>
            <a:spLocks noGrp="1" noRot="1" noChangeAspect="1"/>
          </p:cNvSpPr>
          <p:nvPr>
            <p:ph type="sldImg" idx="2"/>
          </p:nvPr>
        </p:nvSpPr>
        <p:spPr>
          <a:xfrm>
            <a:off x="438150" y="1233488"/>
            <a:ext cx="5921375" cy="33321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9" name="Google Shape;439;p20:notes"/>
          <p:cNvSpPr txBox="1">
            <a:spLocks noGrp="1"/>
          </p:cNvSpPr>
          <p:nvPr>
            <p:ph type="body" idx="1"/>
          </p:nvPr>
        </p:nvSpPr>
        <p:spPr>
          <a:xfrm>
            <a:off x="679768" y="4751219"/>
            <a:ext cx="5438140" cy="3887362"/>
          </a:xfrm>
          <a:prstGeom prst="rect">
            <a:avLst/>
          </a:prstGeom>
          <a:noFill/>
          <a:ln>
            <a:noFill/>
          </a:ln>
        </p:spPr>
        <p:txBody>
          <a:bodyPr spcFirstLastPara="1" wrap="square" lIns="96645" tIns="48309" rIns="96645" bIns="48309" anchor="t" anchorCtr="0">
            <a:noAutofit/>
          </a:bodyPr>
          <a:lstStyle/>
          <a:p>
            <a:pPr marL="0" indent="0"/>
            <a:endParaRPr dirty="0"/>
          </a:p>
        </p:txBody>
      </p:sp>
      <p:sp>
        <p:nvSpPr>
          <p:cNvPr id="440" name="Google Shape;440;p20:notes"/>
          <p:cNvSpPr txBox="1">
            <a:spLocks noGrp="1"/>
          </p:cNvSpPr>
          <p:nvPr>
            <p:ph type="sldNum" idx="12"/>
          </p:nvPr>
        </p:nvSpPr>
        <p:spPr>
          <a:xfrm>
            <a:off x="3850443" y="9377317"/>
            <a:ext cx="2945659" cy="49534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en-GB"/>
              <a:pPr algn="r"/>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2898256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613677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noProof="0"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2449523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100"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4123462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100"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3083341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000" b="0" noProof="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1249550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000" b="0" noProof="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3685132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000" b="0" noProof="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3459785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5" name="Google Shape;15;p22"/>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16" name="Google Shape;16;p22"/>
          <p:cNvSpPr/>
          <p:nvPr/>
        </p:nvSpPr>
        <p:spPr>
          <a:xfrm>
            <a:off x="0" y="1078173"/>
            <a:ext cx="12192000" cy="5779827"/>
          </a:xfrm>
          <a:prstGeom prst="rect">
            <a:avLst/>
          </a:prstGeom>
          <a:solidFill>
            <a:srgbClr val="0356B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Arial"/>
              <a:ea typeface="Arial"/>
              <a:cs typeface="Arial"/>
              <a:sym typeface="Arial"/>
            </a:endParaRPr>
          </a:p>
        </p:txBody>
      </p:sp>
      <p:sp>
        <p:nvSpPr>
          <p:cNvPr id="18" name="Google Shape;18;p22"/>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0" anchor="t" anchorCtr="0">
            <a:noAutofit/>
          </a:bodyPr>
          <a:lstStyle>
            <a:lvl1pPr lvl="0" algn="l">
              <a:lnSpc>
                <a:spcPct val="90000"/>
              </a:lnSpc>
              <a:spcBef>
                <a:spcPts val="0"/>
              </a:spcBef>
              <a:spcAft>
                <a:spcPts val="0"/>
              </a:spcAft>
              <a:buClr>
                <a:schemeClr val="lt1"/>
              </a:buClr>
              <a:buSzPts val="6000"/>
              <a:buFont typeface="Arial"/>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 name="Google Shape;19;p22"/>
          <p:cNvSpPr txBox="1">
            <a:spLocks noGrp="1"/>
          </p:cNvSpPr>
          <p:nvPr>
            <p:ph type="subTitle" idx="1"/>
          </p:nvPr>
        </p:nvSpPr>
        <p:spPr>
          <a:xfrm>
            <a:off x="1071351" y="4418049"/>
            <a:ext cx="10065224" cy="89775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2800"/>
              <a:buNone/>
              <a:defRPr sz="2800" i="0">
                <a:solidFill>
                  <a:schemeClr val="accent5"/>
                </a:solidFill>
              </a:defRPr>
            </a:lvl1pPr>
            <a:lvl2pPr lvl="1" algn="ctr">
              <a:lnSpc>
                <a:spcPct val="100000"/>
              </a:lnSpc>
              <a:spcBef>
                <a:spcPts val="1800"/>
              </a:spcBef>
              <a:spcAft>
                <a:spcPts val="0"/>
              </a:spcAft>
              <a:buSzPts val="2000"/>
              <a:buNone/>
              <a:defRPr sz="2000"/>
            </a:lvl2pPr>
            <a:lvl3pPr lvl="2" algn="ctr">
              <a:lnSpc>
                <a:spcPct val="100000"/>
              </a:lnSpc>
              <a:spcBef>
                <a:spcPts val="1800"/>
              </a:spcBef>
              <a:spcAft>
                <a:spcPts val="0"/>
              </a:spcAft>
              <a:buSzPts val="1800"/>
              <a:buNone/>
              <a:defRPr sz="1800"/>
            </a:lvl3pPr>
            <a:lvl4pPr lvl="3" algn="ctr">
              <a:lnSpc>
                <a:spcPct val="100000"/>
              </a:lnSpc>
              <a:spcBef>
                <a:spcPts val="1800"/>
              </a:spcBef>
              <a:spcAft>
                <a:spcPts val="0"/>
              </a:spcAft>
              <a:buSzPts val="1600"/>
              <a:buNone/>
              <a:defRPr sz="1600"/>
            </a:lvl4pPr>
            <a:lvl5pPr lvl="4" algn="ctr">
              <a:lnSpc>
                <a:spcPct val="100000"/>
              </a:lnSpc>
              <a:spcBef>
                <a:spcPts val="1800"/>
              </a:spcBef>
              <a:spcAft>
                <a:spcPts val="0"/>
              </a:spcAft>
              <a:buSzPts val="1600"/>
              <a:buNone/>
              <a:defRPr sz="1600"/>
            </a:lvl5pPr>
            <a:lvl6pPr lvl="5" algn="ctr">
              <a:lnSpc>
                <a:spcPct val="90000"/>
              </a:lnSpc>
              <a:spcBef>
                <a:spcPts val="18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20" name="Google Shape;20;p22"/>
          <p:cNvSpPr txBox="1">
            <a:spLocks noGrp="1"/>
          </p:cNvSpPr>
          <p:nvPr>
            <p:ph type="body" idx="2"/>
          </p:nvPr>
        </p:nvSpPr>
        <p:spPr>
          <a:xfrm>
            <a:off x="6096000" y="5557903"/>
            <a:ext cx="5040313" cy="528998"/>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0"/>
              </a:spcBef>
              <a:spcAft>
                <a:spcPts val="0"/>
              </a:spcAft>
              <a:buSzPts val="2200"/>
              <a:buFont typeface="Arial"/>
              <a:buNone/>
              <a:defRPr sz="2200" i="1">
                <a:solidFill>
                  <a:schemeClr val="lt1"/>
                </a:solidFill>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1" name="Google Shape;21;p22"/>
          <p:cNvSpPr/>
          <p:nvPr/>
        </p:nvSpPr>
        <p:spPr>
          <a:xfrm>
            <a:off x="5741158" y="6619164"/>
            <a:ext cx="707409" cy="240594"/>
          </a:xfrm>
          <a:prstGeom prst="rect">
            <a:avLst/>
          </a:prstGeom>
          <a:solidFill>
            <a:srgbClr val="0044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 name="Google Shape;22;p22"/>
          <p:cNvCxnSpPr/>
          <p:nvPr/>
        </p:nvCxnSpPr>
        <p:spPr>
          <a:xfrm>
            <a:off x="846746" y="1978925"/>
            <a:ext cx="0" cy="4879075"/>
          </a:xfrm>
          <a:prstGeom prst="straightConnector1">
            <a:avLst/>
          </a:prstGeom>
          <a:noFill/>
          <a:ln w="28575" cap="flat" cmpd="sng">
            <a:solidFill>
              <a:schemeClr val="accent5"/>
            </a:solidFill>
            <a:prstDash val="solid"/>
            <a:miter lim="800000"/>
            <a:headEnd type="none" w="sm" len="sm"/>
            <a:tailEnd type="none" w="sm" len="sm"/>
          </a:ln>
        </p:spPr>
      </p:cxnSp>
      <p:pic>
        <p:nvPicPr>
          <p:cNvPr id="2" name="Google Shape;17;p22" descr="European Commission">
            <a:extLst>
              <a:ext uri="{FF2B5EF4-FFF2-40B4-BE49-F238E27FC236}">
                <a16:creationId xmlns:a16="http://schemas.microsoft.com/office/drawing/2014/main" id="{B45F4576-0280-9ABD-3693-C3C51E11FA18}"/>
              </a:ext>
            </a:extLst>
          </p:cNvPr>
          <p:cNvPicPr preferRelativeResize="0"/>
          <p:nvPr userDrawn="1"/>
        </p:nvPicPr>
        <p:blipFill rotWithShape="1">
          <a:blip r:embed="rId2">
            <a:alphaModFix/>
          </a:blip>
          <a:srcRect/>
          <a:stretch/>
        </p:blipFill>
        <p:spPr>
          <a:xfrm>
            <a:off x="5388933" y="258042"/>
            <a:ext cx="1659793" cy="115246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97419391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Rectangle 7"/>
          <p:cNvSpPr/>
          <p:nvPr userDrawn="1"/>
        </p:nvSpPr>
        <p:spPr>
          <a:xfrm>
            <a:off x="764308" y="6496411"/>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67377042"/>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3792637843"/>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629239612"/>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76199833"/>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06492604"/>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86716662"/>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10" name="Rectangle 9"/>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86835240"/>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5373627"/>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26497260"/>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ast slide (option 1)">
  <p:cSld name="Last slide (option 1)">
    <p:spTree>
      <p:nvGrpSpPr>
        <p:cNvPr id="1" name="Shape 140"/>
        <p:cNvGrpSpPr/>
        <p:nvPr/>
      </p:nvGrpSpPr>
      <p:grpSpPr>
        <a:xfrm>
          <a:off x="0" y="0"/>
          <a:ext cx="0" cy="0"/>
          <a:chOff x="0" y="0"/>
          <a:chExt cx="0" cy="0"/>
        </a:xfrm>
      </p:grpSpPr>
      <p:sp>
        <p:nvSpPr>
          <p:cNvPr id="141" name="Google Shape;141;p37"/>
          <p:cNvSpPr/>
          <p:nvPr/>
        </p:nvSpPr>
        <p:spPr>
          <a:xfrm>
            <a:off x="0" y="1"/>
            <a:ext cx="12192000" cy="3428999"/>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2" name="Google Shape;142;p37"/>
          <p:cNvSpPr txBox="1">
            <a:spLocks noGrp="1"/>
          </p:cNvSpPr>
          <p:nvPr>
            <p:ph type="sldNum" idx="12"/>
          </p:nvPr>
        </p:nvSpPr>
        <p:spPr>
          <a:xfrm>
            <a:off x="715108"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143" name="Google Shape;143;p37"/>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44" name="Google Shape;144;p37"/>
          <p:cNvSpPr txBox="1">
            <a:spLocks noGrp="1"/>
          </p:cNvSpPr>
          <p:nvPr>
            <p:ph type="body" idx="1"/>
          </p:nvPr>
        </p:nvSpPr>
        <p:spPr>
          <a:xfrm>
            <a:off x="838976" y="4175997"/>
            <a:ext cx="10888663" cy="162014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1400"/>
              <a:buFont typeface="Arial"/>
              <a:buNone/>
              <a:defRPr sz="1400">
                <a:solidFill>
                  <a:srgbClr val="767676"/>
                </a:solidFill>
              </a:defRPr>
            </a:lvl1pPr>
            <a:lvl2pPr marL="914400" lvl="1" indent="-228600" algn="l">
              <a:lnSpc>
                <a:spcPct val="100000"/>
              </a:lnSpc>
              <a:spcBef>
                <a:spcPts val="1800"/>
              </a:spcBef>
              <a:spcAft>
                <a:spcPts val="0"/>
              </a:spcAft>
              <a:buSzPts val="2000"/>
              <a:buNone/>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45" name="Google Shape;145;p37"/>
          <p:cNvCxnSpPr/>
          <p:nvPr/>
        </p:nvCxnSpPr>
        <p:spPr>
          <a:xfrm>
            <a:off x="838200" y="0"/>
            <a:ext cx="0" cy="2362711"/>
          </a:xfrm>
          <a:prstGeom prst="straightConnector1">
            <a:avLst/>
          </a:prstGeom>
          <a:noFill/>
          <a:ln w="28575" cap="flat" cmpd="sng">
            <a:solidFill>
              <a:schemeClr val="dk2"/>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07800888"/>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4" name="Rectangle 13"/>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53159681"/>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
        <p:nvSpPr>
          <p:cNvPr id="15" name="Rectangle 14"/>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053291"/>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6"/>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43209523"/>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3" name="Rectangle 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3645399"/>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9" name="Footer Placeholder 4">
            <a:extLst>
              <a:ext uri="{FF2B5EF4-FFF2-40B4-BE49-F238E27FC236}">
                <a16:creationId xmlns:a16="http://schemas.microsoft.com/office/drawing/2014/main" id="{99C85126-745D-4633-BD35-0DCA6543DACC}"/>
              </a:ext>
            </a:extLst>
          </p:cNvPr>
          <p:cNvSpPr>
            <a:spLocks noGrp="1"/>
          </p:cNvSpPr>
          <p:nvPr>
            <p:ph type="ftr" sz="quarter" idx="3"/>
          </p:nvPr>
        </p:nvSpPr>
        <p:spPr bwMode="gray">
          <a:xfrm>
            <a:off x="584915" y="6282684"/>
            <a:ext cx="4114800" cy="365125"/>
          </a:xfrm>
          <a:prstGeom prst="rect">
            <a:avLst/>
          </a:prstGeom>
        </p:spPr>
        <p:txBody>
          <a:bodyPr/>
          <a:lstStyle>
            <a:lvl1pPr algn="l">
              <a:defRPr sz="1482">
                <a:solidFill>
                  <a:schemeClr val="tx2"/>
                </a:solidFill>
              </a:defRPr>
            </a:lvl1pPr>
          </a:lstStyle>
          <a:p>
            <a:r>
              <a:rPr lang="fr-BE"/>
              <a:t>#MobilityStrategy   #EUGreenDeal</a:t>
            </a:r>
            <a:endParaRPr lang="en-GB"/>
          </a:p>
        </p:txBody>
      </p:sp>
      <p:sp>
        <p:nvSpPr>
          <p:cNvPr id="13" name="Title 1">
            <a:extLst>
              <a:ext uri="{FF2B5EF4-FFF2-40B4-BE49-F238E27FC236}">
                <a16:creationId xmlns:a16="http://schemas.microsoft.com/office/drawing/2014/main" id="{6D09064E-E3C5-46A2-ABD8-E7967F9D3FDF}"/>
              </a:ext>
            </a:extLst>
          </p:cNvPr>
          <p:cNvSpPr>
            <a:spLocks noGrp="1"/>
          </p:cNvSpPr>
          <p:nvPr>
            <p:ph type="title"/>
          </p:nvPr>
        </p:nvSpPr>
        <p:spPr bwMode="gray">
          <a:xfrm>
            <a:off x="903671" y="334636"/>
            <a:ext cx="10359406" cy="1325563"/>
          </a:xfrm>
          <a:prstGeom prst="rect">
            <a:avLst/>
          </a:prstGeom>
        </p:spPr>
        <p:txBody>
          <a:bodyPr>
            <a:normAutofit/>
          </a:bodyPr>
          <a:lstStyle>
            <a:lvl1pPr>
              <a:defRPr sz="338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7846E8E-106B-4B4C-9AD5-FD3B6CA80D6D}"/>
              </a:ext>
            </a:extLst>
          </p:cNvPr>
          <p:cNvSpPr>
            <a:spLocks noGrp="1"/>
          </p:cNvSpPr>
          <p:nvPr>
            <p:ph idx="1"/>
          </p:nvPr>
        </p:nvSpPr>
        <p:spPr bwMode="gray">
          <a:xfrm>
            <a:off x="903671" y="2634832"/>
            <a:ext cx="10359406" cy="3210141"/>
          </a:xfrm>
        </p:spPr>
        <p:txBody>
          <a:bodyPr/>
          <a:lstStyle>
            <a:lvl1pPr marL="362891" indent="-362891">
              <a:buFont typeface="Arial" panose="020B0604020202020204" pitchFamily="34" charset="0"/>
              <a:buChar char="•"/>
              <a:defRPr/>
            </a:lvl1pPr>
          </a:lstStyle>
          <a:p>
            <a:pPr lvl="0"/>
            <a:r>
              <a:rPr lang="en-US"/>
              <a:t>Click to edit Master text styles</a:t>
            </a:r>
            <a:endParaRPr lang="en-GB"/>
          </a:p>
        </p:txBody>
      </p:sp>
      <p:sp>
        <p:nvSpPr>
          <p:cNvPr id="12" name="Text Placeholder 2">
            <a:extLst>
              <a:ext uri="{FF2B5EF4-FFF2-40B4-BE49-F238E27FC236}">
                <a16:creationId xmlns:a16="http://schemas.microsoft.com/office/drawing/2014/main" id="{F109BC10-50AA-46E7-97EF-5248D295038F}"/>
              </a:ext>
            </a:extLst>
          </p:cNvPr>
          <p:cNvSpPr>
            <a:spLocks noGrp="1"/>
          </p:cNvSpPr>
          <p:nvPr>
            <p:ph type="body" idx="10" hasCustomPrompt="1"/>
          </p:nvPr>
        </p:nvSpPr>
        <p:spPr bwMode="gray">
          <a:xfrm>
            <a:off x="903672" y="1635800"/>
            <a:ext cx="10359406" cy="823912"/>
          </a:xfrm>
        </p:spPr>
        <p:txBody>
          <a:bodyPr anchor="b">
            <a:normAutofit/>
          </a:bodyPr>
          <a:lstStyle>
            <a:lvl1pPr marL="0" indent="0" algn="ctr">
              <a:buNone/>
              <a:defRPr sz="3387" b="1">
                <a:solidFill>
                  <a:schemeClr val="accent6"/>
                </a:solidFill>
                <a:latin typeface="PFSquareSansPro-Bold" panose="02000800000000020004" pitchFamily="50" charset="0"/>
              </a:defRPr>
            </a:lvl1pPr>
            <a:lvl2pPr marL="457194" indent="0">
              <a:buNone/>
              <a:defRPr sz="2000" b="1"/>
            </a:lvl2pPr>
            <a:lvl3pPr marL="914389" indent="0">
              <a:buNone/>
              <a:defRPr sz="1800" b="1"/>
            </a:lvl3pPr>
            <a:lvl4pPr marL="1371583" indent="0">
              <a:buNone/>
              <a:defRPr sz="1600" b="1"/>
            </a:lvl4pPr>
            <a:lvl5pPr marL="1828777" indent="0">
              <a:buNone/>
              <a:defRPr sz="1600" b="1"/>
            </a:lvl5pPr>
            <a:lvl6pPr marL="2285971" indent="0">
              <a:buNone/>
              <a:defRPr sz="1600" b="1"/>
            </a:lvl6pPr>
            <a:lvl7pPr marL="2743167" indent="0">
              <a:buNone/>
              <a:defRPr sz="1600" b="1"/>
            </a:lvl7pPr>
            <a:lvl8pPr marL="3200361" indent="0">
              <a:buNone/>
              <a:defRPr sz="1600" b="1"/>
            </a:lvl8pPr>
            <a:lvl9pPr marL="3657555" indent="0">
              <a:buNone/>
              <a:defRPr sz="1600" b="1"/>
            </a:lvl9pPr>
          </a:lstStyle>
          <a:p>
            <a:pPr lvl="0"/>
            <a:r>
              <a:rPr lang="en-US"/>
              <a:t>CLICK TO EDIT MASTER TEXT STYLES</a:t>
            </a:r>
          </a:p>
        </p:txBody>
      </p:sp>
    </p:spTree>
    <p:extLst>
      <p:ext uri="{BB962C8B-B14F-4D97-AF65-F5344CB8AC3E}">
        <p14:creationId xmlns:p14="http://schemas.microsoft.com/office/powerpoint/2010/main" val="1290673714"/>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6"/>
        <p:cNvGrpSpPr/>
        <p:nvPr/>
      </p:nvGrpSpPr>
      <p:grpSpPr>
        <a:xfrm>
          <a:off x="0" y="0"/>
          <a:ext cx="0" cy="0"/>
          <a:chOff x="0" y="0"/>
          <a:chExt cx="0" cy="0"/>
        </a:xfrm>
      </p:grpSpPr>
      <p:sp>
        <p:nvSpPr>
          <p:cNvPr id="157" name="Google Shape;157;p39"/>
          <p:cNvSpPr txBox="1">
            <a:spLocks noGrp="1"/>
          </p:cNvSpPr>
          <p:nvPr>
            <p:ph type="sldNum" idx="12"/>
          </p:nvPr>
        </p:nvSpPr>
        <p:spPr>
          <a:xfrm>
            <a:off x="838200"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pic>
        <p:nvPicPr>
          <p:cNvPr id="158" name="Google Shape;158;p39"/>
          <p:cNvPicPr preferRelativeResize="0"/>
          <p:nvPr/>
        </p:nvPicPr>
        <p:blipFill rotWithShape="1">
          <a:blip r:embed="rId2">
            <a:alphaModFix/>
          </a:blip>
          <a:srcRect t="4555"/>
          <a:stretch/>
        </p:blipFill>
        <p:spPr>
          <a:xfrm>
            <a:off x="0" y="1078173"/>
            <a:ext cx="12192000" cy="5783240"/>
          </a:xfrm>
          <a:prstGeom prst="rect">
            <a:avLst/>
          </a:prstGeom>
          <a:noFill/>
          <a:ln>
            <a:noFill/>
          </a:ln>
        </p:spPr>
      </p:pic>
      <p:sp>
        <p:nvSpPr>
          <p:cNvPr id="159" name="Google Shape;159;p39"/>
          <p:cNvSpPr/>
          <p:nvPr/>
        </p:nvSpPr>
        <p:spPr>
          <a:xfrm>
            <a:off x="5289" y="1078173"/>
            <a:ext cx="12197346" cy="5783239"/>
          </a:xfrm>
          <a:prstGeom prst="rect">
            <a:avLst/>
          </a:prstGeom>
          <a:solidFill>
            <a:srgbClr val="024EA2">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Arial"/>
              <a:ea typeface="Arial"/>
              <a:cs typeface="Arial"/>
              <a:sym typeface="Arial"/>
            </a:endParaRPr>
          </a:p>
        </p:txBody>
      </p:sp>
      <p:pic>
        <p:nvPicPr>
          <p:cNvPr id="160" name="Google Shape;160;p39" descr="European Commission"/>
          <p:cNvPicPr preferRelativeResize="0"/>
          <p:nvPr/>
        </p:nvPicPr>
        <p:blipFill rotWithShape="1">
          <a:blip r:embed="rId3">
            <a:alphaModFix/>
          </a:blip>
          <a:srcRect/>
          <a:stretch/>
        </p:blipFill>
        <p:spPr>
          <a:xfrm>
            <a:off x="5388933" y="258042"/>
            <a:ext cx="1659793" cy="1152460"/>
          </a:xfrm>
          <a:prstGeom prst="rect">
            <a:avLst/>
          </a:prstGeom>
          <a:noFill/>
          <a:ln>
            <a:noFill/>
          </a:ln>
        </p:spPr>
      </p:pic>
      <p:sp>
        <p:nvSpPr>
          <p:cNvPr id="161" name="Google Shape;161;p39"/>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0" anchor="t" anchorCtr="0">
            <a:noAutofit/>
          </a:bodyPr>
          <a:lstStyle>
            <a:lvl1pPr lvl="0" algn="l">
              <a:lnSpc>
                <a:spcPct val="90000"/>
              </a:lnSpc>
              <a:spcBef>
                <a:spcPts val="0"/>
              </a:spcBef>
              <a:spcAft>
                <a:spcPts val="0"/>
              </a:spcAft>
              <a:buClr>
                <a:schemeClr val="lt1"/>
              </a:buClr>
              <a:buSzPts val="6000"/>
              <a:buFont typeface="Arial"/>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62" name="Google Shape;162;p39"/>
          <p:cNvSpPr txBox="1">
            <a:spLocks noGrp="1"/>
          </p:cNvSpPr>
          <p:nvPr>
            <p:ph type="subTitle" idx="1"/>
          </p:nvPr>
        </p:nvSpPr>
        <p:spPr>
          <a:xfrm>
            <a:off x="1071351" y="4418049"/>
            <a:ext cx="10065224" cy="89775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2800"/>
              <a:buNone/>
              <a:defRPr sz="2800" i="0">
                <a:solidFill>
                  <a:schemeClr val="accent5"/>
                </a:solidFill>
              </a:defRPr>
            </a:lvl1pPr>
            <a:lvl2pPr lvl="1" algn="ctr">
              <a:lnSpc>
                <a:spcPct val="100000"/>
              </a:lnSpc>
              <a:spcBef>
                <a:spcPts val="1800"/>
              </a:spcBef>
              <a:spcAft>
                <a:spcPts val="0"/>
              </a:spcAft>
              <a:buSzPts val="2000"/>
              <a:buNone/>
              <a:defRPr sz="2000"/>
            </a:lvl2pPr>
            <a:lvl3pPr lvl="2" algn="ctr">
              <a:lnSpc>
                <a:spcPct val="100000"/>
              </a:lnSpc>
              <a:spcBef>
                <a:spcPts val="1800"/>
              </a:spcBef>
              <a:spcAft>
                <a:spcPts val="0"/>
              </a:spcAft>
              <a:buSzPts val="1800"/>
              <a:buNone/>
              <a:defRPr sz="1800"/>
            </a:lvl3pPr>
            <a:lvl4pPr lvl="3" algn="ctr">
              <a:lnSpc>
                <a:spcPct val="100000"/>
              </a:lnSpc>
              <a:spcBef>
                <a:spcPts val="1800"/>
              </a:spcBef>
              <a:spcAft>
                <a:spcPts val="0"/>
              </a:spcAft>
              <a:buSzPts val="1600"/>
              <a:buNone/>
              <a:defRPr sz="1600"/>
            </a:lvl4pPr>
            <a:lvl5pPr lvl="4" algn="ctr">
              <a:lnSpc>
                <a:spcPct val="100000"/>
              </a:lnSpc>
              <a:spcBef>
                <a:spcPts val="1800"/>
              </a:spcBef>
              <a:spcAft>
                <a:spcPts val="0"/>
              </a:spcAft>
              <a:buSzPts val="1600"/>
              <a:buNone/>
              <a:defRPr sz="1600"/>
            </a:lvl5pPr>
            <a:lvl6pPr lvl="5" algn="ctr">
              <a:lnSpc>
                <a:spcPct val="90000"/>
              </a:lnSpc>
              <a:spcBef>
                <a:spcPts val="18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163" name="Google Shape;163;p39"/>
          <p:cNvSpPr txBox="1">
            <a:spLocks noGrp="1"/>
          </p:cNvSpPr>
          <p:nvPr>
            <p:ph type="body" idx="2"/>
          </p:nvPr>
        </p:nvSpPr>
        <p:spPr>
          <a:xfrm>
            <a:off x="6096000" y="5557903"/>
            <a:ext cx="5040313" cy="528998"/>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0"/>
              </a:spcBef>
              <a:spcAft>
                <a:spcPts val="0"/>
              </a:spcAft>
              <a:buSzPts val="2200"/>
              <a:buFont typeface="Arial"/>
              <a:buNone/>
              <a:defRPr sz="2200" i="1">
                <a:solidFill>
                  <a:schemeClr val="lt1"/>
                </a:solidFill>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64" name="Google Shape;164;p39"/>
          <p:cNvSpPr/>
          <p:nvPr/>
        </p:nvSpPr>
        <p:spPr>
          <a:xfrm>
            <a:off x="5741158" y="6619164"/>
            <a:ext cx="707409" cy="240594"/>
          </a:xfrm>
          <a:prstGeom prst="rect">
            <a:avLst/>
          </a:prstGeom>
          <a:solidFill>
            <a:srgbClr val="0044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65" name="Google Shape;165;p39"/>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st slide (option 2)">
  <p:cSld name="Last slide (option 2)">
    <p:spTree>
      <p:nvGrpSpPr>
        <p:cNvPr id="1" name="Shape 166"/>
        <p:cNvGrpSpPr/>
        <p:nvPr/>
      </p:nvGrpSpPr>
      <p:grpSpPr>
        <a:xfrm>
          <a:off x="0" y="0"/>
          <a:ext cx="0" cy="0"/>
          <a:chOff x="0" y="0"/>
          <a:chExt cx="0" cy="0"/>
        </a:xfrm>
      </p:grpSpPr>
      <p:sp>
        <p:nvSpPr>
          <p:cNvPr id="167" name="Google Shape;167;p40"/>
          <p:cNvSpPr/>
          <p:nvPr/>
        </p:nvSpPr>
        <p:spPr>
          <a:xfrm>
            <a:off x="0" y="1"/>
            <a:ext cx="12192000" cy="342899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8" name="Google Shape;168;p40"/>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169" name="Google Shape;169;p40"/>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accent5"/>
              </a:buClr>
              <a:buSzPts val="6000"/>
              <a:buFont typeface="Arial"/>
              <a:buNone/>
              <a:defRPr sz="6000">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70" name="Google Shape;170;p40"/>
          <p:cNvSpPr txBox="1">
            <a:spLocks noGrp="1"/>
          </p:cNvSpPr>
          <p:nvPr>
            <p:ph type="body" idx="1"/>
          </p:nvPr>
        </p:nvSpPr>
        <p:spPr>
          <a:xfrm>
            <a:off x="838976" y="4175997"/>
            <a:ext cx="10888663" cy="162014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1400"/>
              <a:buFont typeface="Arial"/>
              <a:buNone/>
              <a:defRPr sz="1400">
                <a:solidFill>
                  <a:srgbClr val="767676"/>
                </a:solidFill>
              </a:defRPr>
            </a:lvl1pPr>
            <a:lvl2pPr marL="914400" lvl="1" indent="-228600" algn="l">
              <a:lnSpc>
                <a:spcPct val="100000"/>
              </a:lnSpc>
              <a:spcBef>
                <a:spcPts val="1800"/>
              </a:spcBef>
              <a:spcAft>
                <a:spcPts val="0"/>
              </a:spcAft>
              <a:buSzPts val="2000"/>
              <a:buNone/>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71" name="Google Shape;171;p40"/>
          <p:cNvCxnSpPr/>
          <p:nvPr/>
        </p:nvCxnSpPr>
        <p:spPr>
          <a:xfrm>
            <a:off x="838200" y="0"/>
            <a:ext cx="0" cy="2362711"/>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2"/>
        <p:cNvGrpSpPr/>
        <p:nvPr/>
      </p:nvGrpSpPr>
      <p:grpSpPr>
        <a:xfrm>
          <a:off x="0" y="0"/>
          <a:ext cx="0" cy="0"/>
          <a:chOff x="0" y="0"/>
          <a:chExt cx="0" cy="0"/>
        </a:xfrm>
      </p:grpSpPr>
      <p:sp>
        <p:nvSpPr>
          <p:cNvPr id="183" name="Google Shape;183;p43"/>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7730836" y="5557902"/>
            <a:ext cx="4027055" cy="1147697"/>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255468024"/>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
        <p:nvSpPr>
          <p:cNvPr id="12" name="Rectangle 11"/>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514670429"/>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
        <p:nvSpPr>
          <p:cNvPr id="13" name="Rectangle 1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44925926"/>
      </p:ext>
    </p:extLst>
  </p:cSld>
  <p:clrMapOvr>
    <a:masterClrMapping/>
  </p:clrMapOvr>
  <p:transition spd="slow">
    <p:wip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08727232"/>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3" Type="http://schemas.openxmlformats.org/officeDocument/2006/relationships/slideLayout" Target="../slideLayouts/slideLayout8.xml"/><Relationship Id="rId21" Type="http://schemas.openxmlformats.org/officeDocument/2006/relationships/theme" Target="../theme/theme2.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0" i="0" u="none" strike="noStrike" cap="none">
                <a:solidFill>
                  <a:srgbClr val="767676"/>
                </a:solidFill>
                <a:latin typeface="Arial"/>
                <a:ea typeface="Arial"/>
                <a:cs typeface="Arial"/>
                <a:sym typeface="Arial"/>
              </a:defRPr>
            </a:lvl1pPr>
            <a:lvl2pPr marL="0" marR="0" lvl="1" indent="0" algn="l" rtl="0">
              <a:spcBef>
                <a:spcPts val="0"/>
              </a:spcBef>
              <a:buNone/>
              <a:defRPr sz="1200" b="0" i="0" u="none" strike="noStrike" cap="none">
                <a:solidFill>
                  <a:srgbClr val="767676"/>
                </a:solidFill>
                <a:latin typeface="Arial"/>
                <a:ea typeface="Arial"/>
                <a:cs typeface="Arial"/>
                <a:sym typeface="Arial"/>
              </a:defRPr>
            </a:lvl2pPr>
            <a:lvl3pPr marL="0" marR="0" lvl="2" indent="0" algn="l" rtl="0">
              <a:spcBef>
                <a:spcPts val="0"/>
              </a:spcBef>
              <a:buNone/>
              <a:defRPr sz="1200" b="0" i="0" u="none" strike="noStrike" cap="none">
                <a:solidFill>
                  <a:srgbClr val="767676"/>
                </a:solidFill>
                <a:latin typeface="Arial"/>
                <a:ea typeface="Arial"/>
                <a:cs typeface="Arial"/>
                <a:sym typeface="Arial"/>
              </a:defRPr>
            </a:lvl3pPr>
            <a:lvl4pPr marL="0" marR="0" lvl="3" indent="0" algn="l" rtl="0">
              <a:spcBef>
                <a:spcPts val="0"/>
              </a:spcBef>
              <a:buNone/>
              <a:defRPr sz="1200" b="0" i="0" u="none" strike="noStrike" cap="none">
                <a:solidFill>
                  <a:srgbClr val="767676"/>
                </a:solidFill>
                <a:latin typeface="Arial"/>
                <a:ea typeface="Arial"/>
                <a:cs typeface="Arial"/>
                <a:sym typeface="Arial"/>
              </a:defRPr>
            </a:lvl4pPr>
            <a:lvl5pPr marL="0" marR="0" lvl="4" indent="0" algn="l" rtl="0">
              <a:spcBef>
                <a:spcPts val="0"/>
              </a:spcBef>
              <a:buNone/>
              <a:defRPr sz="1200" b="0" i="0" u="none" strike="noStrike" cap="none">
                <a:solidFill>
                  <a:srgbClr val="767676"/>
                </a:solidFill>
                <a:latin typeface="Arial"/>
                <a:ea typeface="Arial"/>
                <a:cs typeface="Arial"/>
                <a:sym typeface="Arial"/>
              </a:defRPr>
            </a:lvl5pPr>
            <a:lvl6pPr marL="0" marR="0" lvl="5" indent="0" algn="l" rtl="0">
              <a:spcBef>
                <a:spcPts val="0"/>
              </a:spcBef>
              <a:buNone/>
              <a:defRPr sz="1200" b="0" i="0" u="none" strike="noStrike" cap="none">
                <a:solidFill>
                  <a:srgbClr val="767676"/>
                </a:solidFill>
                <a:latin typeface="Arial"/>
                <a:ea typeface="Arial"/>
                <a:cs typeface="Arial"/>
                <a:sym typeface="Arial"/>
              </a:defRPr>
            </a:lvl6pPr>
            <a:lvl7pPr marL="0" marR="0" lvl="6" indent="0" algn="l" rtl="0">
              <a:spcBef>
                <a:spcPts val="0"/>
              </a:spcBef>
              <a:buNone/>
              <a:defRPr sz="1200" b="0" i="0" u="none" strike="noStrike" cap="none">
                <a:solidFill>
                  <a:srgbClr val="767676"/>
                </a:solidFill>
                <a:latin typeface="Arial"/>
                <a:ea typeface="Arial"/>
                <a:cs typeface="Arial"/>
                <a:sym typeface="Arial"/>
              </a:defRPr>
            </a:lvl7pPr>
            <a:lvl8pPr marL="0" marR="0" lvl="7" indent="0" algn="l" rtl="0">
              <a:spcBef>
                <a:spcPts val="0"/>
              </a:spcBef>
              <a:buNone/>
              <a:defRPr sz="1200" b="0" i="0" u="none" strike="noStrike" cap="none">
                <a:solidFill>
                  <a:srgbClr val="767676"/>
                </a:solidFill>
                <a:latin typeface="Arial"/>
                <a:ea typeface="Arial"/>
                <a:cs typeface="Arial"/>
                <a:sym typeface="Arial"/>
              </a:defRPr>
            </a:lvl8pPr>
            <a:lvl9pPr marL="0" marR="0" lvl="8" indent="0" algn="l" rtl="0">
              <a:spcBef>
                <a:spcPts val="0"/>
              </a:spcBef>
              <a:buNone/>
              <a:defRPr sz="1200" b="0" i="0" u="none" strike="noStrike" cap="none">
                <a:solidFill>
                  <a:srgbClr val="76767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1" name="Google Shape;11;p21"/>
          <p:cNvSpPr txBox="1">
            <a:spLocks noGrp="1"/>
          </p:cNvSpPr>
          <p:nvPr>
            <p:ph type="title"/>
          </p:nvPr>
        </p:nvSpPr>
        <p:spPr>
          <a:xfrm>
            <a:off x="838200" y="482860"/>
            <a:ext cx="10515600"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1"/>
          <p:cNvSpPr txBox="1">
            <a:spLocks noGrp="1"/>
          </p:cNvSpPr>
          <p:nvPr>
            <p:ph type="body" idx="1"/>
          </p:nvPr>
        </p:nvSpPr>
        <p:spPr>
          <a:xfrm>
            <a:off x="838200" y="1825625"/>
            <a:ext cx="10515600" cy="3881904"/>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 name="Google Shape;13;p21" descr="European Commission"/>
          <p:cNvPicPr preferRelativeResize="0"/>
          <p:nvPr/>
        </p:nvPicPr>
        <p:blipFill rotWithShape="1">
          <a:blip r:embed="rId7">
            <a:alphaModFix/>
          </a:blip>
          <a:srcRect/>
          <a:stretch/>
        </p:blipFill>
        <p:spPr>
          <a:xfrm>
            <a:off x="10033852" y="6045988"/>
            <a:ext cx="1715733" cy="45042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64" r:id="rId2"/>
    <p:sldLayoutId id="2147483666" r:id="rId3"/>
    <p:sldLayoutId id="2147483667" r:id="rId4"/>
    <p:sldLayoutId id="2147483670" r:id="rId5"/>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189954992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Lst>
  <p:transition spd="slow">
    <p:wipe/>
  </p:transition>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2" name="Google Shape;17;p22" descr="European Commission">
            <a:extLst>
              <a:ext uri="{FF2B5EF4-FFF2-40B4-BE49-F238E27FC236}">
                <a16:creationId xmlns:a16="http://schemas.microsoft.com/office/drawing/2014/main" id="{F331827D-67AB-BC45-5244-975836C82EE5}"/>
              </a:ext>
            </a:extLst>
          </p:cNvPr>
          <p:cNvPicPr preferRelativeResize="0"/>
          <p:nvPr/>
        </p:nvPicPr>
        <p:blipFill rotWithShape="1">
          <a:blip r:embed="rId3">
            <a:alphaModFix/>
          </a:blip>
          <a:srcRect/>
          <a:stretch/>
        </p:blipFill>
        <p:spPr>
          <a:xfrm>
            <a:off x="5388933" y="258042"/>
            <a:ext cx="1659793" cy="1152460"/>
          </a:xfrm>
          <a:prstGeom prst="rect">
            <a:avLst/>
          </a:prstGeom>
          <a:noFill/>
          <a:ln>
            <a:noFill/>
          </a:ln>
        </p:spPr>
      </p:pic>
      <p:sp>
        <p:nvSpPr>
          <p:cNvPr id="188" name="Google Shape;188;p1"/>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0" anchor="t" anchorCtr="0">
            <a:noAutofit/>
          </a:bodyPr>
          <a:lstStyle/>
          <a:p>
            <a:pPr marL="0" lvl="0" indent="0" algn="l" rtl="0">
              <a:lnSpc>
                <a:spcPct val="90000"/>
              </a:lnSpc>
              <a:spcBef>
                <a:spcPts val="0"/>
              </a:spcBef>
              <a:spcAft>
                <a:spcPts val="0"/>
              </a:spcAft>
              <a:buClr>
                <a:schemeClr val="lt1"/>
              </a:buClr>
              <a:buSzPts val="6000"/>
              <a:buFont typeface="Arial"/>
              <a:buNone/>
            </a:pPr>
            <a:r>
              <a:rPr lang="en-US" dirty="0"/>
              <a:t>Workshop on Revised</a:t>
            </a:r>
            <a:br>
              <a:rPr lang="en-US" dirty="0"/>
            </a:br>
            <a:r>
              <a:rPr lang="en-US" dirty="0"/>
              <a:t>TEN-T Regulation, New KPIs, and Core Corridor</a:t>
            </a:r>
            <a:endParaRPr dirty="0"/>
          </a:p>
        </p:txBody>
      </p:sp>
      <p:sp>
        <p:nvSpPr>
          <p:cNvPr id="190" name="Google Shape;190;p1"/>
          <p:cNvSpPr txBox="1">
            <a:spLocks noGrp="1"/>
          </p:cNvSpPr>
          <p:nvPr>
            <p:ph type="body" idx="2"/>
          </p:nvPr>
        </p:nvSpPr>
        <p:spPr>
          <a:xfrm>
            <a:off x="2899954" y="5557903"/>
            <a:ext cx="8236359" cy="528998"/>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2200"/>
              <a:buFont typeface="Arial"/>
              <a:buNone/>
            </a:pPr>
            <a:r>
              <a:rPr lang="en-IE" dirty="0"/>
              <a:t>Directorate-General for Mobility and Transport</a:t>
            </a:r>
          </a:p>
          <a:p>
            <a:pPr marL="0" lvl="0" indent="0" algn="r" rtl="0">
              <a:lnSpc>
                <a:spcPct val="100000"/>
              </a:lnSpc>
              <a:spcBef>
                <a:spcPts val="0"/>
              </a:spcBef>
              <a:spcAft>
                <a:spcPts val="0"/>
              </a:spcAft>
              <a:buSzPts val="2200"/>
              <a:buFont typeface="Arial"/>
              <a:buNone/>
            </a:pPr>
            <a:r>
              <a:rPr lang="en-IE" dirty="0"/>
              <a:t>Directorate B – Investment, Innovative &amp; Sustainable Transport</a:t>
            </a:r>
          </a:p>
          <a:p>
            <a:pPr marL="0" lvl="0" indent="0" algn="r" rtl="0">
              <a:lnSpc>
                <a:spcPct val="100000"/>
              </a:lnSpc>
              <a:spcBef>
                <a:spcPts val="0"/>
              </a:spcBef>
              <a:spcAft>
                <a:spcPts val="0"/>
              </a:spcAft>
              <a:buSzPts val="2200"/>
              <a:buFont typeface="Arial"/>
              <a:buNone/>
            </a:pPr>
            <a:r>
              <a:rPr lang="en-IE" dirty="0"/>
              <a:t>Unit B1 – Transport Networks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7;p19">
            <a:extLst>
              <a:ext uri="{FF2B5EF4-FFF2-40B4-BE49-F238E27FC236}">
                <a16:creationId xmlns:a16="http://schemas.microsoft.com/office/drawing/2014/main" id="{FD8F1893-A345-6EC8-D6A0-6405BFF95D70}"/>
              </a:ext>
            </a:extLst>
          </p:cNvPr>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GB"/>
              <a:t>10</a:t>
            </a:fld>
            <a:endParaRPr/>
          </a:p>
        </p:txBody>
      </p:sp>
      <p:sp>
        <p:nvSpPr>
          <p:cNvPr id="2" name="Title 1"/>
          <p:cNvSpPr>
            <a:spLocks noGrp="1"/>
          </p:cNvSpPr>
          <p:nvPr>
            <p:ph type="title"/>
          </p:nvPr>
        </p:nvSpPr>
        <p:spPr/>
        <p:txBody>
          <a:bodyPr/>
          <a:lstStyle/>
          <a:p>
            <a:r>
              <a:rPr lang="en-GB" dirty="0"/>
              <a:t>GNS: RWL – Data	</a:t>
            </a:r>
            <a:r>
              <a:rPr lang="en-GB" sz="2400" dirty="0"/>
              <a:t>2/2</a:t>
            </a:r>
            <a:endParaRPr lang="en-GB" dirty="0">
              <a:solidFill>
                <a:srgbClr val="FFC000"/>
              </a:solidFill>
            </a:endParaRPr>
          </a:p>
        </p:txBody>
      </p:sp>
      <p:pic>
        <p:nvPicPr>
          <p:cNvPr id="7" name="Picture 6">
            <a:extLst>
              <a:ext uri="{FF2B5EF4-FFF2-40B4-BE49-F238E27FC236}">
                <a16:creationId xmlns:a16="http://schemas.microsoft.com/office/drawing/2014/main" id="{7F73B0BD-8C03-23E5-2568-BBF5D9224F40}"/>
              </a:ext>
            </a:extLst>
          </p:cNvPr>
          <p:cNvPicPr>
            <a:picLocks noChangeAspect="1"/>
          </p:cNvPicPr>
          <p:nvPr/>
        </p:nvPicPr>
        <p:blipFill>
          <a:blip r:embed="rId3"/>
          <a:stretch>
            <a:fillRect/>
          </a:stretch>
        </p:blipFill>
        <p:spPr>
          <a:xfrm>
            <a:off x="804862" y="1604962"/>
            <a:ext cx="10582275" cy="3648075"/>
          </a:xfrm>
          <a:prstGeom prst="rect">
            <a:avLst/>
          </a:prstGeom>
        </p:spPr>
      </p:pic>
    </p:spTree>
    <p:extLst>
      <p:ext uri="{BB962C8B-B14F-4D97-AF65-F5344CB8AC3E}">
        <p14:creationId xmlns:p14="http://schemas.microsoft.com/office/powerpoint/2010/main" val="57047801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B2000BF-CAE1-0909-9AF9-AB0BBF3B28CA}"/>
              </a:ext>
            </a:extLst>
          </p:cNvPr>
          <p:cNvSpPr>
            <a:spLocks noGrp="1"/>
          </p:cNvSpPr>
          <p:nvPr>
            <p:ph idx="1"/>
          </p:nvPr>
        </p:nvSpPr>
        <p:spPr>
          <a:xfrm>
            <a:off x="838199" y="1825625"/>
            <a:ext cx="10905699" cy="4104912"/>
          </a:xfrm>
        </p:spPr>
        <p:txBody>
          <a:bodyPr/>
          <a:lstStyle/>
          <a:p>
            <a:pPr>
              <a:buClr>
                <a:srgbClr val="FFC000"/>
              </a:buClr>
            </a:pPr>
            <a:r>
              <a:rPr lang="en-US" dirty="0"/>
              <a:t>EC:	Consultation with MS, preparation of </a:t>
            </a:r>
            <a:r>
              <a:rPr lang="en-US" b="1" dirty="0"/>
              <a:t>final template</a:t>
            </a:r>
            <a:r>
              <a:rPr lang="en-US" dirty="0"/>
              <a:t> 	12/2024</a:t>
            </a:r>
          </a:p>
          <a:p>
            <a:pPr>
              <a:buClr>
                <a:srgbClr val="FFC000"/>
              </a:buClr>
            </a:pPr>
            <a:r>
              <a:rPr lang="en-US" dirty="0"/>
              <a:t>MS:	</a:t>
            </a:r>
            <a:r>
              <a:rPr lang="en-US" b="1" dirty="0"/>
              <a:t>Data Supply </a:t>
            </a:r>
            <a:r>
              <a:rPr lang="en-US" dirty="0"/>
              <a:t>						03/2025</a:t>
            </a:r>
          </a:p>
          <a:p>
            <a:pPr>
              <a:buClr>
                <a:srgbClr val="FFC000"/>
              </a:buClr>
            </a:pPr>
            <a:r>
              <a:rPr lang="en-US" dirty="0"/>
              <a:t>EC:  Preparation &amp; adoption of IA				     2025</a:t>
            </a:r>
          </a:p>
          <a:p>
            <a:pPr>
              <a:buClr>
                <a:srgbClr val="FFC000"/>
              </a:buClr>
            </a:pPr>
            <a:r>
              <a:rPr lang="en-US" dirty="0"/>
              <a:t>Procedures: </a:t>
            </a:r>
          </a:p>
          <a:p>
            <a:pPr lvl="1">
              <a:spcAft>
                <a:spcPts val="600"/>
              </a:spcAft>
              <a:buFont typeface="Wingdings" panose="05000000000000000000" pitchFamily="2" charset="2"/>
              <a:buChar char="§"/>
            </a:pPr>
            <a:r>
              <a:rPr lang="en-IE" sz="1800" dirty="0"/>
              <a:t>Assisting Committee: </a:t>
            </a:r>
            <a:r>
              <a:rPr lang="en-IE" sz="1800" b="1" u="sng" dirty="0"/>
              <a:t>IWT Committee</a:t>
            </a:r>
          </a:p>
          <a:p>
            <a:pPr lvl="1">
              <a:spcAft>
                <a:spcPts val="600"/>
              </a:spcAft>
              <a:buFont typeface="Wingdings" panose="05000000000000000000" pitchFamily="2" charset="2"/>
              <a:buChar char="§"/>
            </a:pPr>
            <a:r>
              <a:rPr lang="en-IE" sz="1800" dirty="0"/>
              <a:t>Information in TEN-T Committee and NAIADES III</a:t>
            </a:r>
          </a:p>
          <a:p>
            <a:pPr lvl="1">
              <a:spcAft>
                <a:spcPts val="600"/>
              </a:spcAft>
              <a:buFont typeface="Wingdings" panose="05000000000000000000" pitchFamily="2" charset="2"/>
              <a:buChar char="§"/>
            </a:pPr>
            <a:r>
              <a:rPr lang="en-US" sz="1800" b="0" i="0" dirty="0">
                <a:solidFill>
                  <a:srgbClr val="26324B"/>
                </a:solidFill>
                <a:effectLst/>
                <a:latin typeface="arial" panose="020B0604020202020204" pitchFamily="34" charset="0"/>
              </a:rPr>
              <a:t>Technical development of data </a:t>
            </a:r>
            <a:r>
              <a:rPr lang="en-US" sz="1800" dirty="0">
                <a:solidFill>
                  <a:srgbClr val="26324B"/>
                </a:solidFill>
                <a:latin typeface="arial" panose="020B0604020202020204" pitchFamily="34" charset="0"/>
              </a:rPr>
              <a:t>template </a:t>
            </a:r>
            <a:r>
              <a:rPr lang="en-US" sz="1800" b="0" i="0" dirty="0">
                <a:solidFill>
                  <a:srgbClr val="26324B"/>
                </a:solidFill>
                <a:effectLst/>
                <a:latin typeface="arial" panose="020B0604020202020204" pitchFamily="34" charset="0"/>
              </a:rPr>
              <a:t>in collaboration with the Technical User Group,</a:t>
            </a:r>
            <a:br>
              <a:rPr lang="en-US" sz="1800" b="0" i="0" dirty="0">
                <a:solidFill>
                  <a:srgbClr val="26324B"/>
                </a:solidFill>
                <a:effectLst/>
                <a:latin typeface="arial" panose="020B0604020202020204" pitchFamily="34" charset="0"/>
              </a:rPr>
            </a:br>
            <a:r>
              <a:rPr lang="en-US" sz="1800" b="0" i="0" dirty="0">
                <a:solidFill>
                  <a:srgbClr val="26324B"/>
                </a:solidFill>
                <a:effectLst/>
                <a:latin typeface="arial" panose="020B0604020202020204" pitchFamily="34" charset="0"/>
              </a:rPr>
              <a:t>comprising nominated experts</a:t>
            </a:r>
            <a:endParaRPr lang="en-IE" sz="1800" dirty="0"/>
          </a:p>
        </p:txBody>
      </p:sp>
      <p:sp>
        <p:nvSpPr>
          <p:cNvPr id="3" name="Google Shape;417;p19">
            <a:extLst>
              <a:ext uri="{FF2B5EF4-FFF2-40B4-BE49-F238E27FC236}">
                <a16:creationId xmlns:a16="http://schemas.microsoft.com/office/drawing/2014/main" id="{C165A7F0-274C-534E-5D7D-714CDA2C900A}"/>
              </a:ext>
            </a:extLst>
          </p:cNvPr>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GB" smtClean="0"/>
              <a:t>11</a:t>
            </a:fld>
            <a:endParaRPr/>
          </a:p>
        </p:txBody>
      </p:sp>
      <p:sp>
        <p:nvSpPr>
          <p:cNvPr id="2" name="Title 1"/>
          <p:cNvSpPr>
            <a:spLocks noGrp="1"/>
          </p:cNvSpPr>
          <p:nvPr>
            <p:ph type="title"/>
          </p:nvPr>
        </p:nvSpPr>
        <p:spPr/>
        <p:txBody>
          <a:bodyPr/>
          <a:lstStyle/>
          <a:p>
            <a:r>
              <a:rPr lang="en-GB"/>
              <a:t>GNS: RWL – timeline</a:t>
            </a:r>
            <a:endParaRPr lang="en-GB">
              <a:solidFill>
                <a:srgbClr val="FFC000"/>
              </a:solidFill>
            </a:endParaRPr>
          </a:p>
        </p:txBody>
      </p:sp>
    </p:spTree>
    <p:extLst>
      <p:ext uri="{BB962C8B-B14F-4D97-AF65-F5344CB8AC3E}">
        <p14:creationId xmlns:p14="http://schemas.microsoft.com/office/powerpoint/2010/main" val="4193099276"/>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36327" y="2519465"/>
            <a:ext cx="4732386"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Maritime transport</a:t>
            </a:r>
          </a:p>
        </p:txBody>
      </p:sp>
    </p:spTree>
    <p:extLst>
      <p:ext uri="{BB962C8B-B14F-4D97-AF65-F5344CB8AC3E}">
        <p14:creationId xmlns:p14="http://schemas.microsoft.com/office/powerpoint/2010/main" val="35013221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966" y="843412"/>
            <a:ext cx="10515600" cy="782357"/>
          </a:xfrm>
        </p:spPr>
        <p:txBody>
          <a:bodyPr/>
          <a:lstStyle/>
          <a:p>
            <a:r>
              <a:rPr lang="en-GB" dirty="0"/>
              <a:t>Maritime transport</a:t>
            </a:r>
            <a:r>
              <a:rPr lang="en-GB" sz="2200" dirty="0"/>
              <a:t>  </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952966" y="1829955"/>
            <a:ext cx="10515600" cy="3724096"/>
          </a:xfrm>
          <a:prstGeom prst="rect">
            <a:avLst/>
          </a:prstGeom>
        </p:spPr>
        <p:txBody>
          <a:bodyPr wrap="square">
            <a:spAutoFit/>
          </a:bodyPr>
          <a:lstStyle/>
          <a:p>
            <a:pPr marL="0" lvl="1">
              <a:spcBef>
                <a:spcPts val="1200"/>
              </a:spcBef>
              <a:buClr>
                <a:schemeClr val="accent5"/>
              </a:buClr>
            </a:pPr>
            <a:r>
              <a:rPr lang="en-GB" sz="2200" b="1" dirty="0">
                <a:solidFill>
                  <a:schemeClr val="tx1"/>
                </a:solidFill>
              </a:rPr>
              <a:t>Overall vision: </a:t>
            </a:r>
          </a:p>
          <a:p>
            <a:pPr marL="342900" lvl="1" indent="-342900">
              <a:spcBef>
                <a:spcPts val="1200"/>
              </a:spcBef>
              <a:buClr>
                <a:schemeClr val="accent5"/>
              </a:buClr>
              <a:buFont typeface="Wingdings" panose="05000000000000000000" pitchFamily="2" charset="2"/>
              <a:buChar char="Ø"/>
            </a:pPr>
            <a:r>
              <a:rPr lang="en-GB" sz="2400" dirty="0">
                <a:solidFill>
                  <a:schemeClr val="tx1"/>
                </a:solidFill>
                <a:latin typeface="Arial"/>
              </a:rPr>
              <a:t>promotion of Short Sea Shipping and hinterland connectivity</a:t>
            </a:r>
          </a:p>
          <a:p>
            <a:pPr marL="0" lvl="1">
              <a:spcBef>
                <a:spcPts val="1200"/>
              </a:spcBef>
              <a:buClr>
                <a:schemeClr val="accent5"/>
              </a:buClr>
            </a:pPr>
            <a:endParaRPr lang="en-GB" sz="2200" b="1" dirty="0">
              <a:solidFill>
                <a:schemeClr val="tx1"/>
              </a:solidFill>
            </a:endParaRPr>
          </a:p>
          <a:p>
            <a:pPr marL="0" lvl="1">
              <a:spcBef>
                <a:spcPts val="1200"/>
              </a:spcBef>
              <a:buClr>
                <a:schemeClr val="accent5"/>
              </a:buClr>
            </a:pPr>
            <a:r>
              <a:rPr lang="en-GB" sz="2200" b="1" dirty="0">
                <a:solidFill>
                  <a:schemeClr val="tx1"/>
                </a:solidFill>
              </a:rPr>
              <a:t>To this aim:</a:t>
            </a:r>
          </a:p>
          <a:p>
            <a:pPr marL="342900" lvl="1" indent="-342900">
              <a:spcBef>
                <a:spcPts val="1200"/>
              </a:spcBef>
              <a:buClr>
                <a:schemeClr val="accent5"/>
              </a:buClr>
              <a:buFont typeface="Wingdings" panose="05000000000000000000" pitchFamily="2" charset="2"/>
              <a:buChar char="ü"/>
            </a:pPr>
            <a:r>
              <a:rPr lang="en-US" sz="2400" dirty="0">
                <a:solidFill>
                  <a:schemeClr val="tx1"/>
                </a:solidFill>
                <a:latin typeface="Arial"/>
              </a:rPr>
              <a:t>introduction of the </a:t>
            </a:r>
            <a:r>
              <a:rPr lang="en-GB" sz="2400" b="1" dirty="0">
                <a:solidFill>
                  <a:schemeClr val="tx1"/>
                </a:solidFill>
              </a:rPr>
              <a:t>European Maritime Space, </a:t>
            </a:r>
            <a:r>
              <a:rPr lang="en-US" sz="2400" dirty="0">
                <a:solidFill>
                  <a:schemeClr val="tx1"/>
                </a:solidFill>
              </a:rPr>
              <a:t>efficiently, viably and sustainably </a:t>
            </a:r>
            <a:r>
              <a:rPr lang="en-US" sz="2400" dirty="0">
                <a:solidFill>
                  <a:schemeClr val="tx1"/>
                </a:solidFill>
                <a:latin typeface="Arial"/>
              </a:rPr>
              <a:t>integrating the maritime dimension with other transport modes</a:t>
            </a:r>
          </a:p>
          <a:p>
            <a:pPr marL="342900" lvl="1" indent="-342900">
              <a:spcBef>
                <a:spcPts val="1200"/>
              </a:spcBef>
              <a:buClr>
                <a:schemeClr val="accent5"/>
              </a:buClr>
              <a:buFont typeface="Wingdings" panose="05000000000000000000" pitchFamily="2" charset="2"/>
              <a:buChar char="ü"/>
            </a:pPr>
            <a:r>
              <a:rPr lang="en-GB" sz="2400" b="1" dirty="0">
                <a:solidFill>
                  <a:schemeClr val="tx1"/>
                </a:solidFill>
              </a:rPr>
              <a:t>focus on hinterland connectivity </a:t>
            </a:r>
            <a:r>
              <a:rPr lang="en-GB" sz="2400" dirty="0">
                <a:solidFill>
                  <a:schemeClr val="tx1"/>
                </a:solidFill>
              </a:rPr>
              <a:t>with important leverage effect on modal shift</a:t>
            </a:r>
            <a:endParaRPr lang="en-GB" sz="2400" i="1" dirty="0">
              <a:solidFill>
                <a:schemeClr val="tx1"/>
              </a:solidFill>
            </a:endParaRPr>
          </a:p>
        </p:txBody>
      </p:sp>
    </p:spTree>
    <p:extLst>
      <p:ext uri="{BB962C8B-B14F-4D97-AF65-F5344CB8AC3E}">
        <p14:creationId xmlns:p14="http://schemas.microsoft.com/office/powerpoint/2010/main" val="648053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977" y="514905"/>
            <a:ext cx="10515600" cy="782357"/>
          </a:xfrm>
        </p:spPr>
        <p:txBody>
          <a:bodyPr/>
          <a:lstStyle/>
          <a:p>
            <a:r>
              <a:rPr lang="en-GB" sz="3600" dirty="0"/>
              <a:t>Maritime transport: European Maritime Space</a:t>
            </a: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926977" y="1457966"/>
            <a:ext cx="10725727" cy="4370427"/>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GB" sz="2000" b="1" dirty="0">
                <a:solidFill>
                  <a:schemeClr val="tx1"/>
                </a:solidFill>
              </a:rPr>
              <a:t>Development of maritime ports and their hinterland connections </a:t>
            </a:r>
          </a:p>
          <a:p>
            <a:pPr marL="342900" lvl="1" indent="-342900">
              <a:spcBef>
                <a:spcPts val="1200"/>
              </a:spcBef>
              <a:buClr>
                <a:schemeClr val="accent5"/>
              </a:buClr>
              <a:buFont typeface="Arial" panose="020B0604020202020204" pitchFamily="34" charset="0"/>
              <a:buChar char="•"/>
            </a:pPr>
            <a:r>
              <a:rPr lang="en-US" sz="2000" b="1" dirty="0">
                <a:solidFill>
                  <a:schemeClr val="tx1"/>
                </a:solidFill>
              </a:rPr>
              <a:t>Creation or upgrading of Short Sea Shipping routes: </a:t>
            </a:r>
          </a:p>
          <a:p>
            <a:pPr marL="800100" lvl="2" indent="-342900">
              <a:spcBef>
                <a:spcPts val="1200"/>
              </a:spcBef>
              <a:buClr>
                <a:schemeClr val="accent5"/>
              </a:buClr>
              <a:buFont typeface="Wingdings" panose="05000000000000000000" pitchFamily="2" charset="2"/>
              <a:buChar char="ü"/>
            </a:pPr>
            <a:r>
              <a:rPr lang="en-US" sz="1600" dirty="0">
                <a:solidFill>
                  <a:schemeClr val="tx1"/>
                </a:solidFill>
              </a:rPr>
              <a:t>between two or more maritime ports on the EU territory (including between comprehensive ports and within one Member State) </a:t>
            </a:r>
          </a:p>
          <a:p>
            <a:pPr marL="800100" lvl="2" indent="-342900">
              <a:spcBef>
                <a:spcPts val="1200"/>
              </a:spcBef>
              <a:buClr>
                <a:schemeClr val="accent5"/>
              </a:buClr>
              <a:buFont typeface="Wingdings" panose="05000000000000000000" pitchFamily="2" charset="2"/>
              <a:buChar char="ü"/>
            </a:pPr>
            <a:r>
              <a:rPr lang="en-US" sz="1600" dirty="0">
                <a:solidFill>
                  <a:schemeClr val="tx1"/>
                </a:solidFill>
              </a:rPr>
              <a:t>between one or more ports of the EU with an adjacent port of a third country, including the geographical area of outermost regions </a:t>
            </a:r>
          </a:p>
          <a:p>
            <a:pPr marL="342900" lvl="1" indent="-342900">
              <a:spcBef>
                <a:spcPts val="1200"/>
              </a:spcBef>
              <a:buClr>
                <a:schemeClr val="accent5"/>
              </a:buClr>
              <a:buFont typeface="Arial" panose="020B0604020202020204" pitchFamily="34" charset="0"/>
              <a:buChar char="•"/>
            </a:pPr>
            <a:r>
              <a:rPr lang="en-US" sz="2000" b="1" dirty="0">
                <a:solidFill>
                  <a:schemeClr val="tx1"/>
                </a:solidFill>
              </a:rPr>
              <a:t>European Maritime Space (EMS) consists of:</a:t>
            </a:r>
          </a:p>
          <a:p>
            <a:pPr marL="800100" lvl="2" indent="-342900">
              <a:spcBef>
                <a:spcPts val="1200"/>
              </a:spcBef>
              <a:buClr>
                <a:schemeClr val="accent5"/>
              </a:buClr>
              <a:buFont typeface="Arial" panose="020B0604020202020204" pitchFamily="34" charset="0"/>
              <a:buChar char="•"/>
            </a:pPr>
            <a:r>
              <a:rPr lang="en-US" b="1" dirty="0">
                <a:solidFill>
                  <a:schemeClr val="tx1"/>
                </a:solidFill>
              </a:rPr>
              <a:t>maritime transport infrastructure </a:t>
            </a:r>
            <a:r>
              <a:rPr lang="en-US" dirty="0">
                <a:solidFill>
                  <a:schemeClr val="tx1"/>
                </a:solidFill>
              </a:rPr>
              <a:t>within the ports of the TEN-T network, including hinterland connectivity</a:t>
            </a:r>
          </a:p>
          <a:p>
            <a:pPr marL="800100" lvl="2" indent="-342900">
              <a:spcBef>
                <a:spcPts val="1200"/>
              </a:spcBef>
              <a:buClr>
                <a:schemeClr val="accent5"/>
              </a:buClr>
              <a:buFont typeface="Arial" panose="020B0604020202020204" pitchFamily="34" charset="0"/>
              <a:buChar char="•"/>
            </a:pPr>
            <a:r>
              <a:rPr lang="en-US" b="1" dirty="0">
                <a:solidFill>
                  <a:schemeClr val="tx1"/>
                </a:solidFill>
              </a:rPr>
              <a:t>wider benefit actions </a:t>
            </a:r>
            <a:r>
              <a:rPr lang="en-US" dirty="0">
                <a:solidFill>
                  <a:schemeClr val="tx1"/>
                </a:solidFill>
              </a:rPr>
              <a:t>not linked to specific ports </a:t>
            </a:r>
            <a:r>
              <a:rPr lang="en-US" sz="1400" i="1" dirty="0">
                <a:solidFill>
                  <a:schemeClr val="tx1"/>
                </a:solidFill>
              </a:rPr>
              <a:t>(e.g. support to activities ensuring year-round navigability (icebreaking), facilitating the transition towards sustainable maritime transport, improving the synergies between transport and energy and ICT systems for transport and hydrographic surveys)</a:t>
            </a:r>
          </a:p>
          <a:p>
            <a:pPr marL="800100" lvl="2" indent="-342900">
              <a:spcBef>
                <a:spcPts val="1200"/>
              </a:spcBef>
              <a:buClr>
                <a:schemeClr val="accent5"/>
              </a:buClr>
              <a:buFont typeface="Arial" panose="020B0604020202020204" pitchFamily="34" charset="0"/>
              <a:buChar char="•"/>
            </a:pPr>
            <a:r>
              <a:rPr lang="en-US" dirty="0">
                <a:solidFill>
                  <a:schemeClr val="tx1"/>
                </a:solidFill>
              </a:rPr>
              <a:t>the </a:t>
            </a:r>
            <a:r>
              <a:rPr lang="en-US" b="1" dirty="0">
                <a:solidFill>
                  <a:schemeClr val="tx1"/>
                </a:solidFill>
              </a:rPr>
              <a:t>promotion of sustainable and resilient short-sea shipping links </a:t>
            </a:r>
            <a:r>
              <a:rPr lang="en-US" dirty="0">
                <a:solidFill>
                  <a:schemeClr val="tx1"/>
                </a:solidFill>
              </a:rPr>
              <a:t>incl. to outermost and other remote, insular and peripheral regions</a:t>
            </a:r>
            <a:endParaRPr lang="en-US" b="1" dirty="0">
              <a:solidFill>
                <a:schemeClr val="tx1"/>
              </a:solidFill>
            </a:endParaRPr>
          </a:p>
        </p:txBody>
      </p:sp>
    </p:spTree>
    <p:extLst>
      <p:ext uri="{BB962C8B-B14F-4D97-AF65-F5344CB8AC3E}">
        <p14:creationId xmlns:p14="http://schemas.microsoft.com/office/powerpoint/2010/main" val="2013005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179" y="726700"/>
            <a:ext cx="10515600" cy="782357"/>
          </a:xfrm>
        </p:spPr>
        <p:txBody>
          <a:bodyPr/>
          <a:lstStyle/>
          <a:p>
            <a:r>
              <a:rPr lang="en-US" dirty="0"/>
              <a:t>Maritime port infrastructure requirements</a:t>
            </a:r>
            <a:br>
              <a:rPr lang="fr-BE" dirty="0"/>
            </a:br>
            <a:endParaRPr lang="en-GB" sz="1600" dirty="0">
              <a:solidFill>
                <a:srgbClr val="FFC000"/>
              </a:solidFill>
            </a:endParaRPr>
          </a:p>
        </p:txBody>
      </p:sp>
      <p:graphicFrame>
        <p:nvGraphicFramePr>
          <p:cNvPr id="3" name="Table 2"/>
          <p:cNvGraphicFramePr>
            <a:graphicFrameLocks noGrp="1"/>
          </p:cNvGraphicFramePr>
          <p:nvPr/>
        </p:nvGraphicFramePr>
        <p:xfrm>
          <a:off x="1157971" y="1890555"/>
          <a:ext cx="8975844" cy="3392645"/>
        </p:xfrm>
        <a:graphic>
          <a:graphicData uri="http://schemas.openxmlformats.org/drawingml/2006/table">
            <a:tbl>
              <a:tblPr firstRow="1" firstCol="1" bandRow="1">
                <a:tableStyleId>{00A15C55-8517-42AA-B614-E9B94910E393}</a:tableStyleId>
              </a:tblPr>
              <a:tblGrid>
                <a:gridCol w="4948238">
                  <a:extLst>
                    <a:ext uri="{9D8B030D-6E8A-4147-A177-3AD203B41FA5}">
                      <a16:colId xmlns:a16="http://schemas.microsoft.com/office/drawing/2014/main" val="570590696"/>
                    </a:ext>
                  </a:extLst>
                </a:gridCol>
                <a:gridCol w="2032398">
                  <a:extLst>
                    <a:ext uri="{9D8B030D-6E8A-4147-A177-3AD203B41FA5}">
                      <a16:colId xmlns:a16="http://schemas.microsoft.com/office/drawing/2014/main" val="1984746087"/>
                    </a:ext>
                  </a:extLst>
                </a:gridCol>
                <a:gridCol w="1995208">
                  <a:extLst>
                    <a:ext uri="{9D8B030D-6E8A-4147-A177-3AD203B41FA5}">
                      <a16:colId xmlns:a16="http://schemas.microsoft.com/office/drawing/2014/main" val="3290468310"/>
                    </a:ext>
                  </a:extLst>
                </a:gridCol>
              </a:tblGrid>
              <a:tr h="603070">
                <a:tc>
                  <a:txBody>
                    <a:bodyPr/>
                    <a:lstStyle/>
                    <a:p>
                      <a:pPr>
                        <a:lnSpc>
                          <a:spcPct val="107000"/>
                        </a:lnSpc>
                        <a:spcAft>
                          <a:spcPts val="0"/>
                        </a:spcAft>
                      </a:pPr>
                      <a:r>
                        <a:rPr lang="en-IE" sz="1600" noProof="0" dirty="0">
                          <a:solidFill>
                            <a:schemeClr val="bg1"/>
                          </a:solidFill>
                          <a:effectLst/>
                        </a:rPr>
                        <a:t> </a:t>
                      </a:r>
                      <a:r>
                        <a:rPr lang="en-IE" sz="1600" noProof="0" dirty="0" err="1">
                          <a:solidFill>
                            <a:schemeClr val="bg1"/>
                          </a:solidFill>
                          <a:effectLst/>
                        </a:rPr>
                        <a:t>Martime</a:t>
                      </a:r>
                      <a:r>
                        <a:rPr lang="en-IE" sz="1600" noProof="0" dirty="0">
                          <a:solidFill>
                            <a:schemeClr val="bg1"/>
                          </a:solidFill>
                          <a:effectLst/>
                        </a:rPr>
                        <a:t> Ports </a:t>
                      </a:r>
                      <a:endParaRPr lang="en-IE" sz="1600" noProof="0" dirty="0">
                        <a:solidFill>
                          <a:schemeClr val="bg1"/>
                        </a:solidFill>
                        <a:effectLst/>
                        <a:latin typeface="+mj-lt"/>
                        <a:ea typeface="Calibri" panose="020F0502020204030204" pitchFamily="34" charset="0"/>
                        <a:cs typeface="Times New Roman" panose="02020603050405020304" pitchFamily="18" charset="0"/>
                      </a:endParaRPr>
                    </a:p>
                  </a:txBody>
                  <a:tcPr marL="61828" marR="61828" marT="0" marB="0" anchor="ctr">
                    <a:solidFill>
                      <a:srgbClr val="2F5496"/>
                    </a:solidFill>
                  </a:tcPr>
                </a:tc>
                <a:tc>
                  <a:txBody>
                    <a:bodyPr/>
                    <a:lstStyle/>
                    <a:p>
                      <a:pPr algn="ctr">
                        <a:lnSpc>
                          <a:spcPct val="107000"/>
                        </a:lnSpc>
                        <a:spcAft>
                          <a:spcPts val="0"/>
                        </a:spcAft>
                      </a:pPr>
                      <a:r>
                        <a:rPr lang="en-IE" sz="1600" noProof="0" dirty="0">
                          <a:solidFill>
                            <a:schemeClr val="bg1"/>
                          </a:solidFill>
                          <a:effectLst/>
                        </a:rPr>
                        <a:t>comprehensive</a:t>
                      </a:r>
                    </a:p>
                  </a:txBody>
                  <a:tcPr marL="61828" marR="61828" marT="0" marB="0" anchor="ctr">
                    <a:solidFill>
                      <a:srgbClr val="2F5496"/>
                    </a:solidFill>
                  </a:tcPr>
                </a:tc>
                <a:tc>
                  <a:txBody>
                    <a:bodyPr/>
                    <a:lstStyle/>
                    <a:p>
                      <a:pPr algn="ctr">
                        <a:lnSpc>
                          <a:spcPct val="107000"/>
                        </a:lnSpc>
                        <a:spcAft>
                          <a:spcPts val="0"/>
                        </a:spcAft>
                      </a:pPr>
                      <a:r>
                        <a:rPr lang="en-IE" sz="1600" noProof="0" dirty="0">
                          <a:solidFill>
                            <a:schemeClr val="bg1"/>
                          </a:solidFill>
                          <a:effectLst/>
                        </a:rPr>
                        <a:t>core  </a:t>
                      </a:r>
                      <a:endParaRPr lang="en-IE" sz="1600" noProof="0" dirty="0">
                        <a:solidFill>
                          <a:schemeClr val="bg1"/>
                        </a:solidFill>
                        <a:effectLst/>
                        <a:latin typeface="+mj-lt"/>
                        <a:ea typeface="Calibri" panose="020F0502020204030204" pitchFamily="34" charset="0"/>
                        <a:cs typeface="Times New Roman" panose="02020603050405020304" pitchFamily="18" charset="0"/>
                      </a:endParaRPr>
                    </a:p>
                  </a:txBody>
                  <a:tcPr marL="61828" marR="61828" marT="0" marB="0" anchor="ctr">
                    <a:solidFill>
                      <a:srgbClr val="2F5496"/>
                    </a:solidFill>
                  </a:tcPr>
                </a:tc>
                <a:extLst>
                  <a:ext uri="{0D108BD9-81ED-4DB2-BD59-A6C34878D82A}">
                    <a16:rowId xmlns:a16="http://schemas.microsoft.com/office/drawing/2014/main" val="38671453"/>
                  </a:ext>
                </a:extLst>
              </a:tr>
              <a:tr h="702157">
                <a:tc>
                  <a:txBody>
                    <a:bodyPr/>
                    <a:lstStyle/>
                    <a:p>
                      <a:pPr marL="92075" lvl="1" indent="0">
                        <a:lnSpc>
                          <a:spcPct val="107000"/>
                        </a:lnSpc>
                        <a:spcAft>
                          <a:spcPts val="0"/>
                        </a:spcAft>
                      </a:pPr>
                      <a:r>
                        <a:rPr lang="en-IE" sz="1600" b="0" noProof="0" dirty="0">
                          <a:solidFill>
                            <a:schemeClr val="tx1"/>
                          </a:solidFill>
                          <a:effectLst/>
                          <a:latin typeface="+mj-lt"/>
                          <a:ea typeface="Calibri" panose="020F0502020204030204" pitchFamily="34" charset="0"/>
                          <a:cs typeface="Times New Roman" panose="02020603050405020304" pitchFamily="18" charset="0"/>
                        </a:rPr>
                        <a:t>Road and rail connection (+IWW where possible)</a:t>
                      </a:r>
                    </a:p>
                    <a:p>
                      <a:pPr marL="92075" lvl="1" indent="0">
                        <a:lnSpc>
                          <a:spcPct val="107000"/>
                        </a:lnSpc>
                        <a:spcAft>
                          <a:spcPts val="0"/>
                        </a:spcAft>
                      </a:pPr>
                      <a:r>
                        <a:rPr lang="en-IE" sz="1200" b="0" i="1" u="none" kern="1200" noProof="0" dirty="0">
                          <a:solidFill>
                            <a:schemeClr val="dk1"/>
                          </a:solidFill>
                          <a:effectLst/>
                          <a:latin typeface="+mn-lt"/>
                          <a:ea typeface="Calibri" panose="020F0502020204030204" pitchFamily="34" charset="0"/>
                          <a:cs typeface="Times New Roman" panose="02020603050405020304" pitchFamily="18" charset="0"/>
                        </a:rPr>
                        <a:t>(cargo volume above 2 mill. t/a)</a:t>
                      </a:r>
                    </a:p>
                  </a:txBody>
                  <a:tcPr marL="61828" marR="61828" marT="0" marB="0" anchor="ctr">
                    <a:solidFill>
                      <a:srgbClr val="B4C6E7"/>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1656226078"/>
                  </a:ext>
                </a:extLst>
              </a:tr>
              <a:tr h="554182">
                <a:tc>
                  <a:txBody>
                    <a:bodyPr/>
                    <a:lstStyle/>
                    <a:p>
                      <a:pPr marL="92075" marR="0" lvl="1" indent="0" algn="l" defTabSz="914400" rtl="0" eaLnBrk="1" fontAlgn="auto" latinLnBrk="0" hangingPunct="1">
                        <a:lnSpc>
                          <a:spcPct val="107000"/>
                        </a:lnSpc>
                        <a:spcBef>
                          <a:spcPts val="0"/>
                        </a:spcBef>
                        <a:spcAft>
                          <a:spcPts val="0"/>
                        </a:spcAft>
                        <a:buClrTx/>
                        <a:buSzTx/>
                        <a:buFontTx/>
                        <a:buNone/>
                        <a:tabLst/>
                        <a:defRPr/>
                      </a:pPr>
                      <a:r>
                        <a:rPr lang="en-IE" sz="1600" b="0" kern="1200" noProof="0" dirty="0">
                          <a:solidFill>
                            <a:schemeClr val="tx1"/>
                          </a:solidFill>
                          <a:effectLst/>
                          <a:latin typeface="+mj-lt"/>
                          <a:ea typeface="Calibri" panose="020F0502020204030204" pitchFamily="34" charset="0"/>
                          <a:cs typeface="Times New Roman" panose="02020603050405020304" pitchFamily="18" charset="0"/>
                        </a:rPr>
                        <a:t>At least one multimodal freight terminal</a:t>
                      </a:r>
                    </a:p>
                  </a:txBody>
                  <a:tcPr marL="61828" marR="61828" marT="0" marB="0" anchor="ctr">
                    <a:solidFill>
                      <a:srgbClr val="B4C6E7"/>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2320725222"/>
                  </a:ext>
                </a:extLst>
              </a:tr>
              <a:tr h="960581">
                <a:tc>
                  <a:txBody>
                    <a:bodyPr/>
                    <a:lstStyle/>
                    <a:p>
                      <a:pPr marL="92075" marR="0" lvl="1" indent="0" algn="l" defTabSz="914400" rtl="0" eaLnBrk="1" fontAlgn="auto" latinLnBrk="0" hangingPunct="1">
                        <a:lnSpc>
                          <a:spcPct val="107000"/>
                        </a:lnSpc>
                        <a:spcBef>
                          <a:spcPts val="0"/>
                        </a:spcBef>
                        <a:spcAft>
                          <a:spcPts val="0"/>
                        </a:spcAft>
                        <a:buClrTx/>
                        <a:buSzTx/>
                        <a:buFontTx/>
                        <a:buNone/>
                        <a:tabLst/>
                        <a:defRPr/>
                      </a:pPr>
                      <a:r>
                        <a:rPr lang="en-US" sz="1600" b="0" kern="1200" noProof="0" dirty="0">
                          <a:solidFill>
                            <a:schemeClr val="tx1"/>
                          </a:solidFill>
                          <a:effectLst/>
                          <a:latin typeface="+mj-lt"/>
                          <a:ea typeface="Calibri" panose="020F0502020204030204" pitchFamily="34" charset="0"/>
                          <a:cs typeface="Times New Roman" panose="02020603050405020304" pitchFamily="18" charset="0"/>
                        </a:rPr>
                        <a:t>IWW standards for sea canals, port fairways and estuaries connecting two seas, or providing access from the sea to maritime ports</a:t>
                      </a:r>
                      <a:endParaRPr lang="en-IE" sz="1600" b="0" kern="1200" noProof="0" dirty="0">
                        <a:solidFill>
                          <a:schemeClr val="tx1"/>
                        </a:solidFill>
                        <a:effectLst/>
                        <a:latin typeface="+mj-lt"/>
                        <a:ea typeface="Calibri" panose="020F0502020204030204" pitchFamily="34" charset="0"/>
                        <a:cs typeface="Times New Roman" panose="02020603050405020304" pitchFamily="18" charset="0"/>
                      </a:endParaRPr>
                    </a:p>
                  </a:txBody>
                  <a:tcPr marL="61828" marR="61828" marT="0" marB="0" anchor="ctr">
                    <a:solidFill>
                      <a:srgbClr val="B4C6E7"/>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4076584274"/>
                  </a:ext>
                </a:extLst>
              </a:tr>
              <a:tr h="572655">
                <a:tc>
                  <a:txBody>
                    <a:bodyPr/>
                    <a:lstStyle/>
                    <a:p>
                      <a:pPr marL="92075" marR="0" lvl="1" indent="0" algn="l" defTabSz="914400" rtl="0" eaLnBrk="1" fontAlgn="auto" latinLnBrk="0" hangingPunct="1">
                        <a:lnSpc>
                          <a:spcPct val="107000"/>
                        </a:lnSpc>
                        <a:spcBef>
                          <a:spcPts val="0"/>
                        </a:spcBef>
                        <a:spcAft>
                          <a:spcPts val="0"/>
                        </a:spcAft>
                        <a:buClrTx/>
                        <a:buSzTx/>
                        <a:buFontTx/>
                        <a:buNone/>
                        <a:tabLst/>
                        <a:defRPr/>
                      </a:pPr>
                      <a:r>
                        <a:rPr lang="en-US" sz="1600" b="0" kern="1200" noProof="0" dirty="0">
                          <a:solidFill>
                            <a:schemeClr val="tx1"/>
                          </a:solidFill>
                          <a:effectLst/>
                          <a:latin typeface="+mj-lt"/>
                          <a:ea typeface="Calibri" panose="020F0502020204030204" pitchFamily="34" charset="0"/>
                          <a:cs typeface="Times New Roman" panose="02020603050405020304" pitchFamily="18" charset="0"/>
                        </a:rPr>
                        <a:t>Handling capacity for inland waterway vessels </a:t>
                      </a:r>
                      <a:br>
                        <a:rPr lang="en-US" sz="1600" b="0" kern="1200" noProof="0" dirty="0">
                          <a:solidFill>
                            <a:schemeClr val="tx1"/>
                          </a:solidFill>
                          <a:effectLst/>
                          <a:latin typeface="+mj-lt"/>
                          <a:ea typeface="Calibri" panose="020F0502020204030204" pitchFamily="34" charset="0"/>
                          <a:cs typeface="Times New Roman" panose="02020603050405020304" pitchFamily="18" charset="0"/>
                        </a:rPr>
                      </a:br>
                      <a:r>
                        <a:rPr lang="en-IE" sz="1200" b="0" i="1" u="none" kern="1200" noProof="0" dirty="0">
                          <a:solidFill>
                            <a:schemeClr val="dk1"/>
                          </a:solidFill>
                          <a:effectLst/>
                          <a:latin typeface="+mn-lt"/>
                          <a:ea typeface="Calibri" panose="020F0502020204030204" pitchFamily="34" charset="0"/>
                          <a:cs typeface="Times New Roman" panose="02020603050405020304" pitchFamily="18" charset="0"/>
                        </a:rPr>
                        <a:t>(only if connected to IWW network)</a:t>
                      </a:r>
                      <a:endParaRPr lang="en-IE" sz="1200" b="0" kern="1200" noProof="0" dirty="0">
                        <a:solidFill>
                          <a:schemeClr val="tx1"/>
                        </a:solidFill>
                        <a:effectLst/>
                        <a:latin typeface="+mj-lt"/>
                        <a:ea typeface="Calibri" panose="020F0502020204030204" pitchFamily="34" charset="0"/>
                        <a:cs typeface="Times New Roman" panose="02020603050405020304" pitchFamily="18" charset="0"/>
                      </a:endParaRPr>
                    </a:p>
                  </a:txBody>
                  <a:tcPr marL="61828" marR="61828" marT="0" marB="0" anchor="ctr">
                    <a:solidFill>
                      <a:srgbClr val="B4C6E7"/>
                    </a:solidFill>
                  </a:tcPr>
                </a:tc>
                <a:tc>
                  <a:txBody>
                    <a:bodyPr/>
                    <a:lstStyle/>
                    <a:p>
                      <a:pPr algn="ctr">
                        <a:lnSpc>
                          <a:spcPct val="107000"/>
                        </a:lnSpc>
                        <a:spcAft>
                          <a:spcPts val="0"/>
                        </a:spcAft>
                      </a:pPr>
                      <a:r>
                        <a:rPr lang="en-IE" sz="1600" b="0" i="0" u="none" noProof="0" dirty="0">
                          <a:effectLst/>
                          <a:latin typeface="+mn-lt"/>
                          <a:ea typeface="Calibri" panose="020F0502020204030204" pitchFamily="34" charset="0"/>
                          <a:cs typeface="Times New Roman" panose="02020603050405020304" pitchFamily="18" charset="0"/>
                        </a:rPr>
                        <a:t>2050</a:t>
                      </a:r>
                      <a:endParaRPr lang="en-IE" sz="1200" b="0" i="0" u="none" kern="1200" noProof="0" dirty="0">
                        <a:solidFill>
                          <a:schemeClr val="dk1"/>
                        </a:solidFill>
                        <a:effectLst/>
                        <a:latin typeface="+mn-lt"/>
                        <a:ea typeface="Calibri" panose="020F0502020204030204" pitchFamily="34" charset="0"/>
                        <a:cs typeface="Times New Roman" panose="02020603050405020304" pitchFamily="18" charset="0"/>
                      </a:endParaRPr>
                    </a:p>
                  </a:txBody>
                  <a:tcPr marL="61828" marR="61828" marT="0" marB="0" anchor="ctr">
                    <a:solidFill>
                      <a:srgbClr val="D3E8F9"/>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IE" sz="1600" b="0" i="0" u="none" strike="noStrike" kern="1200" cap="none" spc="0" normalizeH="0" baseline="0" noProof="0" dirty="0">
                          <a:ln>
                            <a:noFill/>
                          </a:ln>
                          <a:solidFill>
                            <a:srgbClr val="4D4D4D"/>
                          </a:solidFill>
                          <a:effectLst/>
                          <a:uLnTx/>
                          <a:uFillTx/>
                          <a:latin typeface="+mn-lt"/>
                          <a:ea typeface="Calibri" panose="020F0502020204030204" pitchFamily="34" charset="0"/>
                          <a:cs typeface="Times New Roman" panose="02020603050405020304" pitchFamily="18" charset="0"/>
                        </a:rPr>
                        <a:t>2030</a:t>
                      </a:r>
                      <a:endParaRPr kumimoji="0" lang="en-IE" sz="1200" b="0" i="0" u="none" strike="noStrike" kern="1200" cap="none" spc="0" normalizeH="0" baseline="0" noProof="0" dirty="0">
                        <a:ln>
                          <a:noFill/>
                        </a:ln>
                        <a:solidFill>
                          <a:srgbClr val="4D4D4D"/>
                        </a:solidFill>
                        <a:effectLst/>
                        <a:uLnTx/>
                        <a:uFillTx/>
                        <a:latin typeface="+mn-lt"/>
                        <a:ea typeface="Calibri" panose="020F0502020204030204" pitchFamily="34" charset="0"/>
                        <a:cs typeface="Times New Roman" panose="02020603050405020304" pitchFamily="18" charset="0"/>
                      </a:endParaRPr>
                    </a:p>
                  </a:txBody>
                  <a:tcPr marL="61828" marR="61828" marT="0" marB="0" anchor="ctr">
                    <a:solidFill>
                      <a:srgbClr val="D3E8F9"/>
                    </a:solidFill>
                  </a:tcPr>
                </a:tc>
                <a:extLst>
                  <a:ext uri="{0D108BD9-81ED-4DB2-BD59-A6C34878D82A}">
                    <a16:rowId xmlns:a16="http://schemas.microsoft.com/office/drawing/2014/main" val="2510728480"/>
                  </a:ext>
                </a:extLst>
              </a:tr>
            </a:tbl>
          </a:graphicData>
        </a:graphic>
      </p:graphicFrame>
    </p:spTree>
    <p:extLst>
      <p:ext uri="{BB962C8B-B14F-4D97-AF65-F5344CB8AC3E}">
        <p14:creationId xmlns:p14="http://schemas.microsoft.com/office/powerpoint/2010/main" val="29563503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91B41C8-4DD8-0C16-4F60-F38D486D90DD}"/>
              </a:ext>
            </a:extLst>
          </p:cNvPr>
          <p:cNvSpPr>
            <a:spLocks noGrp="1"/>
          </p:cNvSpPr>
          <p:nvPr>
            <p:ph idx="1"/>
          </p:nvPr>
        </p:nvSpPr>
        <p:spPr>
          <a:xfrm>
            <a:off x="838199" y="1825625"/>
            <a:ext cx="10905699" cy="4332804"/>
          </a:xfrm>
        </p:spPr>
        <p:txBody>
          <a:bodyPr/>
          <a:lstStyle/>
          <a:p>
            <a:r>
              <a:rPr lang="en-US" b="1" dirty="0"/>
              <a:t>alternative fuels infrastructure </a:t>
            </a:r>
            <a:r>
              <a:rPr lang="en-US" dirty="0"/>
              <a:t>is deployed in maritime ports in accordance with the Regulation (EU) 2023/1804;</a:t>
            </a:r>
          </a:p>
          <a:p>
            <a:r>
              <a:rPr lang="en-US" dirty="0"/>
              <a:t>necessary infrastructure to improve the environmental performance of ships in ports, in particular </a:t>
            </a:r>
            <a:r>
              <a:rPr lang="en-US" b="1" dirty="0"/>
              <a:t>reception facilities</a:t>
            </a:r>
            <a:r>
              <a:rPr lang="en-US" dirty="0"/>
              <a:t> for the delivery of waste from ships in accordance with Directive (EU) 2019/883</a:t>
            </a:r>
          </a:p>
          <a:p>
            <a:r>
              <a:rPr lang="en-US" b="1" dirty="0"/>
              <a:t>VTMIS </a:t>
            </a:r>
            <a:r>
              <a:rPr lang="en-US" dirty="0"/>
              <a:t>and </a:t>
            </a:r>
            <a:r>
              <a:rPr lang="en-US" b="1" dirty="0" err="1"/>
              <a:t>SafeSeaNet</a:t>
            </a:r>
            <a:r>
              <a:rPr lang="en-US" b="1" dirty="0"/>
              <a:t> </a:t>
            </a:r>
            <a:r>
              <a:rPr lang="en-US" dirty="0"/>
              <a:t>are implemented in accordance with Directive 2002/59/EC</a:t>
            </a:r>
          </a:p>
          <a:p>
            <a:r>
              <a:rPr lang="en-US" b="1" dirty="0"/>
              <a:t>maritime national single windows </a:t>
            </a:r>
            <a:r>
              <a:rPr lang="en-US" dirty="0"/>
              <a:t>are implemented in accordance with Regulation (EU) 2019/1239.</a:t>
            </a:r>
            <a:endParaRPr lang="en-IE" dirty="0"/>
          </a:p>
        </p:txBody>
      </p:sp>
      <p:sp>
        <p:nvSpPr>
          <p:cNvPr id="2" name="Title 1"/>
          <p:cNvSpPr>
            <a:spLocks noGrp="1"/>
          </p:cNvSpPr>
          <p:nvPr>
            <p:ph type="title"/>
          </p:nvPr>
        </p:nvSpPr>
        <p:spPr/>
        <p:txBody>
          <a:bodyPr/>
          <a:lstStyle/>
          <a:p>
            <a:r>
              <a:rPr lang="en-US" dirty="0"/>
              <a:t>Maritime port infrastructure requirements</a:t>
            </a:r>
            <a:endParaRPr lang="en-GB" sz="1600" dirty="0">
              <a:solidFill>
                <a:srgbClr val="FFC000"/>
              </a:solidFill>
            </a:endParaRPr>
          </a:p>
        </p:txBody>
      </p:sp>
    </p:spTree>
    <p:extLst>
      <p:ext uri="{BB962C8B-B14F-4D97-AF65-F5344CB8AC3E}">
        <p14:creationId xmlns:p14="http://schemas.microsoft.com/office/powerpoint/2010/main" val="810501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3" name="Google Shape;443;p20"/>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p>
            <a:pPr marL="0" lvl="0" indent="0" algn="l" rtl="0">
              <a:lnSpc>
                <a:spcPct val="90000"/>
              </a:lnSpc>
              <a:spcBef>
                <a:spcPts val="0"/>
              </a:spcBef>
              <a:spcAft>
                <a:spcPts val="0"/>
              </a:spcAft>
              <a:buClr>
                <a:schemeClr val="dk2"/>
              </a:buClr>
              <a:buSzPts val="6000"/>
              <a:buFont typeface="Arial"/>
              <a:buNone/>
            </a:pPr>
            <a:r>
              <a:rPr lang="en-GB"/>
              <a:t>Thank you</a:t>
            </a:r>
            <a:endParaRPr/>
          </a:p>
        </p:txBody>
      </p:sp>
      <p:pic>
        <p:nvPicPr>
          <p:cNvPr id="444" name="Google Shape;444;p20">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830524" y="4040561"/>
            <a:ext cx="1023496" cy="358097"/>
          </a:xfrm>
          <a:prstGeom prst="rect">
            <a:avLst/>
          </a:prstGeom>
          <a:noFill/>
          <a:ln>
            <a:noFill/>
          </a:ln>
        </p:spPr>
      </p:pic>
      <p:sp>
        <p:nvSpPr>
          <p:cNvPr id="445" name="Google Shape;445;p20"/>
          <p:cNvSpPr txBox="1"/>
          <p:nvPr/>
        </p:nvSpPr>
        <p:spPr>
          <a:xfrm>
            <a:off x="735992" y="4479624"/>
            <a:ext cx="8941016" cy="8078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050" b="1" dirty="0">
                <a:solidFill>
                  <a:srgbClr val="767676"/>
                </a:solidFill>
                <a:latin typeface="Arial"/>
                <a:ea typeface="Arial"/>
                <a:cs typeface="Arial"/>
                <a:sym typeface="Arial"/>
              </a:rPr>
              <a:t>© European Union 2023</a:t>
            </a:r>
            <a:endParaRPr dirty="0"/>
          </a:p>
          <a:p>
            <a:pPr marL="0" marR="0" lvl="0" indent="0" algn="l" rtl="0">
              <a:spcBef>
                <a:spcPts val="1800"/>
              </a:spcBef>
              <a:spcAft>
                <a:spcPts val="0"/>
              </a:spcAft>
              <a:buNone/>
            </a:pPr>
            <a:r>
              <a:rPr lang="en-GB" sz="1050" dirty="0">
                <a:solidFill>
                  <a:srgbClr val="767676"/>
                </a:solidFill>
                <a:latin typeface="Arial"/>
                <a:ea typeface="Arial"/>
                <a:cs typeface="Arial"/>
                <a:sym typeface="Arial"/>
              </a:rPr>
              <a:t>Unless otherwise noted the reuse of this presentation is authorised under the </a:t>
            </a:r>
            <a:r>
              <a:rPr lang="en-GB" sz="1050"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CC BY 4.0</a:t>
            </a:r>
            <a:r>
              <a:rPr lang="en-GB" sz="1050" dirty="0">
                <a:solidFill>
                  <a:srgbClr val="7F7F7F"/>
                </a:solidFill>
                <a:latin typeface="Arial"/>
                <a:ea typeface="Arial"/>
                <a:cs typeface="Arial"/>
                <a:sym typeface="Arial"/>
              </a:rPr>
              <a:t> </a:t>
            </a:r>
            <a:r>
              <a:rPr lang="en-GB" sz="1050" dirty="0">
                <a:solidFill>
                  <a:srgbClr val="767676"/>
                </a:solidFill>
                <a:latin typeface="Arial"/>
                <a:ea typeface="Arial"/>
                <a:cs typeface="Arial"/>
                <a:sym typeface="Arial"/>
              </a:rPr>
              <a:t>license. For any use or reproduction of elements that are not owned by the EU, permission may need to be sought directly from the respective right holders.</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17881" y="2519465"/>
            <a:ext cx="6649577"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Inland </a:t>
            </a:r>
            <a:r>
              <a:rPr lang="en-US" sz="4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w</a:t>
            </a: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aterway transport</a:t>
            </a:r>
          </a:p>
        </p:txBody>
      </p:sp>
    </p:spTree>
    <p:extLst>
      <p:ext uri="{BB962C8B-B14F-4D97-AF65-F5344CB8AC3E}">
        <p14:creationId xmlns:p14="http://schemas.microsoft.com/office/powerpoint/2010/main" val="15099040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844" y="873478"/>
            <a:ext cx="10711205" cy="782357"/>
          </a:xfrm>
        </p:spPr>
        <p:txBody>
          <a:bodyPr/>
          <a:lstStyle/>
          <a:p>
            <a:r>
              <a:rPr lang="en-GB" dirty="0"/>
              <a:t>Inland waterway transport </a:t>
            </a:r>
            <a:r>
              <a:rPr lang="en-GB" sz="2200" dirty="0"/>
              <a:t> </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961844" y="1768841"/>
            <a:ext cx="10515600" cy="3724096"/>
          </a:xfrm>
          <a:prstGeom prst="rect">
            <a:avLst/>
          </a:prstGeom>
        </p:spPr>
        <p:txBody>
          <a:bodyPr wrap="square">
            <a:spAutoFit/>
          </a:bodyPr>
          <a:lstStyle/>
          <a:p>
            <a:pPr marL="0" lvl="1">
              <a:spcBef>
                <a:spcPts val="1200"/>
              </a:spcBef>
              <a:buClr>
                <a:schemeClr val="accent5"/>
              </a:buClr>
            </a:pPr>
            <a:r>
              <a:rPr lang="en-GB" sz="2200" b="1" dirty="0">
                <a:solidFill>
                  <a:schemeClr val="tx1"/>
                </a:solidFill>
              </a:rPr>
              <a:t>Overall vision: </a:t>
            </a:r>
          </a:p>
          <a:p>
            <a:pPr marL="342900" lvl="1" indent="-342900">
              <a:spcBef>
                <a:spcPts val="1200"/>
              </a:spcBef>
              <a:buClr>
                <a:schemeClr val="accent5"/>
              </a:buClr>
              <a:buFont typeface="Wingdings" panose="05000000000000000000" pitchFamily="2" charset="2"/>
              <a:buChar char="Ø"/>
            </a:pPr>
            <a:r>
              <a:rPr lang="en-GB" sz="2400" dirty="0">
                <a:solidFill>
                  <a:schemeClr val="tx1"/>
                </a:solidFill>
                <a:latin typeface="Arial"/>
              </a:rPr>
              <a:t>to ensure efficient, reliable and safe navigation for users </a:t>
            </a:r>
          </a:p>
          <a:p>
            <a:pPr marL="0" lvl="1">
              <a:spcBef>
                <a:spcPts val="1200"/>
              </a:spcBef>
              <a:buClr>
                <a:schemeClr val="accent5"/>
              </a:buClr>
            </a:pPr>
            <a:endParaRPr lang="en-GB" sz="2200" b="1" dirty="0">
              <a:solidFill>
                <a:schemeClr val="tx1"/>
              </a:solidFill>
            </a:endParaRPr>
          </a:p>
          <a:p>
            <a:pPr marL="0" lvl="1">
              <a:spcBef>
                <a:spcPts val="1200"/>
              </a:spcBef>
              <a:buClr>
                <a:schemeClr val="accent5"/>
              </a:buClr>
            </a:pPr>
            <a:r>
              <a:rPr lang="en-GB" sz="2200" b="1" dirty="0">
                <a:solidFill>
                  <a:schemeClr val="tx1"/>
                </a:solidFill>
              </a:rPr>
              <a:t>To this aim:</a:t>
            </a:r>
          </a:p>
          <a:p>
            <a:pPr marL="342900" lvl="1" indent="-342900">
              <a:spcBef>
                <a:spcPts val="1200"/>
              </a:spcBef>
              <a:buClr>
                <a:schemeClr val="accent5"/>
              </a:buClr>
              <a:buFont typeface="Wingdings" panose="05000000000000000000" pitchFamily="2" charset="2"/>
              <a:buChar char="ü"/>
            </a:pPr>
            <a:r>
              <a:rPr lang="en-US" sz="2400" dirty="0">
                <a:solidFill>
                  <a:schemeClr val="tx1"/>
                </a:solidFill>
                <a:latin typeface="Arial"/>
              </a:rPr>
              <a:t>introduction of the </a:t>
            </a:r>
            <a:r>
              <a:rPr lang="en-US" sz="2400" b="1" dirty="0">
                <a:solidFill>
                  <a:schemeClr val="tx1"/>
                </a:solidFill>
                <a:latin typeface="Arial"/>
              </a:rPr>
              <a:t>good navigation status</a:t>
            </a:r>
            <a:r>
              <a:rPr lang="en-US" sz="2400" dirty="0">
                <a:solidFill>
                  <a:schemeClr val="tx1"/>
                </a:solidFill>
                <a:latin typeface="Arial"/>
              </a:rPr>
              <a:t> as a new tailor-made approach for inland waterways</a:t>
            </a:r>
          </a:p>
          <a:p>
            <a:pPr marL="342900" lvl="1" indent="-342900">
              <a:spcBef>
                <a:spcPts val="1200"/>
              </a:spcBef>
              <a:buClr>
                <a:schemeClr val="accent5"/>
              </a:buClr>
              <a:buFont typeface="Wingdings" panose="05000000000000000000" pitchFamily="2" charset="2"/>
              <a:buChar char="ü"/>
            </a:pPr>
            <a:r>
              <a:rPr lang="en-GB" sz="2400" dirty="0">
                <a:solidFill>
                  <a:schemeClr val="tx1"/>
                </a:solidFill>
                <a:latin typeface="Arial"/>
              </a:rPr>
              <a:t>setting minimum waterway requirements and levels of service for good navigability </a:t>
            </a:r>
          </a:p>
        </p:txBody>
      </p:sp>
    </p:spTree>
    <p:extLst>
      <p:ext uri="{BB962C8B-B14F-4D97-AF65-F5344CB8AC3E}">
        <p14:creationId xmlns:p14="http://schemas.microsoft.com/office/powerpoint/2010/main" val="1335985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F8B1365-073A-AC66-716B-9F4F3C542DBC}"/>
              </a:ext>
            </a:extLst>
          </p:cNvPr>
          <p:cNvSpPr txBox="1"/>
          <p:nvPr/>
        </p:nvSpPr>
        <p:spPr>
          <a:xfrm>
            <a:off x="8996217" y="5661947"/>
            <a:ext cx="3020291" cy="942053"/>
          </a:xfrm>
          <a:prstGeom prst="rect">
            <a:avLst/>
          </a:prstGeom>
          <a:solidFill>
            <a:schemeClr val="bg1"/>
          </a:solidFill>
        </p:spPr>
        <p:txBody>
          <a:bodyPr wrap="square" rtlCol="0">
            <a:spAutoFit/>
          </a:bodyPr>
          <a:lstStyle/>
          <a:p>
            <a:endParaRPr lang="en-IE" dirty="0"/>
          </a:p>
        </p:txBody>
      </p:sp>
      <p:sp>
        <p:nvSpPr>
          <p:cNvPr id="2" name="Title 1"/>
          <p:cNvSpPr>
            <a:spLocks noGrp="1"/>
          </p:cNvSpPr>
          <p:nvPr>
            <p:ph type="title"/>
          </p:nvPr>
        </p:nvSpPr>
        <p:spPr>
          <a:xfrm>
            <a:off x="927179" y="406189"/>
            <a:ext cx="10515600" cy="782357"/>
          </a:xfrm>
        </p:spPr>
        <p:txBody>
          <a:bodyPr/>
          <a:lstStyle/>
          <a:p>
            <a:r>
              <a:rPr lang="en-US" dirty="0"/>
              <a:t>Inland waterway infrastructure requirements</a:t>
            </a:r>
            <a:endParaRPr lang="en-GB" sz="1600" dirty="0">
              <a:solidFill>
                <a:srgbClr val="FFC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879071034"/>
              </p:ext>
            </p:extLst>
          </p:nvPr>
        </p:nvGraphicFramePr>
        <p:xfrm>
          <a:off x="1575189" y="1426962"/>
          <a:ext cx="8135497" cy="5085022"/>
        </p:xfrm>
        <a:graphic>
          <a:graphicData uri="http://schemas.openxmlformats.org/drawingml/2006/table">
            <a:tbl>
              <a:tblPr firstRow="1" firstCol="1" bandRow="1">
                <a:tableStyleId>{00A15C55-8517-42AA-B614-E9B94910E393}</a:tableStyleId>
              </a:tblPr>
              <a:tblGrid>
                <a:gridCol w="661402">
                  <a:extLst>
                    <a:ext uri="{9D8B030D-6E8A-4147-A177-3AD203B41FA5}">
                      <a16:colId xmlns:a16="http://schemas.microsoft.com/office/drawing/2014/main" val="2433259051"/>
                    </a:ext>
                  </a:extLst>
                </a:gridCol>
                <a:gridCol w="3679017">
                  <a:extLst>
                    <a:ext uri="{9D8B030D-6E8A-4147-A177-3AD203B41FA5}">
                      <a16:colId xmlns:a16="http://schemas.microsoft.com/office/drawing/2014/main" val="570590696"/>
                    </a:ext>
                  </a:extLst>
                </a:gridCol>
                <a:gridCol w="1750823">
                  <a:extLst>
                    <a:ext uri="{9D8B030D-6E8A-4147-A177-3AD203B41FA5}">
                      <a16:colId xmlns:a16="http://schemas.microsoft.com/office/drawing/2014/main" val="1984746087"/>
                    </a:ext>
                  </a:extLst>
                </a:gridCol>
                <a:gridCol w="2044255">
                  <a:extLst>
                    <a:ext uri="{9D8B030D-6E8A-4147-A177-3AD203B41FA5}">
                      <a16:colId xmlns:a16="http://schemas.microsoft.com/office/drawing/2014/main" val="3290468310"/>
                    </a:ext>
                  </a:extLst>
                </a:gridCol>
              </a:tblGrid>
              <a:tr h="530905">
                <a:tc>
                  <a:txBody>
                    <a:bodyPr/>
                    <a:lstStyle/>
                    <a:p>
                      <a:pPr>
                        <a:lnSpc>
                          <a:spcPct val="107000"/>
                        </a:lnSpc>
                        <a:spcAft>
                          <a:spcPts val="0"/>
                        </a:spcAft>
                      </a:pPr>
                      <a:endParaRPr lang="en-IE" sz="1600" noProof="0" dirty="0">
                        <a:effectLst/>
                        <a:latin typeface="+mj-lt"/>
                        <a:ea typeface="Calibri" panose="020F0502020204030204" pitchFamily="34" charset="0"/>
                        <a:cs typeface="Times New Roman" panose="02020603050405020304" pitchFamily="18" charset="0"/>
                      </a:endParaRPr>
                    </a:p>
                  </a:txBody>
                  <a:tcPr marL="61828" marR="61828" marT="0" marB="0">
                    <a:solidFill>
                      <a:srgbClr val="2F5496"/>
                    </a:solidFill>
                  </a:tcPr>
                </a:tc>
                <a:tc>
                  <a:txBody>
                    <a:bodyPr/>
                    <a:lstStyle/>
                    <a:p>
                      <a:pPr>
                        <a:lnSpc>
                          <a:spcPct val="107000"/>
                        </a:lnSpc>
                        <a:spcAft>
                          <a:spcPts val="0"/>
                        </a:spcAft>
                      </a:pPr>
                      <a:r>
                        <a:rPr lang="en-IE" sz="1600" noProof="0" dirty="0">
                          <a:effectLst/>
                        </a:rPr>
                        <a:t> </a:t>
                      </a:r>
                      <a:r>
                        <a:rPr lang="en-IE" sz="1600" b="1" kern="1200" noProof="0" dirty="0">
                          <a:solidFill>
                            <a:schemeClr val="lt1"/>
                          </a:solidFill>
                          <a:effectLst/>
                          <a:latin typeface="+mj-lt"/>
                          <a:ea typeface="+mn-ea"/>
                          <a:cs typeface="+mn-cs"/>
                        </a:rPr>
                        <a:t>Inland waterways</a:t>
                      </a:r>
                    </a:p>
                  </a:txBody>
                  <a:tcPr marL="61828" marR="61828" marT="0" marB="0" anchor="ctr">
                    <a:solidFill>
                      <a:srgbClr val="2F5496"/>
                    </a:solidFill>
                  </a:tcPr>
                </a:tc>
                <a:tc>
                  <a:txBody>
                    <a:bodyPr/>
                    <a:lstStyle/>
                    <a:p>
                      <a:pPr marL="0" algn="ctr" defTabSz="914400" rtl="0" eaLnBrk="1" latinLnBrk="0" hangingPunct="1">
                        <a:lnSpc>
                          <a:spcPct val="107000"/>
                        </a:lnSpc>
                        <a:spcAft>
                          <a:spcPts val="0"/>
                        </a:spcAft>
                      </a:pPr>
                      <a:r>
                        <a:rPr lang="en-IE" sz="1600" b="1" kern="1200" noProof="0" dirty="0">
                          <a:solidFill>
                            <a:schemeClr val="lt1"/>
                          </a:solidFill>
                          <a:effectLst/>
                          <a:latin typeface="+mj-lt"/>
                          <a:ea typeface="+mn-ea"/>
                          <a:cs typeface="+mn-cs"/>
                        </a:rPr>
                        <a:t>comprehensive</a:t>
                      </a:r>
                    </a:p>
                  </a:txBody>
                  <a:tcPr marL="61828" marR="61828" marT="0" marB="0" anchor="ctr">
                    <a:solidFill>
                      <a:srgbClr val="2F5496"/>
                    </a:solidFill>
                  </a:tcPr>
                </a:tc>
                <a:tc>
                  <a:txBody>
                    <a:bodyPr/>
                    <a:lstStyle/>
                    <a:p>
                      <a:pPr marL="0" algn="ctr" defTabSz="914400" rtl="0" eaLnBrk="1" latinLnBrk="0" hangingPunct="1">
                        <a:lnSpc>
                          <a:spcPct val="107000"/>
                        </a:lnSpc>
                        <a:spcAft>
                          <a:spcPts val="0"/>
                        </a:spcAft>
                      </a:pPr>
                      <a:r>
                        <a:rPr lang="en-IE" sz="1600" b="1" kern="1200" noProof="0" dirty="0">
                          <a:solidFill>
                            <a:schemeClr val="lt1"/>
                          </a:solidFill>
                          <a:effectLst/>
                          <a:latin typeface="+mj-lt"/>
                          <a:ea typeface="+mn-ea"/>
                          <a:cs typeface="+mn-cs"/>
                        </a:rPr>
                        <a:t>core  </a:t>
                      </a:r>
                    </a:p>
                  </a:txBody>
                  <a:tcPr marL="61828" marR="61828" marT="0" marB="0" anchor="ctr">
                    <a:solidFill>
                      <a:srgbClr val="2F5496"/>
                    </a:solidFill>
                  </a:tcPr>
                </a:tc>
                <a:extLst>
                  <a:ext uri="{0D108BD9-81ED-4DB2-BD59-A6C34878D82A}">
                    <a16:rowId xmlns:a16="http://schemas.microsoft.com/office/drawing/2014/main" val="38671453"/>
                  </a:ext>
                </a:extLst>
              </a:tr>
              <a:tr h="442684">
                <a:tc rowSpan="4">
                  <a:txBody>
                    <a:bodyPr/>
                    <a:lstStyle/>
                    <a:p>
                      <a:pPr marL="84138" lvl="1" indent="0" algn="ctr">
                        <a:lnSpc>
                          <a:spcPct val="107000"/>
                        </a:lnSpc>
                        <a:spcAft>
                          <a:spcPts val="0"/>
                        </a:spcAft>
                      </a:pPr>
                      <a:r>
                        <a:rPr lang="en-IE" sz="1600" b="0" kern="1200" noProof="0" dirty="0">
                          <a:solidFill>
                            <a:schemeClr val="bg1"/>
                          </a:solidFill>
                          <a:effectLst/>
                          <a:latin typeface="+mn-lt"/>
                          <a:ea typeface="+mn-ea"/>
                          <a:cs typeface="+mn-cs"/>
                        </a:rPr>
                        <a:t>Good Navigation Status</a:t>
                      </a:r>
                    </a:p>
                  </a:txBody>
                  <a:tcPr marL="61828" marR="61828" marT="0" marB="0" vert="vert270" anchor="ctr">
                    <a:solidFill>
                      <a:srgbClr val="8EAADB"/>
                    </a:solidFill>
                  </a:tcPr>
                </a:tc>
                <a:tc>
                  <a:txBody>
                    <a:bodyPr/>
                    <a:lstStyle/>
                    <a:p>
                      <a:pPr marL="84138" lvl="1" indent="0" algn="l">
                        <a:lnSpc>
                          <a:spcPct val="107000"/>
                        </a:lnSpc>
                        <a:spcAft>
                          <a:spcPts val="0"/>
                        </a:spcAft>
                      </a:pPr>
                      <a:r>
                        <a:rPr lang="en-IE" sz="1600" b="0" kern="1200" noProof="0" dirty="0">
                          <a:solidFill>
                            <a:schemeClr val="tx1"/>
                          </a:solidFill>
                          <a:effectLst/>
                          <a:latin typeface="+mn-lt"/>
                          <a:ea typeface="+mn-ea"/>
                          <a:cs typeface="+mn-cs"/>
                        </a:rPr>
                        <a:t>2.50 m channel depth</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a:t>
                      </a:r>
                    </a:p>
                  </a:txBody>
                  <a:tcPr marL="61828" marR="61828" marT="0" marB="0" anchor="ctr">
                    <a:solidFill>
                      <a:srgbClr val="D3E8F9"/>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1597776679"/>
                  </a:ext>
                </a:extLst>
              </a:tr>
              <a:tr h="672383">
                <a:tc vMerge="1">
                  <a:txBody>
                    <a:bodyPr/>
                    <a:lstStyle/>
                    <a:p>
                      <a:pPr marL="457200" marR="0" lvl="1" indent="0" algn="l" defTabSz="914400" rtl="0" eaLnBrk="1" fontAlgn="auto" latinLnBrk="0" hangingPunct="1">
                        <a:lnSpc>
                          <a:spcPct val="107000"/>
                        </a:lnSpc>
                        <a:spcBef>
                          <a:spcPts val="600"/>
                        </a:spcBef>
                        <a:spcAft>
                          <a:spcPts val="0"/>
                        </a:spcAft>
                        <a:buClrTx/>
                        <a:buSzTx/>
                        <a:buFontTx/>
                        <a:buNone/>
                        <a:tabLst>
                          <a:tab pos="442913" algn="l"/>
                        </a:tabLst>
                        <a:defRPr/>
                      </a:pPr>
                      <a:endParaRPr lang="en-IE" sz="1600" b="0" kern="1200" noProof="0" dirty="0">
                        <a:solidFill>
                          <a:schemeClr val="lt1"/>
                        </a:solidFill>
                        <a:effectLst/>
                        <a:latin typeface="+mn-lt"/>
                        <a:ea typeface="+mn-ea"/>
                        <a:cs typeface="+mn-cs"/>
                      </a:endParaRPr>
                    </a:p>
                  </a:txBody>
                  <a:tcPr marL="61828" marR="61828" marT="0" marB="0"/>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min. 5.25 m height under </a:t>
                      </a:r>
                      <a:br>
                        <a:rPr lang="en-IE" sz="1600" b="0" kern="1200" noProof="0" dirty="0">
                          <a:solidFill>
                            <a:schemeClr val="tx1"/>
                          </a:solidFill>
                          <a:effectLst/>
                          <a:latin typeface="+mn-lt"/>
                          <a:ea typeface="+mn-ea"/>
                          <a:cs typeface="+mn-cs"/>
                        </a:rPr>
                      </a:br>
                      <a:r>
                        <a:rPr lang="en-IE" sz="1600" b="0" kern="1200" noProof="0" dirty="0">
                          <a:solidFill>
                            <a:schemeClr val="tx1"/>
                          </a:solidFill>
                          <a:effectLst/>
                          <a:latin typeface="+mn-lt"/>
                          <a:ea typeface="+mn-ea"/>
                          <a:cs typeface="+mn-cs"/>
                        </a:rPr>
                        <a:t>non-openable bridges</a:t>
                      </a:r>
                    </a:p>
                  </a:txBody>
                  <a:tcPr marL="61828" marR="61828" marT="0" marB="0" anchor="ctr">
                    <a:solidFill>
                      <a:srgbClr val="B4C6E7"/>
                    </a:solidFill>
                  </a:tcPr>
                </a:tc>
                <a:tc>
                  <a:txBody>
                    <a:bodyPr/>
                    <a:lstStyle/>
                    <a:p>
                      <a:pPr algn="ctr">
                        <a:lnSpc>
                          <a:spcPct val="107000"/>
                        </a:lnSpc>
                        <a:spcBef>
                          <a:spcPts val="600"/>
                        </a:spcBef>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a:t>
                      </a:r>
                    </a:p>
                  </a:txBody>
                  <a:tcPr marL="61828" marR="61828" marT="0" marB="0" anchor="ctr">
                    <a:solidFill>
                      <a:srgbClr val="D3E8F9"/>
                    </a:solidFill>
                  </a:tcPr>
                </a:tc>
                <a:tc>
                  <a:txBody>
                    <a:bodyPr/>
                    <a:lstStyle/>
                    <a:p>
                      <a:pPr algn="ctr">
                        <a:lnSpc>
                          <a:spcPct val="107000"/>
                        </a:lnSpc>
                        <a:spcBef>
                          <a:spcPts val="600"/>
                        </a:spcBef>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49951347"/>
                  </a:ext>
                </a:extLst>
              </a:tr>
              <a:tr h="902082">
                <a:tc vMerge="1">
                  <a:txBody>
                    <a:bodyPr/>
                    <a:lstStyle/>
                    <a:p>
                      <a:pPr lvl="1">
                        <a:lnSpc>
                          <a:spcPct val="107000"/>
                        </a:lnSpc>
                        <a:spcAft>
                          <a:spcPts val="0"/>
                        </a:spcAft>
                      </a:pPr>
                      <a:endParaRPr lang="en-IE" sz="1600" b="0" noProof="0" dirty="0">
                        <a:effectLst/>
                        <a:latin typeface="+mj-lt"/>
                        <a:ea typeface="Calibri" panose="020F0502020204030204" pitchFamily="34" charset="0"/>
                        <a:cs typeface="Times New Roman" panose="02020603050405020304" pitchFamily="18" charset="0"/>
                      </a:endParaRPr>
                    </a:p>
                  </a:txBody>
                  <a:tcPr marL="61828" marR="61828" marT="0" marB="0"/>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locks are operated and maintained to minimise waiting times</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a:t>
                      </a:r>
                    </a:p>
                  </a:txBody>
                  <a:tcPr marL="61828" marR="61828" marT="0" marB="0" anchor="ctr">
                    <a:solidFill>
                      <a:srgbClr val="D3E8F9"/>
                    </a:solidFill>
                  </a:tcPr>
                </a:tc>
                <a:tc>
                  <a:txBody>
                    <a:bodyPr/>
                    <a:lstStyle/>
                    <a:p>
                      <a:pPr algn="ctr">
                        <a:lnSpc>
                          <a:spcPct val="107000"/>
                        </a:lnSpc>
                        <a:spcAft>
                          <a:spcPts val="0"/>
                        </a:spcAft>
                      </a:pPr>
                      <a:r>
                        <a:rPr lang="en-IE" sz="1600" b="0" u="none" kern="1200"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73876842"/>
                  </a:ext>
                </a:extLst>
              </a:tr>
              <a:tr h="459646">
                <a:tc vMerge="1">
                  <a:txBody>
                    <a:bodyPr/>
                    <a:lstStyle/>
                    <a:p>
                      <a:pPr lvl="1">
                        <a:lnSpc>
                          <a:spcPct val="107000"/>
                        </a:lnSpc>
                        <a:spcAft>
                          <a:spcPts val="0"/>
                        </a:spcAft>
                      </a:pPr>
                      <a:endParaRPr lang="en-IE" sz="1600" b="0" noProof="0" dirty="0">
                        <a:effectLst/>
                        <a:latin typeface="+mj-lt"/>
                        <a:ea typeface="Calibri" panose="020F0502020204030204" pitchFamily="34" charset="0"/>
                        <a:cs typeface="Times New Roman" panose="02020603050405020304" pitchFamily="18" charset="0"/>
                      </a:endParaRPr>
                    </a:p>
                  </a:txBody>
                  <a:tcPr marL="61828" marR="61828" marT="0" marB="0"/>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River Information Services</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a:t>
                      </a:r>
                    </a:p>
                  </a:txBody>
                  <a:tcPr marL="61828" marR="61828" marT="0" marB="0" anchor="ctr">
                    <a:solidFill>
                      <a:srgbClr val="D3E8F9"/>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3400395469"/>
                  </a:ext>
                </a:extLst>
              </a:tr>
              <a:tr h="442684">
                <a:tc rowSpan="3">
                  <a:txBody>
                    <a:bodyPr/>
                    <a:lstStyle/>
                    <a:p>
                      <a:pPr marL="84138" lvl="1" indent="0" algn="ctr">
                        <a:lnSpc>
                          <a:spcPct val="107000"/>
                        </a:lnSpc>
                        <a:spcAft>
                          <a:spcPts val="0"/>
                        </a:spcAft>
                      </a:pPr>
                      <a:r>
                        <a:rPr lang="en-IE" sz="1600" b="0" kern="1200" noProof="0" dirty="0">
                          <a:solidFill>
                            <a:schemeClr val="bg1"/>
                          </a:solidFill>
                          <a:effectLst/>
                          <a:latin typeface="+mn-lt"/>
                          <a:ea typeface="+mn-ea"/>
                          <a:cs typeface="+mn-cs"/>
                        </a:rPr>
                        <a:t>Inland Ports</a:t>
                      </a:r>
                      <a:endParaRPr lang="en-IE" sz="1600" b="0" noProof="0" dirty="0">
                        <a:solidFill>
                          <a:schemeClr val="bg1"/>
                        </a:solidFill>
                        <a:effectLst/>
                        <a:latin typeface="+mj-lt"/>
                        <a:ea typeface="Calibri" panose="020F0502020204030204" pitchFamily="34" charset="0"/>
                        <a:cs typeface="Times New Roman" panose="02020603050405020304" pitchFamily="18" charset="0"/>
                      </a:endParaRPr>
                    </a:p>
                  </a:txBody>
                  <a:tcPr marL="61828" marR="61828" marT="0" marB="0" vert="vert270" anchor="ctr">
                    <a:solidFill>
                      <a:srgbClr val="8EAADB"/>
                    </a:solidFill>
                  </a:tcPr>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Road </a:t>
                      </a:r>
                      <a:r>
                        <a:rPr lang="en-IE" sz="1600" b="0" i="1" kern="1200" noProof="0" dirty="0">
                          <a:solidFill>
                            <a:schemeClr val="tx1"/>
                          </a:solidFill>
                          <a:effectLst/>
                          <a:latin typeface="+mn-lt"/>
                          <a:ea typeface="+mn-ea"/>
                          <a:cs typeface="+mn-cs"/>
                        </a:rPr>
                        <a:t>or</a:t>
                      </a:r>
                      <a:r>
                        <a:rPr lang="en-IE" sz="1600" b="0" kern="1200" noProof="0" dirty="0">
                          <a:solidFill>
                            <a:schemeClr val="tx1"/>
                          </a:solidFill>
                          <a:effectLst/>
                          <a:latin typeface="+mn-lt"/>
                          <a:ea typeface="+mn-ea"/>
                          <a:cs typeface="+mn-cs"/>
                        </a:rPr>
                        <a:t> rail connection </a:t>
                      </a:r>
                      <a:br>
                        <a:rPr lang="en-IE" sz="1600" b="0" kern="1200" noProof="0" dirty="0">
                          <a:solidFill>
                            <a:schemeClr val="tx1"/>
                          </a:solidFill>
                          <a:effectLst/>
                          <a:latin typeface="+mn-lt"/>
                          <a:ea typeface="+mn-ea"/>
                          <a:cs typeface="+mn-cs"/>
                        </a:rPr>
                      </a:br>
                      <a:r>
                        <a:rPr lang="en-IE" sz="1600" b="0" i="1" kern="1200" noProof="0" dirty="0">
                          <a:solidFill>
                            <a:schemeClr val="tx1"/>
                          </a:solidFill>
                          <a:effectLst/>
                          <a:latin typeface="+mn-lt"/>
                          <a:ea typeface="+mn-ea"/>
                          <a:cs typeface="+mn-cs"/>
                        </a:rPr>
                        <a:t>(last mile to respect TEN-T standards)</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1656226078"/>
                  </a:ext>
                </a:extLst>
              </a:tr>
              <a:tr h="672383">
                <a:tc vMerge="1">
                  <a:txBody>
                    <a:bodyPr/>
                    <a:lstStyle/>
                    <a:p>
                      <a:pPr lvl="1">
                        <a:lnSpc>
                          <a:spcPct val="107000"/>
                        </a:lnSpc>
                        <a:spcAft>
                          <a:spcPts val="0"/>
                        </a:spcAft>
                      </a:pPr>
                      <a:endParaRPr lang="en-IE" sz="1600" b="0" kern="1200" noProof="0" dirty="0">
                        <a:solidFill>
                          <a:schemeClr val="lt1"/>
                        </a:solidFill>
                        <a:effectLst/>
                        <a:latin typeface="+mj-lt"/>
                        <a:ea typeface="Calibri" panose="020F0502020204030204" pitchFamily="34" charset="0"/>
                        <a:cs typeface="Times New Roman" panose="02020603050405020304" pitchFamily="18" charset="0"/>
                      </a:endParaRPr>
                    </a:p>
                  </a:txBody>
                  <a:tcPr marL="61828" marR="61828" marT="0" marB="0"/>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At least one multimodal freight terminal</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2030</a:t>
                      </a:r>
                    </a:p>
                  </a:txBody>
                  <a:tcPr marL="61828" marR="61828" marT="0" marB="0" anchor="ctr">
                    <a:solidFill>
                      <a:srgbClr val="D3E8F9"/>
                    </a:solidFill>
                  </a:tcPr>
                </a:tc>
                <a:extLst>
                  <a:ext uri="{0D108BD9-81ED-4DB2-BD59-A6C34878D82A}">
                    <a16:rowId xmlns:a16="http://schemas.microsoft.com/office/drawing/2014/main" val="1535086719"/>
                  </a:ext>
                </a:extLst>
              </a:tr>
              <a:tr h="902082">
                <a:tc vMerge="1">
                  <a:txBody>
                    <a:bodyPr/>
                    <a:lstStyle/>
                    <a:p>
                      <a:pPr lvl="1">
                        <a:lnSpc>
                          <a:spcPct val="107000"/>
                        </a:lnSpc>
                        <a:spcAft>
                          <a:spcPts val="0"/>
                        </a:spcAft>
                      </a:pPr>
                      <a:endParaRPr lang="en-IE" sz="1600" b="0" noProof="0" dirty="0">
                        <a:effectLst/>
                        <a:latin typeface="+mj-lt"/>
                        <a:ea typeface="Calibri" panose="020F0502020204030204" pitchFamily="34" charset="0"/>
                        <a:cs typeface="Times New Roman" panose="02020603050405020304" pitchFamily="18" charset="0"/>
                      </a:endParaRPr>
                    </a:p>
                  </a:txBody>
                  <a:tcPr marL="61828" marR="61828" marT="0" marB="0"/>
                </a:tc>
                <a:tc>
                  <a:txBody>
                    <a:bodyPr/>
                    <a:lstStyle/>
                    <a:p>
                      <a:pPr marL="84138" marR="0" lvl="1" indent="0" algn="l" defTabSz="914400" rtl="0" eaLnBrk="1" fontAlgn="auto" latinLnBrk="0" hangingPunct="1">
                        <a:lnSpc>
                          <a:spcPct val="107000"/>
                        </a:lnSpc>
                        <a:spcBef>
                          <a:spcPts val="600"/>
                        </a:spcBef>
                        <a:spcAft>
                          <a:spcPts val="0"/>
                        </a:spcAft>
                        <a:buClrTx/>
                        <a:buSzTx/>
                        <a:buFontTx/>
                        <a:buNone/>
                        <a:tabLst>
                          <a:tab pos="179388" algn="l"/>
                        </a:tabLst>
                        <a:defRPr/>
                      </a:pPr>
                      <a:r>
                        <a:rPr lang="en-IE" sz="1600" b="0" kern="1200" noProof="0" dirty="0">
                          <a:solidFill>
                            <a:schemeClr val="tx1"/>
                          </a:solidFill>
                          <a:effectLst/>
                          <a:latin typeface="+mn-lt"/>
                          <a:ea typeface="+mn-ea"/>
                          <a:cs typeface="+mn-cs"/>
                        </a:rPr>
                        <a:t>Facilities to improve environmental performance of vessels</a:t>
                      </a:r>
                    </a:p>
                  </a:txBody>
                  <a:tcPr marL="61828" marR="61828" marT="0" marB="0" anchor="ctr">
                    <a:solidFill>
                      <a:srgbClr val="B4C6E7"/>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2050</a:t>
                      </a:r>
                    </a:p>
                  </a:txBody>
                  <a:tcPr marL="61828" marR="61828" marT="0" marB="0" anchor="ctr">
                    <a:solidFill>
                      <a:srgbClr val="D3E8F9"/>
                    </a:solidFill>
                  </a:tcPr>
                </a:tc>
                <a:tc>
                  <a:txBody>
                    <a:bodyPr/>
                    <a:lstStyle/>
                    <a:p>
                      <a:pPr algn="ctr">
                        <a:lnSpc>
                          <a:spcPct val="107000"/>
                        </a:lnSpc>
                        <a:spcAft>
                          <a:spcPts val="0"/>
                        </a:spcAft>
                      </a:pPr>
                      <a:r>
                        <a:rPr lang="en-IE" sz="1600" b="0" u="none" noProof="0" dirty="0">
                          <a:solidFill>
                            <a:schemeClr val="tx1"/>
                          </a:solidFill>
                          <a:effectLst/>
                          <a:latin typeface="+mn-lt"/>
                          <a:ea typeface="Calibri" panose="020F0502020204030204" pitchFamily="34" charset="0"/>
                          <a:cs typeface="Times New Roman" panose="02020603050405020304" pitchFamily="18" charset="0"/>
                        </a:rPr>
                        <a:t>2040</a:t>
                      </a:r>
                    </a:p>
                  </a:txBody>
                  <a:tcPr marL="61828" marR="61828" marT="0" marB="0" anchor="ctr">
                    <a:solidFill>
                      <a:srgbClr val="D3E8F9"/>
                    </a:solidFill>
                  </a:tcPr>
                </a:tc>
                <a:extLst>
                  <a:ext uri="{0D108BD9-81ED-4DB2-BD59-A6C34878D82A}">
                    <a16:rowId xmlns:a16="http://schemas.microsoft.com/office/drawing/2014/main" val="899864651"/>
                  </a:ext>
                </a:extLst>
              </a:tr>
            </a:tbl>
          </a:graphicData>
        </a:graphic>
      </p:graphicFrame>
    </p:spTree>
    <p:extLst>
      <p:ext uri="{BB962C8B-B14F-4D97-AF65-F5344CB8AC3E}">
        <p14:creationId xmlns:p14="http://schemas.microsoft.com/office/powerpoint/2010/main" val="297798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75594" y="1982450"/>
            <a:ext cx="6240811" cy="1446550"/>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Good navigation status</a:t>
            </a:r>
          </a:p>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Reference Water Levels</a:t>
            </a:r>
          </a:p>
        </p:txBody>
      </p:sp>
    </p:spTree>
    <p:extLst>
      <p:ext uri="{BB962C8B-B14F-4D97-AF65-F5344CB8AC3E}">
        <p14:creationId xmlns:p14="http://schemas.microsoft.com/office/powerpoint/2010/main" val="2036485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68"/>
            <a:ext cx="10711205" cy="782357"/>
          </a:xfrm>
        </p:spPr>
        <p:txBody>
          <a:bodyPr/>
          <a:lstStyle/>
          <a:p>
            <a:r>
              <a:rPr lang="en-GB" dirty="0"/>
              <a:t>GNS: Reference Water Level (RWL)</a:t>
            </a:r>
            <a:endParaRPr lang="en-GB" sz="2200" dirty="0">
              <a:solidFill>
                <a:srgbClr val="FFC000"/>
              </a:solidFill>
            </a:endParaRPr>
          </a:p>
        </p:txBody>
      </p:sp>
      <p:sp>
        <p:nvSpPr>
          <p:cNvPr id="5" name="Rectangle 4"/>
          <p:cNvSpPr/>
          <p:nvPr/>
        </p:nvSpPr>
        <p:spPr>
          <a:xfrm>
            <a:off x="838200" y="1486669"/>
            <a:ext cx="10711204" cy="4801314"/>
          </a:xfrm>
          <a:prstGeom prst="rect">
            <a:avLst/>
          </a:prstGeom>
        </p:spPr>
        <p:txBody>
          <a:bodyPr wrap="square" lIns="91440" tIns="45720" rIns="91440" bIns="45720" anchor="t">
            <a:spAutoFit/>
          </a:bodyPr>
          <a:lstStyle/>
          <a:p>
            <a:pPr marL="342900" lvl="1" indent="-342900">
              <a:spcBef>
                <a:spcPts val="1800"/>
              </a:spcBef>
              <a:buClr>
                <a:schemeClr val="accent5"/>
              </a:buClr>
              <a:buFont typeface="Arial" panose="020B0604020202020204" pitchFamily="34" charset="0"/>
              <a:buChar char="•"/>
            </a:pPr>
            <a:r>
              <a:rPr lang="en-US" sz="2000" dirty="0">
                <a:solidFill>
                  <a:schemeClr val="tx1"/>
                </a:solidFill>
              </a:rPr>
              <a:t>minimum requirements for good navigability at specified reference water levels : </a:t>
            </a:r>
          </a:p>
          <a:p>
            <a:pPr marL="800100" lvl="2" indent="-342900" algn="just">
              <a:spcBef>
                <a:spcPts val="600"/>
              </a:spcBef>
              <a:buClr>
                <a:schemeClr val="accent5"/>
              </a:buClr>
              <a:buFont typeface="Arial" panose="020B0604020202020204" pitchFamily="34" charset="0"/>
              <a:buChar char="•"/>
            </a:pPr>
            <a:r>
              <a:rPr lang="en-US" dirty="0">
                <a:solidFill>
                  <a:schemeClr val="tx1"/>
                </a:solidFill>
              </a:rPr>
              <a:t>at least 2.50 m channel depth for rivers, canals, lakes, lagoons, inland ports and access routes </a:t>
            </a:r>
            <a:endParaRPr lang="en-US" dirty="0">
              <a:solidFill>
                <a:schemeClr val="tx1"/>
              </a:solidFill>
              <a:cs typeface="Arial"/>
            </a:endParaRPr>
          </a:p>
          <a:p>
            <a:pPr marL="800100" lvl="2" indent="-342900">
              <a:spcBef>
                <a:spcPts val="600"/>
              </a:spcBef>
              <a:buClr>
                <a:schemeClr val="accent5"/>
              </a:buClr>
              <a:buFont typeface="Arial" panose="020B0604020202020204" pitchFamily="34" charset="0"/>
              <a:buChar char="•"/>
            </a:pPr>
            <a:r>
              <a:rPr lang="en-US" dirty="0">
                <a:solidFill>
                  <a:schemeClr val="tx1"/>
                </a:solidFill>
              </a:rPr>
              <a:t>minimum height under non-openable bridges of at least 5.25 m</a:t>
            </a:r>
            <a:endParaRPr lang="en-GB" dirty="0">
              <a:solidFill>
                <a:schemeClr val="tx1"/>
              </a:solidFill>
            </a:endParaRPr>
          </a:p>
          <a:p>
            <a:pPr marL="342900" lvl="1" indent="-342900">
              <a:spcBef>
                <a:spcPts val="1200"/>
              </a:spcBef>
              <a:buClr>
                <a:schemeClr val="accent5"/>
              </a:buClr>
              <a:buFont typeface="Arial" panose="020B0604020202020204" pitchFamily="34" charset="0"/>
              <a:buChar char="•"/>
            </a:pPr>
            <a:r>
              <a:rPr lang="en-GB" sz="2000" dirty="0">
                <a:solidFill>
                  <a:schemeClr val="tx1"/>
                </a:solidFill>
              </a:rPr>
              <a:t>Specified </a:t>
            </a:r>
            <a:r>
              <a:rPr lang="en-GB" sz="2000" b="1" dirty="0">
                <a:solidFill>
                  <a:schemeClr val="tx1"/>
                </a:solidFill>
              </a:rPr>
              <a:t>Reference Water Levels (RWL)</a:t>
            </a:r>
            <a:r>
              <a:rPr lang="en-GB" sz="2000" dirty="0">
                <a:solidFill>
                  <a:schemeClr val="tx1"/>
                </a:solidFill>
              </a:rPr>
              <a:t>, shall be established on the basis of the number of days per year on which the actual water level exceeded the specified reference water level. </a:t>
            </a:r>
            <a:endParaRPr lang="en-GB" sz="2000" dirty="0">
              <a:solidFill>
                <a:schemeClr val="tx1"/>
              </a:solidFill>
              <a:cs typeface="Arial"/>
            </a:endParaRPr>
          </a:p>
          <a:p>
            <a:pPr marL="342900" lvl="1" indent="-342900">
              <a:spcBef>
                <a:spcPts val="1200"/>
              </a:spcBef>
              <a:buClr>
                <a:schemeClr val="accent5"/>
              </a:buClr>
              <a:buFont typeface="Arial" panose="020B0604020202020204" pitchFamily="34" charset="0"/>
              <a:buChar char="•"/>
            </a:pPr>
            <a:r>
              <a:rPr lang="en-GB" sz="2000" dirty="0">
                <a:solidFill>
                  <a:schemeClr val="tx1"/>
                </a:solidFill>
              </a:rPr>
              <a:t>The RWL will be established per corridor, per waterway or per waterway section</a:t>
            </a:r>
            <a:br>
              <a:rPr lang="en-GB" sz="2000" dirty="0">
                <a:solidFill>
                  <a:schemeClr val="tx1"/>
                </a:solidFill>
              </a:rPr>
            </a:br>
            <a:r>
              <a:rPr lang="en-GB" sz="2000" dirty="0">
                <a:solidFill>
                  <a:schemeClr val="tx1"/>
                </a:solidFill>
              </a:rPr>
              <a:t>by </a:t>
            </a:r>
            <a:r>
              <a:rPr lang="en-GB" sz="2000" b="1" dirty="0">
                <a:solidFill>
                  <a:schemeClr val="tx1"/>
                </a:solidFill>
              </a:rPr>
              <a:t>Implementing Act </a:t>
            </a:r>
            <a:r>
              <a:rPr lang="en-GB" sz="2000" dirty="0">
                <a:solidFill>
                  <a:schemeClr val="tx1"/>
                </a:solidFill>
              </a:rPr>
              <a:t>in</a:t>
            </a:r>
            <a:endParaRPr lang="en-GB" sz="2000" dirty="0">
              <a:solidFill>
                <a:schemeClr val="tx1"/>
              </a:solidFill>
              <a:cs typeface="Arial"/>
            </a:endParaRPr>
          </a:p>
          <a:p>
            <a:pPr marL="800100" lvl="2" indent="-342900">
              <a:spcBef>
                <a:spcPts val="1200"/>
              </a:spcBef>
              <a:buClr>
                <a:schemeClr val="accent5"/>
              </a:buClr>
              <a:buFont typeface="Arial" panose="020B0604020202020204" pitchFamily="34" charset="0"/>
              <a:buChar char="•"/>
            </a:pPr>
            <a:r>
              <a:rPr lang="en-GB" sz="2000" dirty="0">
                <a:solidFill>
                  <a:schemeClr val="tx1"/>
                </a:solidFill>
              </a:rPr>
              <a:t>cooperation with the Member States,</a:t>
            </a:r>
            <a:endParaRPr lang="en-GB" sz="2000" dirty="0">
              <a:solidFill>
                <a:schemeClr val="tx1"/>
              </a:solidFill>
              <a:cs typeface="Arial"/>
            </a:endParaRPr>
          </a:p>
          <a:p>
            <a:pPr marL="800100" lvl="2" indent="-342900">
              <a:spcBef>
                <a:spcPts val="1200"/>
              </a:spcBef>
              <a:buClr>
                <a:schemeClr val="accent5"/>
              </a:buClr>
              <a:buFont typeface="Arial" panose="020B0604020202020204" pitchFamily="34" charset="0"/>
              <a:buChar char="•"/>
            </a:pPr>
            <a:r>
              <a:rPr lang="en-GB" sz="2000" dirty="0">
                <a:solidFill>
                  <a:schemeClr val="tx1"/>
                </a:solidFill>
              </a:rPr>
              <a:t>coordination with the European Coordinators </a:t>
            </a:r>
            <a:endParaRPr lang="en-GB" sz="2000" dirty="0">
              <a:solidFill>
                <a:schemeClr val="tx1"/>
              </a:solidFill>
              <a:cs typeface="Arial"/>
            </a:endParaRPr>
          </a:p>
          <a:p>
            <a:pPr marL="800100" lvl="2" indent="-342900">
              <a:spcBef>
                <a:spcPts val="1200"/>
              </a:spcBef>
              <a:buClr>
                <a:schemeClr val="accent5"/>
              </a:buClr>
              <a:buFont typeface="Arial" panose="020B0604020202020204" pitchFamily="34" charset="0"/>
              <a:buChar char="•"/>
            </a:pPr>
            <a:r>
              <a:rPr lang="en-GB" sz="2000" dirty="0">
                <a:solidFill>
                  <a:schemeClr val="tx1"/>
                </a:solidFill>
              </a:rPr>
              <a:t>consultation with the river navigation commissions set up by international agreements</a:t>
            </a:r>
            <a:endParaRPr lang="en-GB" sz="2000" dirty="0">
              <a:solidFill>
                <a:schemeClr val="tx1"/>
              </a:solidFill>
              <a:cs typeface="Arial"/>
            </a:endParaRPr>
          </a:p>
          <a:p>
            <a:pPr marL="800100" lvl="2" indent="-342900">
              <a:spcBef>
                <a:spcPts val="1200"/>
              </a:spcBef>
              <a:buClr>
                <a:schemeClr val="accent5"/>
              </a:buClr>
              <a:buFont typeface="Arial" panose="020B0604020202020204" pitchFamily="34" charset="0"/>
              <a:buChar char="•"/>
            </a:pPr>
            <a:r>
              <a:rPr lang="en-GB" sz="2000" dirty="0">
                <a:solidFill>
                  <a:schemeClr val="tx1"/>
                </a:solidFill>
              </a:rPr>
              <a:t>by Inland Waterway Transport Committee (Art. 61(2) of TEN-T Regulation) </a:t>
            </a:r>
            <a:endParaRPr lang="en-GB" sz="2000" dirty="0">
              <a:solidFill>
                <a:schemeClr val="tx1"/>
              </a:solidFill>
              <a:cs typeface="Arial"/>
            </a:endParaRPr>
          </a:p>
        </p:txBody>
      </p:sp>
    </p:spTree>
    <p:extLst>
      <p:ext uri="{BB962C8B-B14F-4D97-AF65-F5344CB8AC3E}">
        <p14:creationId xmlns:p14="http://schemas.microsoft.com/office/powerpoint/2010/main" val="2040320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68"/>
            <a:ext cx="10711205" cy="782357"/>
          </a:xfrm>
        </p:spPr>
        <p:txBody>
          <a:bodyPr/>
          <a:lstStyle/>
          <a:p>
            <a:r>
              <a:rPr lang="en-GB" dirty="0"/>
              <a:t>GNS: RWL – Implementing Act – Structure </a:t>
            </a:r>
            <a:r>
              <a:rPr lang="en-GB" sz="2400" dirty="0"/>
              <a:t>1/2</a:t>
            </a:r>
            <a:endParaRPr lang="en-GB" sz="2400" dirty="0">
              <a:solidFill>
                <a:srgbClr val="FFC000"/>
              </a:solidFill>
            </a:endParaRPr>
          </a:p>
        </p:txBody>
      </p:sp>
      <p:sp>
        <p:nvSpPr>
          <p:cNvPr id="5" name="Rectangle 4"/>
          <p:cNvSpPr/>
          <p:nvPr/>
        </p:nvSpPr>
        <p:spPr>
          <a:xfrm>
            <a:off x="838200" y="1486669"/>
            <a:ext cx="10711204" cy="5432256"/>
          </a:xfrm>
          <a:prstGeom prst="rect">
            <a:avLst/>
          </a:prstGeom>
        </p:spPr>
        <p:txBody>
          <a:bodyPr wrap="square" lIns="91440" tIns="45720" rIns="91440" bIns="45720" anchor="t">
            <a:spAutoFit/>
          </a:bodyPr>
          <a:lstStyle/>
          <a:p>
            <a:pPr marL="342900" lvl="1" indent="-342900">
              <a:spcBef>
                <a:spcPts val="1800"/>
              </a:spcBef>
              <a:buClr>
                <a:schemeClr val="accent5"/>
              </a:buClr>
              <a:buFont typeface="Arial" panose="020B0604020202020204" pitchFamily="34" charset="0"/>
              <a:buChar char="•"/>
            </a:pPr>
            <a:r>
              <a:rPr lang="en-US" sz="2000" dirty="0">
                <a:solidFill>
                  <a:schemeClr val="tx1"/>
                </a:solidFill>
                <a:cs typeface="Arial"/>
              </a:rPr>
              <a:t>RWLs will be established based on the waterway or waterway section, but there are too many waterways and too many sections to have one IA per waterway or waterway section.</a:t>
            </a:r>
          </a:p>
          <a:p>
            <a:pPr marL="342900" lvl="1" indent="-342900">
              <a:spcBef>
                <a:spcPts val="1800"/>
              </a:spcBef>
              <a:buClr>
                <a:schemeClr val="accent5"/>
              </a:buClr>
              <a:buFont typeface="Arial" panose="020B0604020202020204" pitchFamily="34" charset="0"/>
              <a:buChar char="•"/>
            </a:pPr>
            <a:r>
              <a:rPr lang="en-US" sz="2000" dirty="0">
                <a:solidFill>
                  <a:schemeClr val="tx1"/>
                </a:solidFill>
                <a:cs typeface="Arial"/>
              </a:rPr>
              <a:t>ETC-based approach will be used to structure the IAs, but with modifications as some IWWs belong to two ETCs and some IWWs do not belong to an ETC.</a:t>
            </a:r>
          </a:p>
          <a:p>
            <a:pPr marL="719138" lvl="2" indent="-358775" defTabSz="768350">
              <a:spcBef>
                <a:spcPts val="1200"/>
              </a:spcBef>
              <a:buClr>
                <a:schemeClr val="accent5"/>
              </a:buClr>
              <a:buFont typeface="+mj-lt"/>
              <a:buAutoNum type="arabicParenR"/>
              <a:tabLst>
                <a:tab pos="3225800" algn="l"/>
                <a:tab pos="6015038" algn="l"/>
              </a:tabLst>
            </a:pPr>
            <a:r>
              <a:rPr lang="en-GB" sz="2000" b="1" dirty="0">
                <a:solidFill>
                  <a:schemeClr val="tx1"/>
                </a:solidFill>
              </a:rPr>
              <a:t>Danube	</a:t>
            </a:r>
            <a:r>
              <a:rPr lang="en-GB" sz="1600" dirty="0">
                <a:solidFill>
                  <a:schemeClr val="tx1"/>
                </a:solidFill>
              </a:rPr>
              <a:t>most of the RD ETC IWWs</a:t>
            </a:r>
            <a:br>
              <a:rPr lang="en-GB" sz="1600" dirty="0">
                <a:solidFill>
                  <a:schemeClr val="tx1"/>
                </a:solidFill>
              </a:rPr>
            </a:br>
            <a:r>
              <a:rPr lang="en-GB" sz="1600" dirty="0">
                <a:solidFill>
                  <a:schemeClr val="tx1"/>
                </a:solidFill>
              </a:rPr>
              <a:t> 	excluding the Elbe and ESB ETC overlaps</a:t>
            </a:r>
            <a:endParaRPr lang="en-GB" sz="2000" b="1" dirty="0">
              <a:solidFill>
                <a:schemeClr val="tx1"/>
              </a:solidFill>
            </a:endParaRPr>
          </a:p>
          <a:p>
            <a:pPr marL="719138" lvl="2" indent="-358775" defTabSz="768350">
              <a:spcBef>
                <a:spcPts val="600"/>
              </a:spcBef>
              <a:buClr>
                <a:schemeClr val="accent5"/>
              </a:buClr>
              <a:buFont typeface="+mj-lt"/>
              <a:buAutoNum type="arabicParenR"/>
              <a:tabLst>
                <a:tab pos="3225800" algn="l"/>
                <a:tab pos="6015038" algn="l"/>
              </a:tabLst>
            </a:pPr>
            <a:r>
              <a:rPr lang="en-GB" sz="2000" b="1" dirty="0">
                <a:solidFill>
                  <a:schemeClr val="tx1"/>
                </a:solidFill>
              </a:rPr>
              <a:t>Iberian Peninsula	</a:t>
            </a:r>
            <a:r>
              <a:rPr lang="en-GB" sz="1600" dirty="0">
                <a:solidFill>
                  <a:schemeClr val="tx1"/>
                </a:solidFill>
              </a:rPr>
              <a:t>ATL ETC IWWs except the Seine</a:t>
            </a:r>
          </a:p>
          <a:p>
            <a:pPr marL="719138" lvl="2" indent="-358775" defTabSz="768350">
              <a:spcBef>
                <a:spcPts val="600"/>
              </a:spcBef>
              <a:buClr>
                <a:schemeClr val="accent5"/>
              </a:buClr>
              <a:buFont typeface="+mj-lt"/>
              <a:buAutoNum type="arabicParenR"/>
              <a:tabLst>
                <a:tab pos="3225800" algn="l"/>
              </a:tabLst>
            </a:pPr>
            <a:r>
              <a:rPr lang="en-GB" sz="2000" b="1" dirty="0">
                <a:solidFill>
                  <a:schemeClr val="tx1"/>
                </a:solidFill>
              </a:rPr>
              <a:t>Italy 	</a:t>
            </a:r>
            <a:r>
              <a:rPr lang="en-GB" sz="1600" dirty="0">
                <a:solidFill>
                  <a:schemeClr val="tx1"/>
                </a:solidFill>
              </a:rPr>
              <a:t>MED ETC IWWs</a:t>
            </a:r>
          </a:p>
          <a:p>
            <a:pPr marL="719138" lvl="2" indent="-358775" defTabSz="768350">
              <a:spcBef>
                <a:spcPts val="600"/>
              </a:spcBef>
              <a:buClr>
                <a:schemeClr val="accent5"/>
              </a:buClr>
              <a:buFont typeface="+mj-lt"/>
              <a:buAutoNum type="arabicParenR"/>
              <a:tabLst>
                <a:tab pos="3225800" algn="l"/>
                <a:tab pos="6015038" algn="l"/>
              </a:tabLst>
            </a:pPr>
            <a:r>
              <a:rPr lang="en-GB" sz="2000" b="1" dirty="0">
                <a:solidFill>
                  <a:schemeClr val="tx1"/>
                </a:solidFill>
              </a:rPr>
              <a:t>Northern Europe	</a:t>
            </a:r>
            <a:r>
              <a:rPr lang="en-GB" sz="1600" dirty="0">
                <a:solidFill>
                  <a:schemeClr val="tx1"/>
                </a:solidFill>
              </a:rPr>
              <a:t>non-ETC IWWs of FI, LT, SE</a:t>
            </a:r>
            <a:endParaRPr lang="en-GB" dirty="0">
              <a:solidFill>
                <a:schemeClr val="tx1"/>
              </a:solidFill>
              <a:cs typeface="Arial"/>
            </a:endParaRPr>
          </a:p>
          <a:p>
            <a:pPr marL="719138" lvl="2" indent="-358775" defTabSz="768350">
              <a:spcBef>
                <a:spcPts val="600"/>
              </a:spcBef>
              <a:buClr>
                <a:schemeClr val="accent5"/>
              </a:buClr>
              <a:buFont typeface="Arial"/>
              <a:buAutoNum type="arabicParenR"/>
              <a:tabLst>
                <a:tab pos="3225800" algn="l"/>
              </a:tabLst>
            </a:pPr>
            <a:r>
              <a:rPr lang="en-GB" sz="2000" b="1" dirty="0">
                <a:solidFill>
                  <a:schemeClr val="tx1"/>
                </a:solidFill>
              </a:rPr>
              <a:t>North Sea – Baltic	</a:t>
            </a:r>
            <a:r>
              <a:rPr lang="en-GB" sz="1600" dirty="0">
                <a:solidFill>
                  <a:schemeClr val="tx1"/>
                </a:solidFill>
              </a:rPr>
              <a:t>most of the NSB ETC IWWs, overlaps of the RD ETC and parts of the Elbe</a:t>
            </a:r>
            <a:br>
              <a:rPr lang="en-GB" sz="1600" dirty="0">
                <a:solidFill>
                  <a:schemeClr val="tx1"/>
                </a:solidFill>
              </a:rPr>
            </a:br>
            <a:r>
              <a:rPr lang="en-GB" sz="1600" dirty="0">
                <a:solidFill>
                  <a:schemeClr val="tx1"/>
                </a:solidFill>
              </a:rPr>
              <a:t>  	excluding the overlaps with the NSRM ETC</a:t>
            </a:r>
            <a:endParaRPr lang="en-GB" dirty="0">
              <a:solidFill>
                <a:schemeClr val="tx1"/>
              </a:solidFill>
              <a:cs typeface="Arial"/>
            </a:endParaRPr>
          </a:p>
          <a:p>
            <a:pPr marL="719138" lvl="2" indent="-358775" defTabSz="768350">
              <a:spcBef>
                <a:spcPts val="600"/>
              </a:spcBef>
              <a:buClr>
                <a:schemeClr val="accent5"/>
              </a:buClr>
              <a:buFont typeface="+mj-lt"/>
              <a:buAutoNum type="arabicParenR"/>
              <a:tabLst>
                <a:tab pos="3225800" algn="l"/>
                <a:tab pos="6015038" algn="l"/>
              </a:tabLst>
            </a:pPr>
            <a:r>
              <a:rPr lang="en-GB" sz="2000" b="1" dirty="0">
                <a:solidFill>
                  <a:schemeClr val="tx1"/>
                </a:solidFill>
              </a:rPr>
              <a:t>Rhine – Seine	</a:t>
            </a:r>
            <a:r>
              <a:rPr lang="en-GB" sz="1600" u="sng" dirty="0">
                <a:solidFill>
                  <a:schemeClr val="tx1"/>
                </a:solidFill>
              </a:rPr>
              <a:t>all of</a:t>
            </a:r>
            <a:r>
              <a:rPr lang="en-GB" sz="1600" dirty="0">
                <a:solidFill>
                  <a:schemeClr val="tx1"/>
                </a:solidFill>
              </a:rPr>
              <a:t> NSRM ETC IWWs, the Seine (ATL ETC) and NSB ETC overlaps</a:t>
            </a:r>
            <a:endParaRPr lang="en-GB" sz="2000" dirty="0">
              <a:solidFill>
                <a:schemeClr val="tx1"/>
              </a:solidFill>
              <a:cs typeface="Arial"/>
            </a:endParaRPr>
          </a:p>
          <a:p>
            <a:pPr marL="719138" lvl="2" indent="-358775" defTabSz="768350">
              <a:spcBef>
                <a:spcPts val="600"/>
              </a:spcBef>
              <a:buClr>
                <a:schemeClr val="accent5"/>
              </a:buClr>
              <a:buFont typeface="+mj-lt"/>
              <a:buAutoNum type="arabicParenR"/>
              <a:tabLst>
                <a:tab pos="3225800" algn="l"/>
                <a:tab pos="6015038" algn="l"/>
              </a:tabLst>
            </a:pPr>
            <a:endParaRPr lang="en-GB" sz="1600" dirty="0">
              <a:solidFill>
                <a:schemeClr val="tx1"/>
              </a:solidFill>
              <a:cs typeface="Arial"/>
            </a:endParaRPr>
          </a:p>
          <a:p>
            <a:pPr marL="360363" lvl="2" defTabSz="768350">
              <a:spcBef>
                <a:spcPts val="600"/>
              </a:spcBef>
              <a:buClr>
                <a:schemeClr val="accent5"/>
              </a:buClr>
              <a:tabLst>
                <a:tab pos="3225800" algn="l"/>
                <a:tab pos="6015038" algn="l"/>
              </a:tabLst>
            </a:pPr>
            <a:r>
              <a:rPr lang="en-GB" sz="1600" dirty="0">
                <a:solidFill>
                  <a:schemeClr val="tx1"/>
                </a:solidFill>
              </a:rPr>
              <a:t>Shorter non-ETC IWWs that are linked to an ETC IWW will be </a:t>
            </a:r>
            <a:r>
              <a:rPr lang="en-US" sz="1600" dirty="0">
                <a:solidFill>
                  <a:schemeClr val="tx1"/>
                </a:solidFill>
              </a:rPr>
              <a:t>included in the relevant IA.</a:t>
            </a:r>
          </a:p>
          <a:p>
            <a:pPr marL="360363" lvl="2" defTabSz="768350">
              <a:spcBef>
                <a:spcPts val="600"/>
              </a:spcBef>
              <a:buClr>
                <a:schemeClr val="accent5"/>
              </a:buClr>
              <a:tabLst>
                <a:tab pos="3225800" algn="l"/>
                <a:tab pos="6015038" algn="l"/>
              </a:tabLst>
            </a:pPr>
            <a:endParaRPr lang="en-GB" dirty="0">
              <a:cs typeface="Arial"/>
            </a:endParaRPr>
          </a:p>
        </p:txBody>
      </p:sp>
      <p:pic>
        <p:nvPicPr>
          <p:cNvPr id="3" name="Picture 2">
            <a:extLst>
              <a:ext uri="{FF2B5EF4-FFF2-40B4-BE49-F238E27FC236}">
                <a16:creationId xmlns:a16="http://schemas.microsoft.com/office/drawing/2014/main" id="{FB66F88B-C7E7-4690-48FB-A36AB97FE305}"/>
              </a:ext>
            </a:extLst>
          </p:cNvPr>
          <p:cNvPicPr>
            <a:picLocks noChangeAspect="1"/>
          </p:cNvPicPr>
          <p:nvPr/>
        </p:nvPicPr>
        <p:blipFill>
          <a:blip r:embed="rId3"/>
          <a:stretch>
            <a:fillRect/>
          </a:stretch>
        </p:blipFill>
        <p:spPr>
          <a:xfrm>
            <a:off x="9117065" y="3054108"/>
            <a:ext cx="2432339" cy="1666551"/>
          </a:xfrm>
          <a:prstGeom prst="rect">
            <a:avLst/>
          </a:prstGeom>
        </p:spPr>
      </p:pic>
    </p:spTree>
    <p:extLst>
      <p:ext uri="{BB962C8B-B14F-4D97-AF65-F5344CB8AC3E}">
        <p14:creationId xmlns:p14="http://schemas.microsoft.com/office/powerpoint/2010/main" val="22803664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68"/>
            <a:ext cx="10711205" cy="782357"/>
          </a:xfrm>
        </p:spPr>
        <p:txBody>
          <a:bodyPr/>
          <a:lstStyle/>
          <a:p>
            <a:r>
              <a:rPr lang="en-GB" dirty="0"/>
              <a:t>GNS: RWL – Implementing Act – Structure </a:t>
            </a:r>
            <a:r>
              <a:rPr lang="en-GB" sz="2400" dirty="0"/>
              <a:t>2/2</a:t>
            </a:r>
            <a:endParaRPr lang="en-GB" sz="2400" dirty="0">
              <a:solidFill>
                <a:srgbClr val="FFC000"/>
              </a:solidFill>
            </a:endParaRPr>
          </a:p>
        </p:txBody>
      </p:sp>
      <p:pic>
        <p:nvPicPr>
          <p:cNvPr id="7" name="Picture 6">
            <a:extLst>
              <a:ext uri="{FF2B5EF4-FFF2-40B4-BE49-F238E27FC236}">
                <a16:creationId xmlns:a16="http://schemas.microsoft.com/office/drawing/2014/main" id="{4FD5E5DD-08B4-55E0-5961-0A14315F8FDE}"/>
              </a:ext>
            </a:extLst>
          </p:cNvPr>
          <p:cNvPicPr>
            <a:picLocks noChangeAspect="1"/>
          </p:cNvPicPr>
          <p:nvPr/>
        </p:nvPicPr>
        <p:blipFill>
          <a:blip r:embed="rId3"/>
          <a:stretch>
            <a:fillRect/>
          </a:stretch>
        </p:blipFill>
        <p:spPr>
          <a:xfrm>
            <a:off x="984829" y="1247525"/>
            <a:ext cx="7269822" cy="5031047"/>
          </a:xfrm>
          <a:prstGeom prst="rect">
            <a:avLst/>
          </a:prstGeom>
        </p:spPr>
      </p:pic>
      <p:pic>
        <p:nvPicPr>
          <p:cNvPr id="4" name="Picture 3">
            <a:extLst>
              <a:ext uri="{FF2B5EF4-FFF2-40B4-BE49-F238E27FC236}">
                <a16:creationId xmlns:a16="http://schemas.microsoft.com/office/drawing/2014/main" id="{871098DC-48F0-335A-D217-34A289EC5F44}"/>
              </a:ext>
            </a:extLst>
          </p:cNvPr>
          <p:cNvPicPr>
            <a:picLocks noChangeAspect="1"/>
          </p:cNvPicPr>
          <p:nvPr/>
        </p:nvPicPr>
        <p:blipFill>
          <a:blip r:embed="rId4"/>
          <a:stretch>
            <a:fillRect/>
          </a:stretch>
        </p:blipFill>
        <p:spPr>
          <a:xfrm>
            <a:off x="6995710" y="1401802"/>
            <a:ext cx="4433562" cy="4365528"/>
          </a:xfrm>
          <a:prstGeom prst="rect">
            <a:avLst/>
          </a:prstGeom>
        </p:spPr>
      </p:pic>
      <p:sp>
        <p:nvSpPr>
          <p:cNvPr id="5" name="Rectangle 4">
            <a:extLst>
              <a:ext uri="{FF2B5EF4-FFF2-40B4-BE49-F238E27FC236}">
                <a16:creationId xmlns:a16="http://schemas.microsoft.com/office/drawing/2014/main" id="{49983D52-BB35-1085-2257-7E952F874971}"/>
              </a:ext>
            </a:extLst>
          </p:cNvPr>
          <p:cNvSpPr/>
          <p:nvPr/>
        </p:nvSpPr>
        <p:spPr>
          <a:xfrm>
            <a:off x="4891489" y="3723701"/>
            <a:ext cx="1388125" cy="196100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923527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7;p19">
            <a:extLst>
              <a:ext uri="{FF2B5EF4-FFF2-40B4-BE49-F238E27FC236}">
                <a16:creationId xmlns:a16="http://schemas.microsoft.com/office/drawing/2014/main" id="{59588673-D805-D309-5AB8-CE3BE09625EE}"/>
              </a:ext>
            </a:extLst>
          </p:cNvPr>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GB"/>
              <a:t>9</a:t>
            </a:fld>
            <a:endParaRPr/>
          </a:p>
        </p:txBody>
      </p:sp>
      <p:sp>
        <p:nvSpPr>
          <p:cNvPr id="2" name="Title 1"/>
          <p:cNvSpPr>
            <a:spLocks noGrp="1"/>
          </p:cNvSpPr>
          <p:nvPr>
            <p:ph type="title"/>
          </p:nvPr>
        </p:nvSpPr>
        <p:spPr/>
        <p:txBody>
          <a:bodyPr/>
          <a:lstStyle/>
          <a:p>
            <a:r>
              <a:rPr lang="en-GB" dirty="0"/>
              <a:t>GNS: RWL – Data	</a:t>
            </a:r>
            <a:r>
              <a:rPr lang="en-GB" sz="2400" dirty="0"/>
              <a:t>1/2</a:t>
            </a:r>
            <a:endParaRPr lang="en-GB" dirty="0">
              <a:solidFill>
                <a:srgbClr val="FFC000"/>
              </a:solidFill>
            </a:endParaRPr>
          </a:p>
        </p:txBody>
      </p:sp>
      <p:pic>
        <p:nvPicPr>
          <p:cNvPr id="9" name="Picture 8">
            <a:extLst>
              <a:ext uri="{FF2B5EF4-FFF2-40B4-BE49-F238E27FC236}">
                <a16:creationId xmlns:a16="http://schemas.microsoft.com/office/drawing/2014/main" id="{38C7A95A-2A9E-5BBF-0E99-74E0E25BF41F}"/>
              </a:ext>
            </a:extLst>
          </p:cNvPr>
          <p:cNvPicPr>
            <a:picLocks noChangeAspect="1"/>
          </p:cNvPicPr>
          <p:nvPr/>
        </p:nvPicPr>
        <p:blipFill>
          <a:blip r:embed="rId3"/>
          <a:stretch>
            <a:fillRect/>
          </a:stretch>
        </p:blipFill>
        <p:spPr>
          <a:xfrm>
            <a:off x="785812" y="1595437"/>
            <a:ext cx="10620375" cy="3667125"/>
          </a:xfrm>
          <a:prstGeom prst="rect">
            <a:avLst/>
          </a:prstGeom>
        </p:spPr>
      </p:pic>
    </p:spTree>
    <p:extLst>
      <p:ext uri="{BB962C8B-B14F-4D97-AF65-F5344CB8AC3E}">
        <p14:creationId xmlns:p14="http://schemas.microsoft.com/office/powerpoint/2010/main" val="1716822935"/>
      </p:ext>
    </p:extLst>
  </p:cSld>
  <p:clrMapOvr>
    <a:masterClrMapping/>
  </p:clrMapOvr>
  <p:transition spd="slow">
    <p:wipe/>
  </p:transition>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C_Corporate_PPT_Template_accessible_2023.pptx" id="{EC878A57-382A-4C39-A584-1AF0C626172A}" vid="{130AD24A-F7AC-477C-91ED-41AA5CF26920}"/>
    </a:ext>
  </a:extLst>
</a:theme>
</file>

<file path=ppt/theme/theme2.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1CF9242F633B459DE32B0E7D908A9E" ma:contentTypeVersion="16" ma:contentTypeDescription="Create a new document." ma:contentTypeScope="" ma:versionID="3816785486f024e272d5322fa5b69fbe">
  <xsd:schema xmlns:xsd="http://www.w3.org/2001/XMLSchema" xmlns:xs="http://www.w3.org/2001/XMLSchema" xmlns:p="http://schemas.microsoft.com/office/2006/metadata/properties" xmlns:ns2="74988ff3-57e8-49f2-abef-362f99e1a0e2" xmlns:ns3="e6b88493-a865-49b9-b502-6098bd4e94c2" targetNamespace="http://schemas.microsoft.com/office/2006/metadata/properties" ma:root="true" ma:fieldsID="b6397110a8c2d29516806b6f8491f915" ns2:_="" ns3:_="">
    <xsd:import namespace="74988ff3-57e8-49f2-abef-362f99e1a0e2"/>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88ff3-57e8-49f2-abef-362f99e1a0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74988ff3-57e8-49f2-abef-362f99e1a0e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0596311-0BB4-4B4F-B5CC-3E42CE66D67B}"/>
</file>

<file path=customXml/itemProps2.xml><?xml version="1.0" encoding="utf-8"?>
<ds:datastoreItem xmlns:ds="http://schemas.openxmlformats.org/officeDocument/2006/customXml" ds:itemID="{171E8177-E724-45A1-B987-5FDEE3A3FA22}"/>
</file>

<file path=customXml/itemProps3.xml><?xml version="1.0" encoding="utf-8"?>
<ds:datastoreItem xmlns:ds="http://schemas.openxmlformats.org/officeDocument/2006/customXml" ds:itemID="{95B70797-4443-4E93-ABD1-E4C8C45D2553}"/>
</file>

<file path=docProps/app.xml><?xml version="1.0" encoding="utf-8"?>
<Properties xmlns="http://schemas.openxmlformats.org/officeDocument/2006/extended-properties" xmlns:vt="http://schemas.openxmlformats.org/officeDocument/2006/docPropsVTypes">
  <Template>blank</Template>
  <TotalTime>873</TotalTime>
  <Words>1022</Words>
  <Application>Microsoft Office PowerPoint</Application>
  <PresentationFormat>Widescreen</PresentationFormat>
  <Paragraphs>131</Paragraphs>
  <Slides>17</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Arial</vt:lpstr>
      <vt:lpstr>Calibri</vt:lpstr>
      <vt:lpstr>PFSquareSansPro-Bold</vt:lpstr>
      <vt:lpstr>Verdana</vt:lpstr>
      <vt:lpstr>Wingdings</vt:lpstr>
      <vt:lpstr>Office Theme</vt:lpstr>
      <vt:lpstr>1_Office Theme</vt:lpstr>
      <vt:lpstr>Workshop on Revised TEN-T Regulation, New KPIs, and Core Corridor</vt:lpstr>
      <vt:lpstr>PowerPoint Presentation</vt:lpstr>
      <vt:lpstr>Inland waterway transport   </vt:lpstr>
      <vt:lpstr>Inland waterway infrastructure requirements</vt:lpstr>
      <vt:lpstr>PowerPoint Presentation</vt:lpstr>
      <vt:lpstr>GNS: Reference Water Level (RWL)</vt:lpstr>
      <vt:lpstr>GNS: RWL – Implementing Act – Structure 1/2</vt:lpstr>
      <vt:lpstr>GNS: RWL – Implementing Act – Structure 2/2</vt:lpstr>
      <vt:lpstr>GNS: RWL – Data 1/2</vt:lpstr>
      <vt:lpstr>GNS: RWL – Data 2/2</vt:lpstr>
      <vt:lpstr>GNS: RWL – timeline</vt:lpstr>
      <vt:lpstr>PowerPoint Presentation</vt:lpstr>
      <vt:lpstr>Maritime transport   </vt:lpstr>
      <vt:lpstr>Maritime transport: European Maritime Space</vt:lpstr>
      <vt:lpstr>Maritime port infrastructure requirements </vt:lpstr>
      <vt:lpstr>Maritime port infrastructure requirements</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TEN-T Waterborne Requirements</dc:title>
  <dc:creator/>
  <cp:lastModifiedBy>SEIDEL Martin (MOVE)</cp:lastModifiedBy>
  <cp:revision>37</cp:revision>
  <cp:lastPrinted>2024-12-02T10:39:56Z</cp:lastPrinted>
  <dcterms:created xsi:type="dcterms:W3CDTF">2024-05-30T08:54:09Z</dcterms:created>
  <dcterms:modified xsi:type="dcterms:W3CDTF">2024-12-02T12:09:21Z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0x010100D21CF9242F633B459DE32B0E7D908A9E</vt:lpwstr>
  </property>
  <property fmtid="{D5CDD505-2E9C-101B-9397-08002B2CF9AE}" pid="3" name="MSIP_Label_6bd9ddd1-4d20-43f6-abfa-fc3c07406f94_Enabled">
    <vt:lpwstr>true</vt:lpwstr>
  </property>
  <property fmtid="{D5CDD505-2E9C-101B-9397-08002B2CF9AE}" pid="4" name="MSIP_Label_6bd9ddd1-4d20-43f6-abfa-fc3c07406f94_SetDate">
    <vt:lpwstr>2023-09-26T10:27:54Z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5f9041e0-26c3-439f-9557-91c751557f9e</vt:lpwstr>
  </property>
  <property fmtid="{D5CDD505-2E9C-101B-9397-08002B2CF9AE}" pid="9" name="MSIP_Label_6bd9ddd1-4d20-43f6-abfa-fc3c07406f94_ContentBits">
    <vt:lpwstr>0</vt:lpwstr>
  </property>
</Properties>
</file>