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4"/>
  </p:sldMasterIdLst>
  <p:notesMasterIdLst>
    <p:notesMasterId r:id="rId13"/>
  </p:notesMasterIdLst>
  <p:sldIdLst>
    <p:sldId id="4135" r:id="rId5"/>
    <p:sldId id="4154" r:id="rId6"/>
    <p:sldId id="4136" r:id="rId7"/>
    <p:sldId id="4156" r:id="rId8"/>
    <p:sldId id="4143" r:id="rId9"/>
    <p:sldId id="4158" r:id="rId10"/>
    <p:sldId id="4160" r:id="rId11"/>
    <p:sldId id="4155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35">
          <p15:clr>
            <a:srgbClr val="747775"/>
          </p15:clr>
        </p15:guide>
        <p15:guide id="2" orient="horz" pos="288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YN00SmF71k6ZE2fqxYTRiO2WfN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F2B40C-108D-206B-C6D7-2C45F09E24B8}" name="Ana Bozicevic" initials="AB" userId="S::abozicevic@worldbank.org::f28a442f-2cc9-4526-89ed-e767e2def787" providerId="AD"/>
  <p188:author id="{D985E644-9A19-3315-05DE-B0831465CD26}" name="Gozde Isik" initials="GI" userId="S::gisik@worldbank.org::3b0faaf4-32d7-42e2-9399-c4bd2fe5101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B80E"/>
    <a:srgbClr val="F4F4EE"/>
    <a:srgbClr val="0000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0E473C-E534-48A8-BA89-95894D27E421}" v="48" dt="2025-02-25T16:49:52.926"/>
  </p1510:revLst>
</p1510:revInfo>
</file>

<file path=ppt/tableStyles.xml><?xml version="1.0" encoding="utf-8"?>
<a:tblStyleLst xmlns:a="http://schemas.openxmlformats.org/drawingml/2006/main" def="{A897D5FB-4C11-4668-BDEB-A285C92AD1EB}">
  <a:tblStyle styleId="{A897D5FB-4C11-4668-BDEB-A285C92AD1E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F012103-47DE-4445-A5B2-42C87AAC3CDF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D7D5A8DD-3E71-4EDB-A57F-1434F538C783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 b="off" i="off"/>
      <a:tcStyle>
        <a:tcBdr/>
        <a:fill>
          <a:solidFill>
            <a:srgbClr val="E8EBF5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8EBF5"/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501" y="48"/>
      </p:cViewPr>
      <p:guideLst>
        <p:guide pos="335"/>
        <p:guide orient="horz"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2" Type="http://customschemas.google.com/relationships/presentationmetadata" Target="meta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Bozicevic" userId="f28a442f-2cc9-4526-89ed-e767e2def787" providerId="ADAL" clId="{E00E473C-E534-48A8-BA89-95894D27E421}"/>
    <pc:docChg chg="undo custSel delSld modSld">
      <pc:chgData name="Ana Bozicevic" userId="f28a442f-2cc9-4526-89ed-e767e2def787" providerId="ADAL" clId="{E00E473C-E534-48A8-BA89-95894D27E421}" dt="2025-02-25T16:49:52.906" v="647" actId="27918"/>
      <pc:docMkLst>
        <pc:docMk/>
      </pc:docMkLst>
      <pc:sldChg chg="addSp delSp modSp mod">
        <pc:chgData name="Ana Bozicevic" userId="f28a442f-2cc9-4526-89ed-e767e2def787" providerId="ADAL" clId="{E00E473C-E534-48A8-BA89-95894D27E421}" dt="2025-02-25T16:10:44.377" v="51" actId="20577"/>
        <pc:sldMkLst>
          <pc:docMk/>
          <pc:sldMk cId="1965163516" sldId="4143"/>
        </pc:sldMkLst>
        <pc:graphicFrameChg chg="mod">
          <ac:chgData name="Ana Bozicevic" userId="f28a442f-2cc9-4526-89ed-e767e2def787" providerId="ADAL" clId="{E00E473C-E534-48A8-BA89-95894D27E421}" dt="2025-02-25T16:10:44.377" v="51" actId="20577"/>
          <ac:graphicFrameMkLst>
            <pc:docMk/>
            <pc:sldMk cId="1965163516" sldId="4143"/>
            <ac:graphicFrameMk id="5" creationId="{6AB9B963-BE65-CF72-8846-F224300F061D}"/>
          </ac:graphicFrameMkLst>
        </pc:graphicFrameChg>
        <pc:graphicFrameChg chg="add del">
          <ac:chgData name="Ana Bozicevic" userId="f28a442f-2cc9-4526-89ed-e767e2def787" providerId="ADAL" clId="{E00E473C-E534-48A8-BA89-95894D27E421}" dt="2025-02-25T13:34:04.726" v="22" actId="478"/>
          <ac:graphicFrameMkLst>
            <pc:docMk/>
            <pc:sldMk cId="1965163516" sldId="4143"/>
            <ac:graphicFrameMk id="7" creationId="{11CF930B-E139-76DA-416D-C84B349C1B2E}"/>
          </ac:graphicFrameMkLst>
        </pc:graphicFrameChg>
        <pc:graphicFrameChg chg="add mod">
          <ac:chgData name="Ana Bozicevic" userId="f28a442f-2cc9-4526-89ed-e767e2def787" providerId="ADAL" clId="{E00E473C-E534-48A8-BA89-95894D27E421}" dt="2025-02-25T13:34:01.929" v="19" actId="1076"/>
          <ac:graphicFrameMkLst>
            <pc:docMk/>
            <pc:sldMk cId="1965163516" sldId="4143"/>
            <ac:graphicFrameMk id="16" creationId="{F02874F9-FC1E-B960-3CA7-50898323B670}"/>
          </ac:graphicFrameMkLst>
        </pc:graphicFrameChg>
      </pc:sldChg>
      <pc:sldChg chg="del">
        <pc:chgData name="Ana Bozicevic" userId="f28a442f-2cc9-4526-89ed-e767e2def787" providerId="ADAL" clId="{E00E473C-E534-48A8-BA89-95894D27E421}" dt="2025-02-25T13:35:58.646" v="45" actId="2696"/>
        <pc:sldMkLst>
          <pc:docMk/>
          <pc:sldMk cId="1236786749" sldId="4146"/>
        </pc:sldMkLst>
      </pc:sldChg>
      <pc:sldChg chg="addSp delSp modSp mod">
        <pc:chgData name="Ana Bozicevic" userId="f28a442f-2cc9-4526-89ed-e767e2def787" providerId="ADAL" clId="{E00E473C-E534-48A8-BA89-95894D27E421}" dt="2025-02-25T16:49:52.906" v="647" actId="27918"/>
        <pc:sldMkLst>
          <pc:docMk/>
          <pc:sldMk cId="178731508" sldId="4158"/>
        </pc:sldMkLst>
        <pc:spChg chg="del">
          <ac:chgData name="Ana Bozicevic" userId="f28a442f-2cc9-4526-89ed-e767e2def787" providerId="ADAL" clId="{E00E473C-E534-48A8-BA89-95894D27E421}" dt="2025-02-25T13:34:24.043" v="28" actId="478"/>
          <ac:spMkLst>
            <pc:docMk/>
            <pc:sldMk cId="178731508" sldId="4158"/>
            <ac:spMk id="5" creationId="{2913CD86-E81F-9316-C30F-C8A21C186FB0}"/>
          </ac:spMkLst>
        </pc:spChg>
        <pc:spChg chg="add mod">
          <ac:chgData name="Ana Bozicevic" userId="f28a442f-2cc9-4526-89ed-e767e2def787" providerId="ADAL" clId="{E00E473C-E534-48A8-BA89-95894D27E421}" dt="2025-02-25T16:13:40.593" v="62" actId="255"/>
          <ac:spMkLst>
            <pc:docMk/>
            <pc:sldMk cId="178731508" sldId="4158"/>
            <ac:spMk id="7" creationId="{84472E80-6601-80DD-142D-AB929105B93B}"/>
          </ac:spMkLst>
        </pc:spChg>
        <pc:spChg chg="del">
          <ac:chgData name="Ana Bozicevic" userId="f28a442f-2cc9-4526-89ed-e767e2def787" providerId="ADAL" clId="{E00E473C-E534-48A8-BA89-95894D27E421}" dt="2025-02-25T13:34:48.859" v="34" actId="478"/>
          <ac:spMkLst>
            <pc:docMk/>
            <pc:sldMk cId="178731508" sldId="4158"/>
            <ac:spMk id="10" creationId="{83772AC1-CAE4-9996-A710-3CD361BF7E7B}"/>
          </ac:spMkLst>
        </pc:spChg>
        <pc:spChg chg="del">
          <ac:chgData name="Ana Bozicevic" userId="f28a442f-2cc9-4526-89ed-e767e2def787" providerId="ADAL" clId="{E00E473C-E534-48A8-BA89-95894D27E421}" dt="2025-02-25T13:34:50.532" v="35" actId="478"/>
          <ac:spMkLst>
            <pc:docMk/>
            <pc:sldMk cId="178731508" sldId="4158"/>
            <ac:spMk id="11" creationId="{04E129EB-5D39-9DCA-F4C4-7E97047B7C16}"/>
          </ac:spMkLst>
        </pc:spChg>
        <pc:spChg chg="add del mod">
          <ac:chgData name="Ana Bozicevic" userId="f28a442f-2cc9-4526-89ed-e767e2def787" providerId="ADAL" clId="{E00E473C-E534-48A8-BA89-95894D27E421}" dt="2025-02-25T13:34:04.956" v="23" actId="478"/>
          <ac:spMkLst>
            <pc:docMk/>
            <pc:sldMk cId="178731508" sldId="4158"/>
            <ac:spMk id="19" creationId="{C1A11133-B71D-3495-C2FD-4516ECC8A9C3}"/>
          </ac:spMkLst>
        </pc:spChg>
        <pc:spChg chg="add del mod">
          <ac:chgData name="Ana Bozicevic" userId="f28a442f-2cc9-4526-89ed-e767e2def787" providerId="ADAL" clId="{E00E473C-E534-48A8-BA89-95894D27E421}" dt="2025-02-25T13:34:41.774" v="31" actId="478"/>
          <ac:spMkLst>
            <pc:docMk/>
            <pc:sldMk cId="178731508" sldId="4158"/>
            <ac:spMk id="22" creationId="{801525A3-C1A8-13D9-8A58-3CD7A1096376}"/>
          </ac:spMkLst>
        </pc:spChg>
        <pc:graphicFrameChg chg="add del modGraphic">
          <ac:chgData name="Ana Bozicevic" userId="f28a442f-2cc9-4526-89ed-e767e2def787" providerId="ADAL" clId="{E00E473C-E534-48A8-BA89-95894D27E421}" dt="2025-02-25T13:34:16.735" v="25" actId="478"/>
          <ac:graphicFrameMkLst>
            <pc:docMk/>
            <pc:sldMk cId="178731508" sldId="4158"/>
            <ac:graphicFrameMk id="7" creationId="{D88E98A3-365A-74BE-6476-0ED768CEC195}"/>
          </ac:graphicFrameMkLst>
        </pc:graphicFrameChg>
        <pc:graphicFrameChg chg="del">
          <ac:chgData name="Ana Bozicevic" userId="f28a442f-2cc9-4526-89ed-e767e2def787" providerId="ADAL" clId="{E00E473C-E534-48A8-BA89-95894D27E421}" dt="2025-02-25T13:35:23.910" v="41" actId="478"/>
          <ac:graphicFrameMkLst>
            <pc:docMk/>
            <pc:sldMk cId="178731508" sldId="4158"/>
            <ac:graphicFrameMk id="9" creationId="{F02874F9-FC1E-B960-3CA7-50898323B670}"/>
          </ac:graphicFrameMkLst>
        </pc:graphicFrameChg>
        <pc:graphicFrameChg chg="add del">
          <ac:chgData name="Ana Bozicevic" userId="f28a442f-2cc9-4526-89ed-e767e2def787" providerId="ADAL" clId="{E00E473C-E534-48A8-BA89-95894D27E421}" dt="2025-02-25T13:34:18.933" v="26" actId="478"/>
          <ac:graphicFrameMkLst>
            <pc:docMk/>
            <pc:sldMk cId="178731508" sldId="4158"/>
            <ac:graphicFrameMk id="16" creationId="{F02874F9-FC1E-B960-3CA7-50898323B670}"/>
          </ac:graphicFrameMkLst>
        </pc:graphicFrameChg>
        <pc:graphicFrameChg chg="add mod">
          <ac:chgData name="Ana Bozicevic" userId="f28a442f-2cc9-4526-89ed-e767e2def787" providerId="ADAL" clId="{E00E473C-E534-48A8-BA89-95894D27E421}" dt="2025-02-25T16:49:50.669" v="646"/>
          <ac:graphicFrameMkLst>
            <pc:docMk/>
            <pc:sldMk cId="178731508" sldId="4158"/>
            <ac:graphicFrameMk id="23" creationId="{3AA391CD-8D4C-EC92-5056-69DDDBC839A4}"/>
          </ac:graphicFrameMkLst>
        </pc:graphicFrameChg>
      </pc:sldChg>
      <pc:sldChg chg="addSp delSp modSp mod">
        <pc:chgData name="Ana Bozicevic" userId="f28a442f-2cc9-4526-89ed-e767e2def787" providerId="ADAL" clId="{E00E473C-E534-48A8-BA89-95894D27E421}" dt="2025-02-25T16:26:25.561" v="642" actId="948"/>
        <pc:sldMkLst>
          <pc:docMk/>
          <pc:sldMk cId="738164509" sldId="4160"/>
        </pc:sldMkLst>
        <pc:spChg chg="mod">
          <ac:chgData name="Ana Bozicevic" userId="f28a442f-2cc9-4526-89ed-e767e2def787" providerId="ADAL" clId="{E00E473C-E534-48A8-BA89-95894D27E421}" dt="2025-02-25T16:14:35.846" v="74" actId="20577"/>
          <ac:spMkLst>
            <pc:docMk/>
            <pc:sldMk cId="738164509" sldId="4160"/>
            <ac:spMk id="2" creationId="{416D6A1D-B5BC-5361-E71C-26C014EDA75A}"/>
          </ac:spMkLst>
        </pc:spChg>
        <pc:spChg chg="add mod">
          <ac:chgData name="Ana Bozicevic" userId="f28a442f-2cc9-4526-89ed-e767e2def787" providerId="ADAL" clId="{E00E473C-E534-48A8-BA89-95894D27E421}" dt="2025-02-25T16:16:37.700" v="113" actId="20577"/>
          <ac:spMkLst>
            <pc:docMk/>
            <pc:sldMk cId="738164509" sldId="4160"/>
            <ac:spMk id="5" creationId="{2816ED60-E75D-AE1B-FD19-6C2A07DCB9A4}"/>
          </ac:spMkLst>
        </pc:spChg>
        <pc:spChg chg="mod">
          <ac:chgData name="Ana Bozicevic" userId="f28a442f-2cc9-4526-89ed-e767e2def787" providerId="ADAL" clId="{E00E473C-E534-48A8-BA89-95894D27E421}" dt="2025-02-25T16:26:25.561" v="642" actId="948"/>
          <ac:spMkLst>
            <pc:docMk/>
            <pc:sldMk cId="738164509" sldId="4160"/>
            <ac:spMk id="7" creationId="{000729F1-4F0E-6C62-5346-C7756854809F}"/>
          </ac:spMkLst>
        </pc:spChg>
        <pc:spChg chg="add mod">
          <ac:chgData name="Ana Bozicevic" userId="f28a442f-2cc9-4526-89ed-e767e2def787" providerId="ADAL" clId="{E00E473C-E534-48A8-BA89-95894D27E421}" dt="2025-02-25T16:16:38.619" v="114"/>
          <ac:spMkLst>
            <pc:docMk/>
            <pc:sldMk cId="738164509" sldId="4160"/>
            <ac:spMk id="8" creationId="{01909530-F614-6100-8CEA-17F538B14C0F}"/>
          </ac:spMkLst>
        </pc:spChg>
        <pc:spChg chg="add del mod">
          <ac:chgData name="Ana Bozicevic" userId="f28a442f-2cc9-4526-89ed-e767e2def787" providerId="ADAL" clId="{E00E473C-E534-48A8-BA89-95894D27E421}" dt="2025-02-25T16:25:50.102" v="627"/>
          <ac:spMkLst>
            <pc:docMk/>
            <pc:sldMk cId="738164509" sldId="4160"/>
            <ac:spMk id="10" creationId="{DA16652C-F428-4108-8C4D-99E2852231D4}"/>
          </ac:spMkLst>
        </pc:spChg>
        <pc:picChg chg="mod">
          <ac:chgData name="Ana Bozicevic" userId="f28a442f-2cc9-4526-89ed-e767e2def787" providerId="ADAL" clId="{E00E473C-E534-48A8-BA89-95894D27E421}" dt="2025-02-25T16:16:36.965" v="112" actId="1076"/>
          <ac:picMkLst>
            <pc:docMk/>
            <pc:sldMk cId="738164509" sldId="4160"/>
            <ac:picMk id="4" creationId="{B25FBEAB-E205-E39E-26CF-475635495C0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bozicevic_worldbank_org/Documents/Desktop/SSTP%20Folder/Meetings/SSTP%20SG%20Meetings/1st%20SG%20Meeting_02072024/SSTP_1st%20CfP%20applications%20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abozicevic_worldbank_org/Documents/Desktop/SSTP%20Folder/SSTP_Shared%20folder/Analysis/Grant%20usag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NUMBER of Approved projects per SSTP intervention area</a:t>
            </a:r>
          </a:p>
        </c:rich>
      </c:tx>
      <c:layout>
        <c:manualLayout>
          <c:xMode val="edge"/>
          <c:yMode val="edge"/>
          <c:x val="0.1263333333333333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D24E-4B56-95B4-19D4B8492434}"/>
              </c:ext>
            </c:extLst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D24E-4B56-95B4-19D4B8492434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D24E-4B56-95B4-19D4B8492434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D24E-4B56-95B4-19D4B8492434}"/>
              </c:ext>
            </c:extLst>
          </c:dPt>
          <c:dLbls>
            <c:dLbl>
              <c:idx val="0"/>
              <c:layout>
                <c:manualLayout>
                  <c:x val="-0.38333313401778291"/>
                  <c:y val="0.2409731891218995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431CD89-F232-4279-9477-FF6C9971496F}" type="CATEGORYNAME">
                      <a:rPr lang="en-US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- </a:t>
                    </a:r>
                    <a:fld id="{67DB85FA-BA50-4BF3-ABEF-D172C8293770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65288713910755"/>
                      <c:h val="0.3265217536478680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24E-4B56-95B4-19D4B8492434}"/>
                </c:ext>
              </c:extLst>
            </c:dLbl>
            <c:dLbl>
              <c:idx val="1"/>
              <c:layout>
                <c:manualLayout>
                  <c:x val="0.41713655307673447"/>
                  <c:y val="-0.4464470477028786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56FA856-D6A5-424B-B6E1-3622F7A0B82A}" type="CATEGORYNAME">
                      <a:rPr lang="en-US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- </a:t>
                    </a:r>
                    <a:fld id="{074C7D3E-566A-4848-BC2A-075292D4508C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098622047244095"/>
                      <c:h val="0.1174073365799299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24E-4B56-95B4-19D4B8492434}"/>
                </c:ext>
              </c:extLst>
            </c:dLbl>
            <c:dLbl>
              <c:idx val="2"/>
              <c:layout>
                <c:manualLayout>
                  <c:x val="0.18611111111111109"/>
                  <c:y val="5.140051218384384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CD1A765-B9E2-4C4A-BA1C-B39558BACD3E}" type="CATEGORYNAME">
                      <a:rPr lang="en-US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 - </a:t>
                    </a:r>
                    <a:fld id="{4D361895-7244-43FA-B11A-499E6ECB55E8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24E-4B56-95B4-19D4B8492434}"/>
                </c:ext>
              </c:extLst>
            </c:dLbl>
            <c:dLbl>
              <c:idx val="3"/>
              <c:layout>
                <c:manualLayout>
                  <c:x val="8.6037796207822342E-2"/>
                  <c:y val="7.829361673961235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BCPs - </a:t>
                    </a:r>
                    <a:fld id="{8EC144E9-4BAD-4BF0-B36F-C0034EA48C91}" type="VALUE">
                      <a:rPr lang="en-US" baseline="0" smtClean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24E-4B56-95B4-19D4B849243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'[SSTP_2nd CfP received applications summary.xlsx]Analysis'!$I$12:$I$15</c:f>
              <c:strCache>
                <c:ptCount val="4"/>
                <c:pt idx="0">
                  <c:v>Deployment of Sustainable and Smart Mobility solutions - ITS </c:v>
                </c:pt>
                <c:pt idx="1">
                  <c:v>Railway Safety </c:v>
                </c:pt>
                <c:pt idx="2">
                  <c:v>Road Safety </c:v>
                </c:pt>
                <c:pt idx="3">
                  <c:v>Border Crossing Points (BCPs)</c:v>
                </c:pt>
              </c:strCache>
            </c:strRef>
          </c:cat>
          <c:val>
            <c:numRef>
              <c:f>'[SSTP_2nd CfP received applications summary.xlsx]Analysis'!$J$12:$J$15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24E-4B56-95B4-19D4B8492434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320284432531039E-2"/>
          <c:y val="0.22666375036453776"/>
          <c:w val="0.82299063680869677"/>
          <c:h val="0.66745953630796151"/>
        </c:manualLayout>
      </c:layout>
      <c:pie3DChart>
        <c:varyColors val="1"/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1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85000"/>
                      <a:satMod val="130000"/>
                    </a:schemeClr>
                  </a:gs>
                  <a:gs pos="34000">
                    <a:schemeClr val="accent1">
                      <a:shade val="87000"/>
                      <a:satMod val="125000"/>
                    </a:schemeClr>
                  </a:gs>
                  <a:gs pos="70000">
                    <a:schemeClr val="accent1">
                      <a:tint val="100000"/>
                      <a:shade val="90000"/>
                      <a:satMod val="130000"/>
                    </a:schemeClr>
                  </a:gs>
                  <a:gs pos="100000">
                    <a:schemeClr val="accent1">
                      <a:tint val="100000"/>
                      <a:shade val="100000"/>
                      <a:satMod val="11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4445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  <c:extLst>
              <c:ext xmlns:c16="http://schemas.microsoft.com/office/drawing/2014/chart" uri="{C3380CC4-5D6E-409C-BE32-E72D297353CC}">
                <c16:uniqueId val="{00000001-774A-464D-B63A-CB168FEC7AB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85000"/>
                      <a:satMod val="130000"/>
                    </a:schemeClr>
                  </a:gs>
                  <a:gs pos="34000">
                    <a:schemeClr val="accent2">
                      <a:shade val="87000"/>
                      <a:satMod val="125000"/>
                    </a:schemeClr>
                  </a:gs>
                  <a:gs pos="70000">
                    <a:schemeClr val="accent2">
                      <a:tint val="100000"/>
                      <a:shade val="90000"/>
                      <a:satMod val="130000"/>
                    </a:schemeClr>
                  </a:gs>
                  <a:gs pos="100000">
                    <a:schemeClr val="accent2">
                      <a:tint val="100000"/>
                      <a:shade val="100000"/>
                      <a:satMod val="11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4445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  <c:extLst>
              <c:ext xmlns:c16="http://schemas.microsoft.com/office/drawing/2014/chart" uri="{C3380CC4-5D6E-409C-BE32-E72D297353CC}">
                <c16:uniqueId val="{00000003-774A-464D-B63A-CB168FEC7AB8}"/>
              </c:ext>
            </c:extLst>
          </c:dPt>
          <c:dLbls>
            <c:dLbl>
              <c:idx val="0"/>
              <c:layout>
                <c:manualLayout>
                  <c:x val="-0.1759168206285075"/>
                  <c:y val="8.3869366302903453E-2"/>
                </c:manualLayout>
              </c:layout>
              <c:tx>
                <c:rich>
                  <a:bodyPr/>
                  <a:lstStyle/>
                  <a:p>
                    <a:fld id="{C56DEBAC-B036-48FB-9BE2-65FB5B517730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- 13%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74A-464D-B63A-CB168FEC7AB8}"/>
                </c:ext>
              </c:extLst>
            </c:dLbl>
            <c:dLbl>
              <c:idx val="1"/>
              <c:layout>
                <c:manualLayout>
                  <c:x val="0.18787724556601418"/>
                  <c:y val="-0.453656506069777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BAF06D0-8BDA-4975-B007-BDA04EB9ACE5}" type="CATEGORYNAME">
                      <a:rPr lang="en-US" b="1" smtClean="0">
                        <a:solidFill>
                          <a:schemeClr val="bg1"/>
                        </a:solidFill>
                      </a:rPr>
                      <a:pPr>
                        <a:defRPr b="1">
                          <a:solidFill>
                            <a:schemeClr val="bg1"/>
                          </a:solidFill>
                        </a:defRPr>
                      </a:pPr>
                      <a:t>[CATEGORY NAME]</a:t>
                    </a:fld>
                    <a:r>
                      <a:rPr lang="en-US" b="1" baseline="0" dirty="0">
                        <a:solidFill>
                          <a:schemeClr val="bg1"/>
                        </a:solidFill>
                      </a:rPr>
                      <a:t>- 65.6 (M EUR), 87%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832182792219466"/>
                      <c:h val="0.2005998726748610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74A-464D-B63A-CB168FEC7A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'[SSTP_2nd CfP received applications summary.xlsx]Analysis'!$I$11:$I$12</c:f>
              <c:strCache>
                <c:ptCount val="2"/>
                <c:pt idx="0">
                  <c:v>Remaining grant funds </c:v>
                </c:pt>
                <c:pt idx="1">
                  <c:v>Approved grant funds </c:v>
                </c:pt>
              </c:strCache>
            </c:strRef>
          </c:cat>
          <c:val>
            <c:numRef>
              <c:f>'[SSTP_2nd CfP received applications summary.xlsx]Analysis'!$J$11:$J$12</c:f>
              <c:numCache>
                <c:formatCode>#,##0</c:formatCode>
                <c:ptCount val="2"/>
                <c:pt idx="0">
                  <c:v>14389000</c:v>
                </c:pt>
                <c:pt idx="1">
                  <c:v>65611000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4A-464D-B63A-CB168FEC7AB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0" i="0" u="none" strike="noStrike" baseline="0" dirty="0">
                <a:effectLst/>
              </a:rPr>
              <a:t>Distribution of approved SSTP grant funds per Regional Participant 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'[SSTP_2nd CfP received applications summary.xlsx]Analysis'!$I$2:$I$7</c:f>
              <c:strCache>
                <c:ptCount val="6"/>
                <c:pt idx="0">
                  <c:v>Albania</c:v>
                </c:pt>
                <c:pt idx="1">
                  <c:v>Montenegro</c:v>
                </c:pt>
                <c:pt idx="2">
                  <c:v>Bosnia and Herzegovina</c:v>
                </c:pt>
                <c:pt idx="3">
                  <c:v>Kosovo</c:v>
                </c:pt>
                <c:pt idx="4">
                  <c:v>North Macedonia</c:v>
                </c:pt>
                <c:pt idx="5">
                  <c:v>Serbia </c:v>
                </c:pt>
              </c:strCache>
            </c:strRef>
          </c:cat>
          <c:val>
            <c:numRef>
              <c:f>'[SSTP_2nd CfP received applications summary.xlsx]Analysis'!$J$2:$J$7</c:f>
              <c:numCache>
                <c:formatCode>#,##0</c:formatCode>
                <c:ptCount val="6"/>
                <c:pt idx="0">
                  <c:v>4000000</c:v>
                </c:pt>
                <c:pt idx="1">
                  <c:v>9500000</c:v>
                </c:pt>
                <c:pt idx="2">
                  <c:v>6500000</c:v>
                </c:pt>
                <c:pt idx="3">
                  <c:v>12000000</c:v>
                </c:pt>
                <c:pt idx="4">
                  <c:v>13560000</c:v>
                </c:pt>
                <c:pt idx="5">
                  <c:v>20051000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E0-4C59-A65F-80384506E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3055392"/>
        <c:axId val="433070272"/>
        <c:axId val="0"/>
      </c:bar3DChart>
      <c:catAx>
        <c:axId val="433055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070272"/>
        <c:crosses val="autoZero"/>
        <c:auto val="1"/>
        <c:lblAlgn val="ctr"/>
        <c:lblOffset val="100"/>
        <c:noMultiLvlLbl val="0"/>
      </c:catAx>
      <c:valAx>
        <c:axId val="433070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055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Sheet1!$H$1</c:f>
              <c:strCache>
                <c:ptCount val="1"/>
                <c:pt idx="0">
                  <c:v>Expected final utilisation rate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B8B-43D8-8D51-83331A485473}"/>
              </c:ext>
            </c:extLst>
          </c:dPt>
          <c:dPt>
            <c:idx val="1"/>
            <c:bubble3D val="0"/>
            <c:spPr>
              <a:solidFill>
                <a:schemeClr val="accent1">
                  <a:shade val="7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B8B-43D8-8D51-83331A485473}"/>
              </c:ext>
            </c:extLst>
          </c:dPt>
          <c:dPt>
            <c:idx val="2"/>
            <c:bubble3D val="0"/>
            <c:spPr>
              <a:solidFill>
                <a:schemeClr val="accent1">
                  <a:shade val="9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B8B-43D8-8D51-83331A485473}"/>
              </c:ext>
            </c:extLst>
          </c:dPt>
          <c:dPt>
            <c:idx val="3"/>
            <c:bubble3D val="0"/>
            <c:spPr>
              <a:solidFill>
                <a:schemeClr val="accent1">
                  <a:tint val="9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B8B-43D8-8D51-83331A485473}"/>
              </c:ext>
            </c:extLst>
          </c:dPt>
          <c:dPt>
            <c:idx val="4"/>
            <c:bubble3D val="0"/>
            <c:spPr>
              <a:solidFill>
                <a:schemeClr val="accent1">
                  <a:tint val="7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B8B-43D8-8D51-83331A485473}"/>
              </c:ext>
            </c:extLst>
          </c:dPt>
          <c:dPt>
            <c:idx val="5"/>
            <c:bubble3D val="0"/>
            <c:spPr>
              <a:solidFill>
                <a:schemeClr val="accent1">
                  <a:tint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8B8B-43D8-8D51-83331A485473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2658227-0F1C-413D-887F-A03E1F6DFA14}" type="CATEGORYNAME">
                      <a:rPr lang="en-US" smtClean="0"/>
                      <a:pPr/>
                      <a:t>[CATEGORY NAME]</a:t>
                    </a:fld>
                    <a:r>
                      <a:rPr lang="en-US"/>
                      <a:t>*</a:t>
                    </a:r>
                    <a:r>
                      <a:rPr lang="en-US" baseline="0"/>
                      <a:t>, </a:t>
                    </a:r>
                    <a:fld id="{957123FA-B5C0-4C9C-838F-D0964DED8644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8B8B-43D8-8D51-83331A485473}"/>
                </c:ext>
              </c:extLst>
            </c:dLbl>
            <c:dLbl>
              <c:idx val="4"/>
              <c:layout>
                <c:manualLayout>
                  <c:x val="0.15027911064908425"/>
                  <c:y val="-0.1788133920262118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B8B-43D8-8D51-83331A4854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Sheet1!$D$2:$D$7</c:f>
              <c:strCache>
                <c:ptCount val="6"/>
                <c:pt idx="0">
                  <c:v>Albania</c:v>
                </c:pt>
                <c:pt idx="1">
                  <c:v>Montenegro</c:v>
                </c:pt>
                <c:pt idx="2">
                  <c:v>Bosnia and Herzegovina</c:v>
                </c:pt>
                <c:pt idx="3">
                  <c:v>Kosovo</c:v>
                </c:pt>
                <c:pt idx="4">
                  <c:v>North Macedonia</c:v>
                </c:pt>
                <c:pt idx="5">
                  <c:v>Serbia </c:v>
                </c:pt>
              </c:strCache>
            </c:strRef>
          </c:cat>
          <c:val>
            <c:numRef>
              <c:f>Sheet1!$H$2:$H$7</c:f>
              <c:numCache>
                <c:formatCode>0%</c:formatCode>
                <c:ptCount val="6"/>
                <c:pt idx="0">
                  <c:v>7.522021903026134E-2</c:v>
                </c:pt>
                <c:pt idx="1">
                  <c:v>0.1253071261173356</c:v>
                </c:pt>
                <c:pt idx="2">
                  <c:v>0.19785335702737203</c:v>
                </c:pt>
                <c:pt idx="3">
                  <c:v>0.16</c:v>
                </c:pt>
                <c:pt idx="4">
                  <c:v>0.18</c:v>
                </c:pt>
                <c:pt idx="5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B8B-43D8-8D51-83331A48547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4916885389326361E-3"/>
          <c:y val="0.84606372120151663"/>
          <c:w val="0.99750825134605636"/>
          <c:h val="0.14930664916885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782A9-F441-42AF-A00E-8E52122F15E1}" type="doc">
      <dgm:prSet loTypeId="urn:microsoft.com/office/officeart/2005/8/layout/equation2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B2A893F1-D53E-4857-894A-5ED6092351DC}">
      <dgm:prSet phldrT="[Text]" custT="1"/>
      <dgm:spPr/>
      <dgm:t>
        <a:bodyPr/>
        <a:lstStyle/>
        <a:p>
          <a:pPr>
            <a:spcAft>
              <a:spcPct val="35000"/>
            </a:spcAft>
            <a:buClr>
              <a:schemeClr val="dk1"/>
            </a:buClr>
            <a:buSzPts val="3000"/>
          </a:pPr>
          <a:r>
            <a:rPr lang="en-US" sz="1600" b="1" dirty="0"/>
            <a:t>1</a:t>
          </a:r>
          <a:r>
            <a:rPr lang="en-US" sz="1600" b="1" baseline="30000" dirty="0"/>
            <a:t>st</a:t>
          </a:r>
          <a:r>
            <a:rPr lang="en-US" sz="1600" b="1" dirty="0"/>
            <a:t> Call for Proposals: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600" b="1" dirty="0"/>
            <a:t> </a:t>
          </a:r>
          <a:r>
            <a:rPr lang="en-US" sz="100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SERBIA (3)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00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NORTH MACEDONIA (1)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00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MONTENEGRO </a:t>
          </a:r>
          <a:r>
            <a:rPr lang="en-US" sz="1000" b="1" dirty="0">
              <a:latin typeface="Arial" panose="020B0604020202020204" pitchFamily="34" charset="0"/>
              <a:cs typeface="Arial" panose="020B0604020202020204" pitchFamily="34" charset="0"/>
            </a:rPr>
            <a:t>(1)</a:t>
          </a:r>
          <a:endParaRPr lang="en-US" sz="9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5B5906-3E2F-450C-9CD4-9BA0334796A2}" type="parTrans" cxnId="{E1C7CE32-BF6D-4B56-84CA-C1674915CA18}">
      <dgm:prSet/>
      <dgm:spPr/>
      <dgm:t>
        <a:bodyPr/>
        <a:lstStyle/>
        <a:p>
          <a:endParaRPr lang="en-US"/>
        </a:p>
      </dgm:t>
    </dgm:pt>
    <dgm:pt modelId="{E96CC3B2-F4F8-402A-A9DB-C93BE559A311}" type="sibTrans" cxnId="{E1C7CE32-BF6D-4B56-84CA-C1674915CA18}">
      <dgm:prSet/>
      <dgm:spPr/>
      <dgm:t>
        <a:bodyPr/>
        <a:lstStyle/>
        <a:p>
          <a:endParaRPr lang="en-US"/>
        </a:p>
      </dgm:t>
    </dgm:pt>
    <dgm:pt modelId="{624A37AD-0002-42B9-91A4-DBCA0AE814B2}">
      <dgm:prSet phldrT="[Text]" custT="1"/>
      <dgm:spPr/>
      <dgm:t>
        <a:bodyPr/>
        <a:lstStyle/>
        <a:p>
          <a:pPr>
            <a:spcAft>
              <a:spcPts val="1200"/>
            </a:spcAft>
            <a:buClr>
              <a:schemeClr val="dk1"/>
            </a:buClr>
            <a:buSzPts val="3000"/>
          </a:pPr>
          <a:r>
            <a:rPr lang="en-US" sz="1600" b="1" dirty="0"/>
            <a:t>2</a:t>
          </a:r>
          <a:r>
            <a:rPr lang="en-US" sz="1600" b="1" baseline="30000" dirty="0"/>
            <a:t>nd</a:t>
          </a:r>
          <a:r>
            <a:rPr lang="en-US" sz="1600" b="1" dirty="0"/>
            <a:t> Call for Proposals :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05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KOSOVO (3)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05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MONTENEGRO (1)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050" b="1" dirty="0">
              <a:latin typeface="Arial" panose="020B0604020202020204" pitchFamily="34" charset="0"/>
              <a:cs typeface="Arial" panose="020B0604020202020204" pitchFamily="34" charset="0"/>
            </a:rPr>
            <a:t>BOSNIA AND HERZEGOVINA </a:t>
          </a:r>
          <a:r>
            <a:rPr lang="en-US" sz="105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(1)</a:t>
          </a:r>
        </a:p>
        <a:p>
          <a:pPr>
            <a:spcAft>
              <a:spcPts val="600"/>
            </a:spcAft>
            <a:buClr>
              <a:schemeClr val="dk1"/>
            </a:buClr>
            <a:buSzPts val="3000"/>
          </a:pPr>
          <a:r>
            <a:rPr lang="en-US" sz="1050" b="1" dirty="0">
              <a:latin typeface="Arial" panose="020B0604020202020204" pitchFamily="34" charset="0"/>
              <a:cs typeface="Arial" panose="020B0604020202020204" pitchFamily="34" charset="0"/>
            </a:rPr>
            <a:t>ALBANIA </a:t>
          </a:r>
          <a:r>
            <a:rPr lang="en-US" sz="1050" b="1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(1)</a:t>
          </a:r>
          <a:endParaRPr lang="en-US" sz="105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CE94A7-6BEC-4403-8E4F-956A6E9F813B}" type="parTrans" cxnId="{62AB1971-4F4F-48BA-AEC5-865855528B0A}">
      <dgm:prSet/>
      <dgm:spPr/>
      <dgm:t>
        <a:bodyPr/>
        <a:lstStyle/>
        <a:p>
          <a:endParaRPr lang="en-US"/>
        </a:p>
      </dgm:t>
    </dgm:pt>
    <dgm:pt modelId="{C7B6B3F7-C99E-41EB-9609-5F9D7ACF2436}" type="sibTrans" cxnId="{62AB1971-4F4F-48BA-AEC5-865855528B0A}">
      <dgm:prSet/>
      <dgm:spPr/>
      <dgm:t>
        <a:bodyPr/>
        <a:lstStyle/>
        <a:p>
          <a:endParaRPr lang="en-US"/>
        </a:p>
      </dgm:t>
    </dgm:pt>
    <dgm:pt modelId="{0226BD41-3E45-4162-AB20-D95F49575796}">
      <dgm:prSet phldrT="[Text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dirty="0">
              <a:solidFill>
                <a:schemeClr val="accent5"/>
              </a:solidFill>
            </a:rPr>
            <a:t>11 project applications approved </a:t>
          </a:r>
        </a:p>
      </dgm:t>
    </dgm:pt>
    <dgm:pt modelId="{DBE3D2DC-51E7-456F-B965-7D00A75556A6}" type="parTrans" cxnId="{CD391859-23F8-4DAE-B07A-921EF4770766}">
      <dgm:prSet/>
      <dgm:spPr/>
      <dgm:t>
        <a:bodyPr/>
        <a:lstStyle/>
        <a:p>
          <a:endParaRPr lang="en-US"/>
        </a:p>
      </dgm:t>
    </dgm:pt>
    <dgm:pt modelId="{F0D9BC31-E9D1-4085-BD84-2284BD2BF747}" type="sibTrans" cxnId="{CD391859-23F8-4DAE-B07A-921EF4770766}">
      <dgm:prSet/>
      <dgm:spPr/>
      <dgm:t>
        <a:bodyPr/>
        <a:lstStyle/>
        <a:p>
          <a:endParaRPr lang="en-US"/>
        </a:p>
      </dgm:t>
    </dgm:pt>
    <dgm:pt modelId="{A65F156B-0F47-4DF5-9768-AAE58B665DE9}" type="pres">
      <dgm:prSet presAssocID="{E49782A9-F441-42AF-A00E-8E52122F15E1}" presName="Name0" presStyleCnt="0">
        <dgm:presLayoutVars>
          <dgm:dir/>
          <dgm:resizeHandles val="exact"/>
        </dgm:presLayoutVars>
      </dgm:prSet>
      <dgm:spPr/>
    </dgm:pt>
    <dgm:pt modelId="{2BAED0C7-3A45-4BCF-B7A2-B774D3F12AD9}" type="pres">
      <dgm:prSet presAssocID="{E49782A9-F441-42AF-A00E-8E52122F15E1}" presName="vNodes" presStyleCnt="0"/>
      <dgm:spPr/>
    </dgm:pt>
    <dgm:pt modelId="{540C0F29-C146-4707-8908-3A6E47BF7451}" type="pres">
      <dgm:prSet presAssocID="{B2A893F1-D53E-4857-894A-5ED6092351DC}" presName="node" presStyleLbl="node1" presStyleIdx="0" presStyleCnt="3" custScaleX="258827" custScaleY="146315">
        <dgm:presLayoutVars>
          <dgm:bulletEnabled val="1"/>
        </dgm:presLayoutVars>
      </dgm:prSet>
      <dgm:spPr/>
    </dgm:pt>
    <dgm:pt modelId="{03665F4D-C1A4-4656-80C2-F98DC3195791}" type="pres">
      <dgm:prSet presAssocID="{E96CC3B2-F4F8-402A-A9DB-C93BE559A311}" presName="spacerT" presStyleCnt="0"/>
      <dgm:spPr/>
    </dgm:pt>
    <dgm:pt modelId="{7E0E8806-FD4A-4245-929C-3FEAEADFF22F}" type="pres">
      <dgm:prSet presAssocID="{E96CC3B2-F4F8-402A-A9DB-C93BE559A311}" presName="sibTrans" presStyleLbl="sibTrans2D1" presStyleIdx="0" presStyleCnt="2"/>
      <dgm:spPr/>
    </dgm:pt>
    <dgm:pt modelId="{2D1173B0-8060-47EA-9275-1D90D823FBE2}" type="pres">
      <dgm:prSet presAssocID="{E96CC3B2-F4F8-402A-A9DB-C93BE559A311}" presName="spacerB" presStyleCnt="0"/>
      <dgm:spPr/>
    </dgm:pt>
    <dgm:pt modelId="{0B3A12E7-DE49-4BEE-8087-F191182F4822}" type="pres">
      <dgm:prSet presAssocID="{624A37AD-0002-42B9-91A4-DBCA0AE814B2}" presName="node" presStyleLbl="node1" presStyleIdx="1" presStyleCnt="3" custScaleX="260439" custScaleY="133741">
        <dgm:presLayoutVars>
          <dgm:bulletEnabled val="1"/>
        </dgm:presLayoutVars>
      </dgm:prSet>
      <dgm:spPr/>
    </dgm:pt>
    <dgm:pt modelId="{BAF880B3-5E32-4DA5-9416-1244F05986FA}" type="pres">
      <dgm:prSet presAssocID="{E49782A9-F441-42AF-A00E-8E52122F15E1}" presName="sibTransLast" presStyleLbl="sibTrans2D1" presStyleIdx="1" presStyleCnt="2" custScaleX="351500" custLinFactX="-62700" custLinFactNeighborX="-100000" custLinFactNeighborY="18824"/>
      <dgm:spPr/>
    </dgm:pt>
    <dgm:pt modelId="{B85AB16A-8561-4B99-A1DA-070BC6C186D9}" type="pres">
      <dgm:prSet presAssocID="{E49782A9-F441-42AF-A00E-8E52122F15E1}" presName="connectorText" presStyleLbl="sibTrans2D1" presStyleIdx="1" presStyleCnt="2"/>
      <dgm:spPr/>
    </dgm:pt>
    <dgm:pt modelId="{25C89284-A598-4539-A5A8-70486434C8CE}" type="pres">
      <dgm:prSet presAssocID="{E49782A9-F441-42AF-A00E-8E52122F15E1}" presName="lastNode" presStyleLbl="node1" presStyleIdx="2" presStyleCnt="3" custScaleX="75033" custScaleY="50685" custLinFactX="-505" custLinFactNeighborX="-100000" custLinFactNeighborY="163">
        <dgm:presLayoutVars>
          <dgm:bulletEnabled val="1"/>
        </dgm:presLayoutVars>
      </dgm:prSet>
      <dgm:spPr/>
    </dgm:pt>
  </dgm:ptLst>
  <dgm:cxnLst>
    <dgm:cxn modelId="{24AC2A10-26D3-45EF-BC5A-BEB2F127A56F}" type="presOf" srcId="{624A37AD-0002-42B9-91A4-DBCA0AE814B2}" destId="{0B3A12E7-DE49-4BEE-8087-F191182F4822}" srcOrd="0" destOrd="0" presId="urn:microsoft.com/office/officeart/2005/8/layout/equation2"/>
    <dgm:cxn modelId="{235D192E-B19E-4F7D-B6CE-0D772D77F7BE}" type="presOf" srcId="{0226BD41-3E45-4162-AB20-D95F49575796}" destId="{25C89284-A598-4539-A5A8-70486434C8CE}" srcOrd="0" destOrd="0" presId="urn:microsoft.com/office/officeart/2005/8/layout/equation2"/>
    <dgm:cxn modelId="{A0211D32-9BA3-46B6-973E-D186DCB29455}" type="presOf" srcId="{C7B6B3F7-C99E-41EB-9609-5F9D7ACF2436}" destId="{B85AB16A-8561-4B99-A1DA-070BC6C186D9}" srcOrd="1" destOrd="0" presId="urn:microsoft.com/office/officeart/2005/8/layout/equation2"/>
    <dgm:cxn modelId="{E1C7CE32-BF6D-4B56-84CA-C1674915CA18}" srcId="{E49782A9-F441-42AF-A00E-8E52122F15E1}" destId="{B2A893F1-D53E-4857-894A-5ED6092351DC}" srcOrd="0" destOrd="0" parTransId="{5C5B5906-3E2F-450C-9CD4-9BA0334796A2}" sibTransId="{E96CC3B2-F4F8-402A-A9DB-C93BE559A311}"/>
    <dgm:cxn modelId="{20AD8F5E-03F1-48FA-AAEA-3DFEA854B3AC}" type="presOf" srcId="{E96CC3B2-F4F8-402A-A9DB-C93BE559A311}" destId="{7E0E8806-FD4A-4245-929C-3FEAEADFF22F}" srcOrd="0" destOrd="0" presId="urn:microsoft.com/office/officeart/2005/8/layout/equation2"/>
    <dgm:cxn modelId="{62AB1971-4F4F-48BA-AEC5-865855528B0A}" srcId="{E49782A9-F441-42AF-A00E-8E52122F15E1}" destId="{624A37AD-0002-42B9-91A4-DBCA0AE814B2}" srcOrd="1" destOrd="0" parTransId="{89CE94A7-6BEC-4403-8E4F-956A6E9F813B}" sibTransId="{C7B6B3F7-C99E-41EB-9609-5F9D7ACF2436}"/>
    <dgm:cxn modelId="{2BB56676-E340-4010-A93E-F484308D8839}" type="presOf" srcId="{C7B6B3F7-C99E-41EB-9609-5F9D7ACF2436}" destId="{BAF880B3-5E32-4DA5-9416-1244F05986FA}" srcOrd="0" destOrd="0" presId="urn:microsoft.com/office/officeart/2005/8/layout/equation2"/>
    <dgm:cxn modelId="{CD391859-23F8-4DAE-B07A-921EF4770766}" srcId="{E49782A9-F441-42AF-A00E-8E52122F15E1}" destId="{0226BD41-3E45-4162-AB20-D95F49575796}" srcOrd="2" destOrd="0" parTransId="{DBE3D2DC-51E7-456F-B965-7D00A75556A6}" sibTransId="{F0D9BC31-E9D1-4085-BD84-2284BD2BF747}"/>
    <dgm:cxn modelId="{2B87097B-FC3D-452D-A478-22BD1925D988}" type="presOf" srcId="{B2A893F1-D53E-4857-894A-5ED6092351DC}" destId="{540C0F29-C146-4707-8908-3A6E47BF7451}" srcOrd="0" destOrd="0" presId="urn:microsoft.com/office/officeart/2005/8/layout/equation2"/>
    <dgm:cxn modelId="{830DB787-3F4C-4464-8CA7-D4348DAB0806}" type="presOf" srcId="{E49782A9-F441-42AF-A00E-8E52122F15E1}" destId="{A65F156B-0F47-4DF5-9768-AAE58B665DE9}" srcOrd="0" destOrd="0" presId="urn:microsoft.com/office/officeart/2005/8/layout/equation2"/>
    <dgm:cxn modelId="{EA3CD144-4874-46C6-8A94-6111BFA1C0AD}" type="presParOf" srcId="{A65F156B-0F47-4DF5-9768-AAE58B665DE9}" destId="{2BAED0C7-3A45-4BCF-B7A2-B774D3F12AD9}" srcOrd="0" destOrd="0" presId="urn:microsoft.com/office/officeart/2005/8/layout/equation2"/>
    <dgm:cxn modelId="{642D1650-3A39-489D-981E-3199B186957F}" type="presParOf" srcId="{2BAED0C7-3A45-4BCF-B7A2-B774D3F12AD9}" destId="{540C0F29-C146-4707-8908-3A6E47BF7451}" srcOrd="0" destOrd="0" presId="urn:microsoft.com/office/officeart/2005/8/layout/equation2"/>
    <dgm:cxn modelId="{E965468A-3AB9-41E5-938C-9C1C28229913}" type="presParOf" srcId="{2BAED0C7-3A45-4BCF-B7A2-B774D3F12AD9}" destId="{03665F4D-C1A4-4656-80C2-F98DC3195791}" srcOrd="1" destOrd="0" presId="urn:microsoft.com/office/officeart/2005/8/layout/equation2"/>
    <dgm:cxn modelId="{F390E21F-F5FB-4D60-AEB4-A5DD8F12DAE8}" type="presParOf" srcId="{2BAED0C7-3A45-4BCF-B7A2-B774D3F12AD9}" destId="{7E0E8806-FD4A-4245-929C-3FEAEADFF22F}" srcOrd="2" destOrd="0" presId="urn:microsoft.com/office/officeart/2005/8/layout/equation2"/>
    <dgm:cxn modelId="{9971F1FC-842E-45E7-B14F-9390CBE21891}" type="presParOf" srcId="{2BAED0C7-3A45-4BCF-B7A2-B774D3F12AD9}" destId="{2D1173B0-8060-47EA-9275-1D90D823FBE2}" srcOrd="3" destOrd="0" presId="urn:microsoft.com/office/officeart/2005/8/layout/equation2"/>
    <dgm:cxn modelId="{803849BB-822E-45F1-8160-0004D0DB99DF}" type="presParOf" srcId="{2BAED0C7-3A45-4BCF-B7A2-B774D3F12AD9}" destId="{0B3A12E7-DE49-4BEE-8087-F191182F4822}" srcOrd="4" destOrd="0" presId="urn:microsoft.com/office/officeart/2005/8/layout/equation2"/>
    <dgm:cxn modelId="{1553EDB7-5A6E-4C2A-BC32-D250BA4B2467}" type="presParOf" srcId="{A65F156B-0F47-4DF5-9768-AAE58B665DE9}" destId="{BAF880B3-5E32-4DA5-9416-1244F05986FA}" srcOrd="1" destOrd="0" presId="urn:microsoft.com/office/officeart/2005/8/layout/equation2"/>
    <dgm:cxn modelId="{78E019CF-518F-43D1-8CB2-F48AEE220BC6}" type="presParOf" srcId="{BAF880B3-5E32-4DA5-9416-1244F05986FA}" destId="{B85AB16A-8561-4B99-A1DA-070BC6C186D9}" srcOrd="0" destOrd="0" presId="urn:microsoft.com/office/officeart/2005/8/layout/equation2"/>
    <dgm:cxn modelId="{99DB38A4-C36E-4102-B510-AE20CD080A1C}" type="presParOf" srcId="{A65F156B-0F47-4DF5-9768-AAE58B665DE9}" destId="{25C89284-A598-4539-A5A8-70486434C8C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C0F29-C146-4707-8908-3A6E47BF7451}">
      <dsp:nvSpPr>
        <dsp:cNvPr id="0" name=""/>
        <dsp:cNvSpPr/>
      </dsp:nvSpPr>
      <dsp:spPr>
        <a:xfrm>
          <a:off x="827473" y="117"/>
          <a:ext cx="3188345" cy="1802372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dk1"/>
            </a:buClr>
            <a:buSzPts val="3000"/>
            <a:buNone/>
          </a:pPr>
          <a:r>
            <a:rPr lang="en-US" sz="1600" b="1" kern="1200" dirty="0"/>
            <a:t>1</a:t>
          </a:r>
          <a:r>
            <a:rPr lang="en-US" sz="1600" b="1" kern="1200" baseline="30000" dirty="0"/>
            <a:t>st</a:t>
          </a:r>
          <a:r>
            <a:rPr lang="en-US" sz="1600" b="1" kern="1200" dirty="0"/>
            <a:t> Call for Proposals: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600" b="1" kern="1200" dirty="0"/>
            <a:t> </a:t>
          </a:r>
          <a:r>
            <a:rPr lang="en-US" sz="100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SERBIA (3)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00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NORTH MACEDONIA (1)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00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MONTENEGRO </a:t>
          </a:r>
          <a:r>
            <a:rPr lang="en-US" sz="1000" b="1" kern="1200" dirty="0">
              <a:latin typeface="Arial" panose="020B0604020202020204" pitchFamily="34" charset="0"/>
              <a:cs typeface="Arial" panose="020B0604020202020204" pitchFamily="34" charset="0"/>
            </a:rPr>
            <a:t>(1)</a:t>
          </a:r>
          <a:endParaRPr lang="en-US" sz="9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94395" y="264068"/>
        <a:ext cx="2254501" cy="1274470"/>
      </dsp:txXfrm>
    </dsp:sp>
    <dsp:sp modelId="{7E0E8806-FD4A-4245-929C-3FEAEADFF22F}">
      <dsp:nvSpPr>
        <dsp:cNvPr id="0" name=""/>
        <dsp:cNvSpPr/>
      </dsp:nvSpPr>
      <dsp:spPr>
        <a:xfrm>
          <a:off x="2064411" y="1902516"/>
          <a:ext cx="714469" cy="714469"/>
        </a:xfrm>
        <a:prstGeom prst="mathPlus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2159114" y="2175729"/>
        <a:ext cx="525063" cy="168043"/>
      </dsp:txXfrm>
    </dsp:sp>
    <dsp:sp modelId="{0B3A12E7-DE49-4BEE-8087-F191182F4822}">
      <dsp:nvSpPr>
        <dsp:cNvPr id="0" name=""/>
        <dsp:cNvSpPr/>
      </dsp:nvSpPr>
      <dsp:spPr>
        <a:xfrm>
          <a:off x="817544" y="2717011"/>
          <a:ext cx="3208202" cy="1647480"/>
        </a:xfrm>
        <a:prstGeom prst="ellipse">
          <a:avLst/>
        </a:prstGeom>
        <a:solidFill>
          <a:schemeClr val="accent2">
            <a:shade val="50000"/>
            <a:hueOff val="420216"/>
            <a:satOff val="-18717"/>
            <a:lumOff val="3384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1200"/>
            </a:spcAft>
            <a:buClr>
              <a:schemeClr val="dk1"/>
            </a:buClr>
            <a:buSzPts val="3000"/>
            <a:buNone/>
          </a:pPr>
          <a:r>
            <a:rPr lang="en-US" sz="1600" b="1" kern="1200" dirty="0"/>
            <a:t>2</a:t>
          </a:r>
          <a:r>
            <a:rPr lang="en-US" sz="1600" b="1" kern="1200" baseline="30000" dirty="0"/>
            <a:t>nd</a:t>
          </a:r>
          <a:r>
            <a:rPr lang="en-US" sz="1600" b="1" kern="1200" dirty="0"/>
            <a:t> Call for Proposals 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05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KOSOVO (3)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05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MONTENEGRO (1)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050" b="1" kern="1200" dirty="0">
              <a:latin typeface="Arial" panose="020B0604020202020204" pitchFamily="34" charset="0"/>
              <a:cs typeface="Arial" panose="020B0604020202020204" pitchFamily="34" charset="0"/>
            </a:rPr>
            <a:t>BOSNIA AND HERZEGOVINA </a:t>
          </a:r>
          <a:r>
            <a:rPr lang="en-US" sz="105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(1)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Clr>
              <a:schemeClr val="dk1"/>
            </a:buClr>
            <a:buSzPts val="3000"/>
            <a:buNone/>
          </a:pPr>
          <a:r>
            <a:rPr lang="en-US" sz="1050" b="1" kern="1200" dirty="0">
              <a:latin typeface="Arial" panose="020B0604020202020204" pitchFamily="34" charset="0"/>
              <a:cs typeface="Arial" panose="020B0604020202020204" pitchFamily="34" charset="0"/>
            </a:rPr>
            <a:t>ALBANIA </a:t>
          </a:r>
          <a:r>
            <a:rPr lang="en-US" sz="1050" b="1" i="0" u="none" strike="noStrike" kern="1200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rPr>
            <a:t>(1)</a:t>
          </a:r>
          <a:endParaRPr lang="en-US" sz="105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7374" y="2958279"/>
        <a:ext cx="2268542" cy="1164944"/>
      </dsp:txXfrm>
    </dsp:sp>
    <dsp:sp modelId="{BAF880B3-5E32-4DA5-9416-1244F05986FA}">
      <dsp:nvSpPr>
        <dsp:cNvPr id="0" name=""/>
        <dsp:cNvSpPr/>
      </dsp:nvSpPr>
      <dsp:spPr>
        <a:xfrm rot="4534">
          <a:off x="3365389" y="2041908"/>
          <a:ext cx="962018" cy="4582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613958"/>
            <a:satOff val="-25006"/>
            <a:lumOff val="379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365389" y="2133466"/>
        <a:ext cx="824544" cy="274948"/>
      </dsp:txXfrm>
    </dsp:sp>
    <dsp:sp modelId="{25C89284-A598-4539-A5A8-70486434C8CE}">
      <dsp:nvSpPr>
        <dsp:cNvPr id="0" name=""/>
        <dsp:cNvSpPr/>
      </dsp:nvSpPr>
      <dsp:spPr>
        <a:xfrm>
          <a:off x="4542140" y="1561960"/>
          <a:ext cx="1848579" cy="1248720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accent5"/>
              </a:solidFill>
            </a:rPr>
            <a:t>11 project applications approved </a:t>
          </a:r>
        </a:p>
      </dsp:txBody>
      <dsp:txXfrm>
        <a:off x="4812858" y="1744831"/>
        <a:ext cx="1307143" cy="882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5687AB-E7B7-45FA-98F7-498A58068F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071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841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9700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889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066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AB3A9-0119-627C-6897-1EB6A688F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D5147A-B0AC-97BA-D8CE-F3A8D4D62A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5B5FE7-856A-F448-50C1-172EAEED6A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A4CEE0-0517-309C-3D2C-D012297880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063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8BFF0-D9EF-700D-4D89-13B36FA53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FC5172-CE30-B7A8-9C73-EA89CE437A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8C6B5C-F7C4-E564-3185-71A46BDEF7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340" marR="0" indent="-450215" algn="l">
              <a:spcBef>
                <a:spcPts val="0"/>
              </a:spcBef>
              <a:spcAft>
                <a:spcPts val="6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C45E1-17EC-9378-3F29-C264830D8E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F62C13-618D-4058-9BA8-3853CB24FE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572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34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8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5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7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99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9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4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9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84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0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1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C508476-CEF2-4C54-992E-39C2FF7E6DDC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C4B2115-8335-4627-B948-999D379AC6F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480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11.png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12" Type="http://schemas.openxmlformats.org/officeDocument/2006/relationships/hyperlink" Target="https://vimeo.com/video/970655288" TargetMode="Externa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hyperlink" Target="https://www.worldbank.org/en/region/eca/brief/safe-and-sustainable-transport-program-in-the-western-balkans" TargetMode="External"/><Relationship Id="rId5" Type="http://schemas.openxmlformats.org/officeDocument/2006/relationships/tags" Target="../tags/tag11.xml"/><Relationship Id="rId10" Type="http://schemas.openxmlformats.org/officeDocument/2006/relationships/image" Target="../media/image6.png"/><Relationship Id="rId4" Type="http://schemas.openxmlformats.org/officeDocument/2006/relationships/tags" Target="../tags/tag10.xml"/><Relationship Id="rId9" Type="http://schemas.openxmlformats.org/officeDocument/2006/relationships/image" Target="../media/image10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diagramQuickStyle" Target="../diagrams/quickStyle1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12" Type="http://schemas.openxmlformats.org/officeDocument/2006/relationships/diagramLayout" Target="../diagrams/layout1.xml"/><Relationship Id="rId2" Type="http://schemas.openxmlformats.org/officeDocument/2006/relationships/tags" Target="../tags/tag14.xml"/><Relationship Id="rId16" Type="http://schemas.openxmlformats.org/officeDocument/2006/relationships/chart" Target="../charts/chart1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diagramData" Target="../diagrams/data1.xml"/><Relationship Id="rId5" Type="http://schemas.openxmlformats.org/officeDocument/2006/relationships/tags" Target="../tags/tag17.xml"/><Relationship Id="rId15" Type="http://schemas.microsoft.com/office/2007/relationships/diagramDrawing" Target="../diagrams/drawing1.xml"/><Relationship Id="rId10" Type="http://schemas.openxmlformats.org/officeDocument/2006/relationships/image" Target="../media/image6.png"/><Relationship Id="rId4" Type="http://schemas.openxmlformats.org/officeDocument/2006/relationships/tags" Target="../tags/tag16.xml"/><Relationship Id="rId9" Type="http://schemas.openxmlformats.org/officeDocument/2006/relationships/image" Target="../media/image10.png"/><Relationship Id="rId14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13" Type="http://schemas.openxmlformats.org/officeDocument/2006/relationships/chart" Target="../charts/chart4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12" Type="http://schemas.openxmlformats.org/officeDocument/2006/relationships/chart" Target="../charts/chart3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chart" Target="../charts/chart2.xml"/><Relationship Id="rId5" Type="http://schemas.openxmlformats.org/officeDocument/2006/relationships/tags" Target="../tags/tag23.xml"/><Relationship Id="rId10" Type="http://schemas.openxmlformats.org/officeDocument/2006/relationships/image" Target="../media/image6.png"/><Relationship Id="rId4" Type="http://schemas.openxmlformats.org/officeDocument/2006/relationships/tags" Target="../tags/tag22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chart" Target="../charts/chart5.xml"/><Relationship Id="rId5" Type="http://schemas.openxmlformats.org/officeDocument/2006/relationships/tags" Target="../tags/tag29.xml"/><Relationship Id="rId10" Type="http://schemas.openxmlformats.org/officeDocument/2006/relationships/image" Target="../media/image6.png"/><Relationship Id="rId4" Type="http://schemas.openxmlformats.org/officeDocument/2006/relationships/tags" Target="../tags/tag28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10" Type="http://schemas.openxmlformats.org/officeDocument/2006/relationships/image" Target="../media/image6.png"/><Relationship Id="rId4" Type="http://schemas.openxmlformats.org/officeDocument/2006/relationships/tags" Target="../tags/tag34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sstp@worldbank.or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FA8A84D-4FF6-49B8-AA55-C2DAC3A04A9C}"/>
              </a:ext>
            </a:extLst>
          </p:cNvPr>
          <p:cNvSpPr/>
          <p:nvPr/>
        </p:nvSpPr>
        <p:spPr>
          <a:xfrm>
            <a:off x="0" y="3744554"/>
            <a:ext cx="12192000" cy="31527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uadroTexto 4">
            <a:extLst>
              <a:ext uri="{FF2B5EF4-FFF2-40B4-BE49-F238E27FC236}">
                <a16:creationId xmlns:a16="http://schemas.microsoft.com/office/drawing/2014/main" id="{C53F581F-9AA6-4A0E-BB57-481A12DB5A07}"/>
              </a:ext>
            </a:extLst>
          </p:cNvPr>
          <p:cNvSpPr txBox="1"/>
          <p:nvPr/>
        </p:nvSpPr>
        <p:spPr>
          <a:xfrm>
            <a:off x="644411" y="4098202"/>
            <a:ext cx="70546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 and Sustainable Transport Program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553DDD-3764-4FB2-BB94-5FB321A5E6DB}"/>
              </a:ext>
            </a:extLst>
          </p:cNvPr>
          <p:cNvSpPr/>
          <p:nvPr/>
        </p:nvSpPr>
        <p:spPr>
          <a:xfrm>
            <a:off x="0" y="3691295"/>
            <a:ext cx="12192000" cy="1619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5" name="Group 8">
            <a:extLst>
              <a:ext uri="{FF2B5EF4-FFF2-40B4-BE49-F238E27FC236}">
                <a16:creationId xmlns:a16="http://schemas.microsoft.com/office/drawing/2014/main" id="{CDCE6043-2095-48E5-A06F-84FD39A18AEA}"/>
              </a:ext>
            </a:extLst>
          </p:cNvPr>
          <p:cNvGrpSpPr>
            <a:grpSpLocks/>
          </p:cNvGrpSpPr>
          <p:nvPr/>
        </p:nvGrpSpPr>
        <p:grpSpPr bwMode="auto">
          <a:xfrm>
            <a:off x="9579842" y="1384775"/>
            <a:ext cx="1783323" cy="562331"/>
            <a:chOff x="8778650" y="1942300"/>
            <a:chExt cx="1214075" cy="301424"/>
          </a:xfrm>
          <a:noFill/>
        </p:grpSpPr>
        <p:sp>
          <p:nvSpPr>
            <p:cNvPr id="26" name="Rectangle 4">
              <a:extLst>
                <a:ext uri="{FF2B5EF4-FFF2-40B4-BE49-F238E27FC236}">
                  <a16:creationId xmlns:a16="http://schemas.microsoft.com/office/drawing/2014/main" id="{0F09B667-68F7-49E1-99D9-E43D52070EBB}"/>
                </a:ext>
              </a:extLst>
            </p:cNvPr>
            <p:cNvSpPr/>
            <p:nvPr/>
          </p:nvSpPr>
          <p:spPr>
            <a:xfrm>
              <a:off x="8778650" y="1953859"/>
              <a:ext cx="1214075" cy="289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Picture 10" descr="A close up of a sign&#10;&#10;Description generated with very high confidence">
              <a:extLst>
                <a:ext uri="{FF2B5EF4-FFF2-40B4-BE49-F238E27FC236}">
                  <a16:creationId xmlns:a16="http://schemas.microsoft.com/office/drawing/2014/main" id="{BB7C7597-95DE-4472-91FB-B3B23F679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4679" y="1942300"/>
              <a:ext cx="1183080" cy="2448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Grafik 2" descr="Ein Bild, das draußen, Straße, Baum, Fahrrad enthält.&#10;&#10;Automatisch generierte Beschreibung">
            <a:extLst>
              <a:ext uri="{FF2B5EF4-FFF2-40B4-BE49-F238E27FC236}">
                <a16:creationId xmlns:a16="http://schemas.microsoft.com/office/drawing/2014/main" id="{B5C197A0-8625-4266-87C7-4571AA38DD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42" t="566" r="30042" b="-566"/>
          <a:stretch/>
        </p:blipFill>
        <p:spPr>
          <a:xfrm>
            <a:off x="-1250522" y="-23312"/>
            <a:ext cx="4094206" cy="18950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28" name="Grafik 8" descr="Ein Bild, das Gras, draußen enthält.&#10;&#10;Automatisch generierte Beschreibung">
            <a:extLst>
              <a:ext uri="{FF2B5EF4-FFF2-40B4-BE49-F238E27FC236}">
                <a16:creationId xmlns:a16="http://schemas.microsoft.com/office/drawing/2014/main" id="{E497DEBE-8D92-408C-AA7E-5536F68840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263" y="-34060"/>
            <a:ext cx="2517829" cy="188926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29" name="Grafik 15" descr="Ein Bild, das Text, draußen, Verkehr, Straße enthält.&#10;&#10;Automatisch generierte Beschreibung">
            <a:extLst>
              <a:ext uri="{FF2B5EF4-FFF2-40B4-BE49-F238E27FC236}">
                <a16:creationId xmlns:a16="http://schemas.microsoft.com/office/drawing/2014/main" id="{A3FA559A-7614-4BC1-ADF8-DB16F3DC01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252"/>
            <a:ext cx="2973809" cy="189504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31750"/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FF8DA05-C892-4F70-9CA2-46105752C06C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1" t="42151" r="10408" b="27726"/>
          <a:stretch/>
        </p:blipFill>
        <p:spPr>
          <a:xfrm>
            <a:off x="5282429" y="-5786"/>
            <a:ext cx="3525555" cy="36853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AAC5F7-4B40-7369-742A-9B5DC1C160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93696" y="80670"/>
            <a:ext cx="2555616" cy="1092250"/>
          </a:xfrm>
          <a:prstGeom prst="rect">
            <a:avLst/>
          </a:prstGeom>
        </p:spPr>
      </p:pic>
      <p:pic>
        <p:nvPicPr>
          <p:cNvPr id="1028" name="Picture 4" descr="Serbia to invest €3·5bn in rail infrastructure | News | Railway Gazette  International">
            <a:extLst>
              <a:ext uri="{FF2B5EF4-FFF2-40B4-BE49-F238E27FC236}">
                <a16:creationId xmlns:a16="http://schemas.microsoft.com/office/drawing/2014/main" id="{47E470E7-28AD-055B-CE3B-28C1727F8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684" y="1790323"/>
            <a:ext cx="2467469" cy="188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oogle Shape;110;p2">
            <a:extLst>
              <a:ext uri="{FF2B5EF4-FFF2-40B4-BE49-F238E27FC236}">
                <a16:creationId xmlns:a16="http://schemas.microsoft.com/office/drawing/2014/main" id="{9FC74D47-80AF-84A8-2CCD-7BFE05BD918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795439" y="2074942"/>
            <a:ext cx="1742523" cy="76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11;p2">
            <a:extLst>
              <a:ext uri="{FF2B5EF4-FFF2-40B4-BE49-F238E27FC236}">
                <a16:creationId xmlns:a16="http://schemas.microsoft.com/office/drawing/2014/main" id="{3AEF688B-6D04-D012-65AC-CE2CD910D96A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 t="19635" b="26553"/>
          <a:stretch/>
        </p:blipFill>
        <p:spPr>
          <a:xfrm>
            <a:off x="10127665" y="2848952"/>
            <a:ext cx="1235500" cy="743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5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05" y="14028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SSTP - Introduction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B1849-249A-3938-EA72-D9F4140CFA1C}"/>
              </a:ext>
            </a:extLst>
          </p:cNvPr>
          <p:cNvSpPr txBox="1"/>
          <p:nvPr/>
        </p:nvSpPr>
        <p:spPr>
          <a:xfrm>
            <a:off x="2058881" y="3066403"/>
            <a:ext cx="8409920" cy="707886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SSTP is designed in close cooperation with the Transport Community Permanent Secretariat (TCT).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7A1C72-2805-225F-6236-4534FAAF3419}"/>
              </a:ext>
            </a:extLst>
          </p:cNvPr>
          <p:cNvSpPr txBox="1"/>
          <p:nvPr/>
        </p:nvSpPr>
        <p:spPr>
          <a:xfrm>
            <a:off x="1096910" y="1876487"/>
            <a:ext cx="87877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Clr>
                <a:schemeClr val="dk1"/>
              </a:buClr>
              <a:buSzPts val="17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Safe and Sustainable Transport </a:t>
            </a:r>
            <a:r>
              <a:rPr lang="en-US" sz="20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</a:t>
            </a:r>
            <a:r>
              <a:rPr lang="en-US" sz="2000" dirty="0" err="1">
                <a:solidFill>
                  <a:schemeClr val="tx1"/>
                </a:solidFill>
              </a:rPr>
              <a:t>gramme</a:t>
            </a:r>
            <a:r>
              <a:rPr lang="en-US" sz="2000" dirty="0">
                <a:solidFill>
                  <a:schemeClr val="tx1"/>
                </a:solidFill>
              </a:rPr>
              <a:t> is a WBIF Instrument to support the small – scale, high-maturity investments in the Safe and Sustainable Transport in Western Balkans.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963888-03C0-9933-864D-23AC3D058172}"/>
              </a:ext>
            </a:extLst>
          </p:cNvPr>
          <p:cNvSpPr txBox="1"/>
          <p:nvPr/>
        </p:nvSpPr>
        <p:spPr>
          <a:xfrm>
            <a:off x="4711128" y="4888601"/>
            <a:ext cx="700209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It is designed as a 5-year ‘Fast Track’ blending program, with the WBIF grants to be blended with the World Bank financing.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49A2A7-F932-5253-0F7B-C4B8CA4D0F73}"/>
              </a:ext>
            </a:extLst>
          </p:cNvPr>
          <p:cNvSpPr txBox="1"/>
          <p:nvPr/>
        </p:nvSpPr>
        <p:spPr>
          <a:xfrm>
            <a:off x="3082735" y="3948542"/>
            <a:ext cx="73860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80 million grant funds </a:t>
            </a:r>
            <a:r>
              <a:rPr lang="en-US" sz="2000" dirty="0">
                <a:solidFill>
                  <a:schemeClr val="tx1"/>
                </a:solidFill>
              </a:rPr>
              <a:t>were given to the World Bank for the implementation of the </a:t>
            </a:r>
            <a:r>
              <a:rPr lang="en-US" sz="2000" dirty="0" err="1">
                <a:solidFill>
                  <a:schemeClr val="tx1"/>
                </a:solidFill>
              </a:rPr>
              <a:t>programme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9124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05" y="140284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4400" b="1">
                <a:solidFill>
                  <a:schemeClr val="accent1">
                    <a:lumMod val="75000"/>
                  </a:schemeClr>
                </a:solidFill>
              </a:rPr>
              <a:t>Communications and Visibility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390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4B1849-249A-3938-EA72-D9F4140CFA1C}"/>
              </a:ext>
            </a:extLst>
          </p:cNvPr>
          <p:cNvSpPr txBox="1"/>
          <p:nvPr/>
        </p:nvSpPr>
        <p:spPr>
          <a:xfrm>
            <a:off x="6130761" y="2032593"/>
            <a:ext cx="5262542" cy="2035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1" indent="-342900">
              <a:lnSpc>
                <a:spcPct val="150000"/>
              </a:lnSpc>
              <a:spcBef>
                <a:spcPts val="440"/>
              </a:spcBef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</a:rPr>
              <a:t>SSTP </a:t>
            </a:r>
            <a:r>
              <a:rPr lang="en-US" sz="2000" dirty="0">
                <a:solidFill>
                  <a:schemeClr val="tx1"/>
                </a:solidFill>
                <a:hlinkClick r:id="rId11"/>
              </a:rPr>
              <a:t>webpage</a:t>
            </a:r>
            <a:r>
              <a:rPr lang="en-US" sz="2000" dirty="0">
                <a:solidFill>
                  <a:schemeClr val="tx1"/>
                </a:solidFill>
              </a:rPr>
              <a:t> active </a:t>
            </a:r>
            <a:endParaRPr lang="en-US" sz="1600" dirty="0">
              <a:solidFill>
                <a:schemeClr val="tx1"/>
              </a:solidFill>
            </a:endParaRPr>
          </a:p>
          <a:p>
            <a:pPr marL="361950" marR="0" lvl="1" indent="-342900" algn="l" defTabSz="914400" rtl="0" eaLnBrk="1" fontAlgn="auto" latinLnBrk="0" hangingPunct="1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SSTP Promotional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12"/>
              </a:rPr>
              <a:t>video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61950" marR="0" lvl="1" indent="-342900" algn="l" defTabSz="914400" rtl="0" eaLnBrk="1" fontAlgn="auto" latinLnBrk="0" hangingPunct="1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Informational sessions with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Beneficiaries 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61950" marR="0" lvl="1" indent="-342900" algn="l" defTabSz="914400" rtl="0" eaLnBrk="1" fontAlgn="auto" latinLnBrk="0" hangingPunct="1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rgbClr val="002060"/>
              </a:buClr>
              <a:buSzPts val="19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Social media outreach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7CE467-2E52-FCAC-CE38-C4A06381B8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205" y="1977307"/>
            <a:ext cx="2943225" cy="30765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5BB4CB3-23DD-CC36-8B0F-D0CE64F60AB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34792" y="4326195"/>
            <a:ext cx="2893368" cy="200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8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925" y="905083"/>
            <a:ext cx="9748687" cy="67763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36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&amp; 2</a:t>
            </a:r>
            <a:r>
              <a:rPr lang="en-US" sz="3600" b="1" baseline="300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SSTP call for proposals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390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32" name="Google Shape;191;p7">
            <a:extLst>
              <a:ext uri="{FF2B5EF4-FFF2-40B4-BE49-F238E27FC236}">
                <a16:creationId xmlns:a16="http://schemas.microsoft.com/office/drawing/2014/main" id="{A00EF314-8FB9-7C01-F5FF-0D9E4354CF55}"/>
              </a:ext>
            </a:extLst>
          </p:cNvPr>
          <p:cNvSpPr txBox="1"/>
          <p:nvPr/>
        </p:nvSpPr>
        <p:spPr>
          <a:xfrm>
            <a:off x="5479773" y="2510587"/>
            <a:ext cx="4893912" cy="743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3000"/>
            </a:pPr>
            <a:endParaRPr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301AA-BE2B-2C8E-A65F-EE45A9FB94F8}"/>
              </a:ext>
            </a:extLst>
          </p:cNvPr>
          <p:cNvSpPr txBox="1"/>
          <p:nvPr/>
        </p:nvSpPr>
        <p:spPr>
          <a:xfrm>
            <a:off x="911885" y="1964468"/>
            <a:ext cx="4027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800" dirty="0"/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C9476E84-3D04-CC49-C936-C381AD1EC8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005683"/>
              </p:ext>
            </p:extLst>
          </p:nvPr>
        </p:nvGraphicFramePr>
        <p:xfrm>
          <a:off x="586186" y="1867051"/>
          <a:ext cx="7430978" cy="4364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2F7C1831-FF6D-36FC-51F8-A8F292A889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067885"/>
              </p:ext>
            </p:extLst>
          </p:nvPr>
        </p:nvGraphicFramePr>
        <p:xfrm>
          <a:off x="7649570" y="1784648"/>
          <a:ext cx="4679301" cy="447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pSp>
        <p:nvGrpSpPr>
          <p:cNvPr id="40" name="Group 39">
            <a:extLst>
              <a:ext uri="{FF2B5EF4-FFF2-40B4-BE49-F238E27FC236}">
                <a16:creationId xmlns:a16="http://schemas.microsoft.com/office/drawing/2014/main" id="{CF16C582-472B-538B-96CA-EDF44BD692C0}"/>
              </a:ext>
            </a:extLst>
          </p:cNvPr>
          <p:cNvGrpSpPr/>
          <p:nvPr/>
        </p:nvGrpSpPr>
        <p:grpSpPr>
          <a:xfrm>
            <a:off x="7148945" y="3894888"/>
            <a:ext cx="972010" cy="458246"/>
            <a:chOff x="3311901" y="2041903"/>
            <a:chExt cx="1038858" cy="458246"/>
          </a:xfrm>
        </p:grpSpPr>
        <p:sp>
          <p:nvSpPr>
            <p:cNvPr id="41" name="Arrow: Right 40">
              <a:extLst>
                <a:ext uri="{FF2B5EF4-FFF2-40B4-BE49-F238E27FC236}">
                  <a16:creationId xmlns:a16="http://schemas.microsoft.com/office/drawing/2014/main" id="{B88BDEE2-16FC-E75D-C2C8-14FB22FBA1B3}"/>
                </a:ext>
              </a:extLst>
            </p:cNvPr>
            <p:cNvSpPr/>
            <p:nvPr/>
          </p:nvSpPr>
          <p:spPr>
            <a:xfrm rot="4470">
              <a:off x="3311901" y="2041903"/>
              <a:ext cx="1038858" cy="4582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shade val="90000"/>
                <a:hueOff val="613958"/>
                <a:satOff val="-25006"/>
                <a:lumOff val="37907"/>
                <a:alphaOff val="0"/>
              </a:schemeClr>
            </a:lnRef>
            <a:fillRef idx="1">
              <a:schemeClr val="accent2">
                <a:shade val="90000"/>
                <a:hueOff val="613958"/>
                <a:satOff val="-25006"/>
                <a:lumOff val="37907"/>
                <a:alphaOff val="0"/>
              </a:schemeClr>
            </a:fillRef>
            <a:effectRef idx="0">
              <a:schemeClr val="accent2">
                <a:shade val="90000"/>
                <a:hueOff val="613958"/>
                <a:satOff val="-25006"/>
                <a:lumOff val="3790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2" name="Arrow: Right 4">
              <a:extLst>
                <a:ext uri="{FF2B5EF4-FFF2-40B4-BE49-F238E27FC236}">
                  <a16:creationId xmlns:a16="http://schemas.microsoft.com/office/drawing/2014/main" id="{E3D60756-81ED-95E5-5493-F5A82DC4AC90}"/>
                </a:ext>
              </a:extLst>
            </p:cNvPr>
            <p:cNvSpPr txBox="1"/>
            <p:nvPr/>
          </p:nvSpPr>
          <p:spPr>
            <a:xfrm rot="4470">
              <a:off x="3311901" y="2133463"/>
              <a:ext cx="901384" cy="2749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164891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9754-BFE7-4D9E-9132-A2D393CF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05" y="181717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Utilization of SSTP funds after 1</a:t>
            </a:r>
            <a:r>
              <a:rPr lang="en-US" sz="3600" b="1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&amp; 2</a:t>
            </a:r>
            <a:r>
              <a:rPr lang="en-US" sz="3600" b="1" baseline="300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Call for Proposals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05E67E-7908-49E2-BF2D-B317CA0B43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68722A4-926C-4735-AF5A-8A5E303D9A8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8489B4EA-D581-45B7-872C-138479AF352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9444ECA8-38DC-4070-8FF2-608706374AA8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D8E5248A-BEAD-4CFD-83E5-476826A85A0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4458FAB3-E117-425C-842B-FF0682856248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65353674-032D-42AD-AF5A-0F8A1F88F4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180BD8D8-91F6-47D0-B6B1-D78A625D65B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898C639-555C-344C-6F4B-949B060D2A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3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52F4-C44D-1145-DCD3-303FF5503B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C6EF59C-844A-7D34-6395-B019E23613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1941741"/>
              </p:ext>
            </p:extLst>
          </p:nvPr>
        </p:nvGraphicFramePr>
        <p:xfrm>
          <a:off x="3928773" y="1943653"/>
          <a:ext cx="5372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AB9B963-BE65-CF72-8846-F224300F06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800850"/>
              </p:ext>
            </p:extLst>
          </p:nvPr>
        </p:nvGraphicFramePr>
        <p:xfrm>
          <a:off x="617911" y="2241617"/>
          <a:ext cx="5478089" cy="336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1CF930B-E139-76DA-416D-C84B349C1B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5061698"/>
              </p:ext>
            </p:extLst>
          </p:nvPr>
        </p:nvGraphicFramePr>
        <p:xfrm>
          <a:off x="6096586" y="3168486"/>
          <a:ext cx="5616633" cy="2870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9" name="Arrow: Right 8">
            <a:extLst>
              <a:ext uri="{FF2B5EF4-FFF2-40B4-BE49-F238E27FC236}">
                <a16:creationId xmlns:a16="http://schemas.microsoft.com/office/drawing/2014/main" id="{6411E409-303C-7AE4-E9C1-1671DAAE00C6}"/>
              </a:ext>
            </a:extLst>
          </p:cNvPr>
          <p:cNvSpPr/>
          <p:nvPr/>
        </p:nvSpPr>
        <p:spPr>
          <a:xfrm>
            <a:off x="5227782" y="4782685"/>
            <a:ext cx="591127" cy="2979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63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52838-0019-3B04-3681-AAFBEA556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BFAF0-1D00-3321-E226-9BE6CDDC0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588" y="826546"/>
            <a:ext cx="10019682" cy="67763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Distribution of SSTP grant funds per Regional Participant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2E254A-C5A8-D5A3-1A37-0B9B2FA23C5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E63BDC5-66B7-76AF-DC1D-D7E2AC4586B5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5C3F21F8-8114-866A-4BBC-B87CC5A696CB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ADF0CBB4-26DD-792A-15FE-E692BDBCD834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0BC89343-915E-C25E-D54E-00EC38389510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30AD7007-70ED-5DC6-1615-22197C341A25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4192E609-37F0-636F-1E89-05D99D3BA6B0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FAE233E7-31C8-5899-9594-6610BAB53F35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AEA0EC4-C7A4-5A18-3413-B2CB58B437C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3904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E02A3B-426C-F091-81BC-BBF3833E4F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32" name="Google Shape;191;p7">
            <a:extLst>
              <a:ext uri="{FF2B5EF4-FFF2-40B4-BE49-F238E27FC236}">
                <a16:creationId xmlns:a16="http://schemas.microsoft.com/office/drawing/2014/main" id="{9B8F52EE-1838-EACD-2596-D17C1C603C05}"/>
              </a:ext>
            </a:extLst>
          </p:cNvPr>
          <p:cNvSpPr txBox="1"/>
          <p:nvPr/>
        </p:nvSpPr>
        <p:spPr>
          <a:xfrm>
            <a:off x="5479773" y="2510587"/>
            <a:ext cx="4893912" cy="743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3000"/>
            </a:pPr>
            <a:endParaRPr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3AA391CD-8D4C-EC92-5056-69DDDBC839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620284"/>
              </p:ext>
            </p:extLst>
          </p:nvPr>
        </p:nvGraphicFramePr>
        <p:xfrm>
          <a:off x="1740090" y="1920240"/>
          <a:ext cx="9034589" cy="3900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4472E80-6601-80DD-142D-AB929105B93B}"/>
              </a:ext>
            </a:extLst>
          </p:cNvPr>
          <p:cNvSpPr txBox="1"/>
          <p:nvPr/>
        </p:nvSpPr>
        <p:spPr>
          <a:xfrm>
            <a:off x="0" y="6013989"/>
            <a:ext cx="12054841" cy="249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500"/>
              </a:spcBef>
              <a:spcAft>
                <a:spcPts val="800"/>
              </a:spcAft>
            </a:pP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This designation is without prejudice to positions on status, and is in line with UNSCR 1244/1999 and the ICJ Opinion on the Kosovo declaration of independence</a:t>
            </a:r>
          </a:p>
        </p:txBody>
      </p:sp>
    </p:spTree>
    <p:extLst>
      <p:ext uri="{BB962C8B-B14F-4D97-AF65-F5344CB8AC3E}">
        <p14:creationId xmlns:p14="http://schemas.microsoft.com/office/powerpoint/2010/main" val="178731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2212A-00B2-B4ED-0493-9CC3A4F55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D6A1D-B5BC-5361-E71C-26C014EDA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921" y="190450"/>
            <a:ext cx="10515973" cy="137272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Next steps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E6C9C1-2938-B317-3A4E-0BC9A58FB53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0" y="6333904"/>
            <a:ext cx="6263841" cy="51653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6AC9F3C-FDC2-CFC2-2787-84B1416B3EAD}"/>
              </a:ext>
            </a:extLst>
          </p:cNvPr>
          <p:cNvGrpSpPr>
            <a:grpSpLocks noChangeAspect="1"/>
          </p:cNvGrpSpPr>
          <p:nvPr/>
        </p:nvGrpSpPr>
        <p:grpSpPr>
          <a:xfrm>
            <a:off x="10843630" y="74120"/>
            <a:ext cx="1160422" cy="1372727"/>
            <a:chOff x="9523142" y="2611038"/>
            <a:chExt cx="646279" cy="764519"/>
          </a:xfrm>
          <a:solidFill>
            <a:schemeClr val="accent1">
              <a:lumMod val="75000"/>
            </a:schemeClr>
          </a:solidFill>
        </p:grpSpPr>
        <p:sp>
          <p:nvSpPr>
            <p:cNvPr id="13" name="Freeform 55">
              <a:extLst>
                <a:ext uri="{FF2B5EF4-FFF2-40B4-BE49-F238E27FC236}">
                  <a16:creationId xmlns:a16="http://schemas.microsoft.com/office/drawing/2014/main" id="{E9459773-E9F3-750E-5950-E75258094D44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9523142" y="2738997"/>
              <a:ext cx="315851" cy="293173"/>
            </a:xfrm>
            <a:custGeom>
              <a:avLst/>
              <a:gdLst>
                <a:gd name="T0" fmla="*/ 72 w 92"/>
                <a:gd name="T1" fmla="*/ 72 h 85"/>
                <a:gd name="T2" fmla="*/ 76 w 92"/>
                <a:gd name="T3" fmla="*/ 71 h 85"/>
                <a:gd name="T4" fmla="*/ 81 w 92"/>
                <a:gd name="T5" fmla="*/ 58 h 85"/>
                <a:gd name="T6" fmla="*/ 79 w 92"/>
                <a:gd name="T7" fmla="*/ 48 h 85"/>
                <a:gd name="T8" fmla="*/ 92 w 92"/>
                <a:gd name="T9" fmla="*/ 48 h 85"/>
                <a:gd name="T10" fmla="*/ 83 w 92"/>
                <a:gd name="T11" fmla="*/ 37 h 85"/>
                <a:gd name="T12" fmla="*/ 83 w 92"/>
                <a:gd name="T13" fmla="*/ 34 h 85"/>
                <a:gd name="T14" fmla="*/ 91 w 92"/>
                <a:gd name="T15" fmla="*/ 35 h 85"/>
                <a:gd name="T16" fmla="*/ 78 w 92"/>
                <a:gd name="T17" fmla="*/ 27 h 85"/>
                <a:gd name="T18" fmla="*/ 82 w 92"/>
                <a:gd name="T19" fmla="*/ 19 h 85"/>
                <a:gd name="T20" fmla="*/ 81 w 92"/>
                <a:gd name="T21" fmla="*/ 8 h 85"/>
                <a:gd name="T22" fmla="*/ 79 w 92"/>
                <a:gd name="T23" fmla="*/ 5 h 85"/>
                <a:gd name="T24" fmla="*/ 67 w 92"/>
                <a:gd name="T25" fmla="*/ 0 h 85"/>
                <a:gd name="T26" fmla="*/ 55 w 92"/>
                <a:gd name="T27" fmla="*/ 6 h 85"/>
                <a:gd name="T28" fmla="*/ 52 w 92"/>
                <a:gd name="T29" fmla="*/ 1 h 85"/>
                <a:gd name="T30" fmla="*/ 42 w 92"/>
                <a:gd name="T31" fmla="*/ 7 h 85"/>
                <a:gd name="T32" fmla="*/ 30 w 92"/>
                <a:gd name="T33" fmla="*/ 0 h 85"/>
                <a:gd name="T34" fmla="*/ 21 w 92"/>
                <a:gd name="T35" fmla="*/ 8 h 85"/>
                <a:gd name="T36" fmla="*/ 12 w 92"/>
                <a:gd name="T37" fmla="*/ 4 h 85"/>
                <a:gd name="T38" fmla="*/ 10 w 92"/>
                <a:gd name="T39" fmla="*/ 14 h 85"/>
                <a:gd name="T40" fmla="*/ 3 w 92"/>
                <a:gd name="T41" fmla="*/ 2 h 85"/>
                <a:gd name="T42" fmla="*/ 8 w 92"/>
                <a:gd name="T43" fmla="*/ 26 h 85"/>
                <a:gd name="T44" fmla="*/ 22 w 92"/>
                <a:gd name="T45" fmla="*/ 36 h 85"/>
                <a:gd name="T46" fmla="*/ 31 w 92"/>
                <a:gd name="T47" fmla="*/ 52 h 85"/>
                <a:gd name="T48" fmla="*/ 50 w 92"/>
                <a:gd name="T49" fmla="*/ 63 h 85"/>
                <a:gd name="T50" fmla="*/ 60 w 92"/>
                <a:gd name="T51" fmla="*/ 85 h 85"/>
                <a:gd name="T52" fmla="*/ 71 w 92"/>
                <a:gd name="T53" fmla="*/ 85 h 85"/>
                <a:gd name="T54" fmla="*/ 72 w 92"/>
                <a:gd name="T55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5">
                  <a:moveTo>
                    <a:pt x="72" y="72"/>
                  </a:moveTo>
                  <a:cubicBezTo>
                    <a:pt x="73" y="71"/>
                    <a:pt x="74" y="73"/>
                    <a:pt x="76" y="71"/>
                  </a:cubicBezTo>
                  <a:cubicBezTo>
                    <a:pt x="73" y="65"/>
                    <a:pt x="76" y="60"/>
                    <a:pt x="81" y="58"/>
                  </a:cubicBezTo>
                  <a:cubicBezTo>
                    <a:pt x="80" y="56"/>
                    <a:pt x="80" y="52"/>
                    <a:pt x="79" y="48"/>
                  </a:cubicBezTo>
                  <a:cubicBezTo>
                    <a:pt x="84" y="50"/>
                    <a:pt x="88" y="50"/>
                    <a:pt x="92" y="48"/>
                  </a:cubicBezTo>
                  <a:cubicBezTo>
                    <a:pt x="91" y="44"/>
                    <a:pt x="88" y="40"/>
                    <a:pt x="83" y="37"/>
                  </a:cubicBezTo>
                  <a:cubicBezTo>
                    <a:pt x="83" y="37"/>
                    <a:pt x="84" y="35"/>
                    <a:pt x="83" y="34"/>
                  </a:cubicBezTo>
                  <a:cubicBezTo>
                    <a:pt x="86" y="35"/>
                    <a:pt x="89" y="35"/>
                    <a:pt x="91" y="35"/>
                  </a:cubicBezTo>
                  <a:cubicBezTo>
                    <a:pt x="88" y="31"/>
                    <a:pt x="83" y="29"/>
                    <a:pt x="78" y="27"/>
                  </a:cubicBezTo>
                  <a:cubicBezTo>
                    <a:pt x="80" y="25"/>
                    <a:pt x="81" y="21"/>
                    <a:pt x="82" y="19"/>
                  </a:cubicBezTo>
                  <a:cubicBezTo>
                    <a:pt x="78" y="16"/>
                    <a:pt x="78" y="12"/>
                    <a:pt x="81" y="8"/>
                  </a:cubicBezTo>
                  <a:cubicBezTo>
                    <a:pt x="78" y="7"/>
                    <a:pt x="79" y="7"/>
                    <a:pt x="79" y="5"/>
                  </a:cubicBezTo>
                  <a:cubicBezTo>
                    <a:pt x="73" y="7"/>
                    <a:pt x="69" y="7"/>
                    <a:pt x="67" y="0"/>
                  </a:cubicBezTo>
                  <a:cubicBezTo>
                    <a:pt x="63" y="3"/>
                    <a:pt x="59" y="2"/>
                    <a:pt x="55" y="6"/>
                  </a:cubicBezTo>
                  <a:cubicBezTo>
                    <a:pt x="54" y="4"/>
                    <a:pt x="53" y="2"/>
                    <a:pt x="52" y="1"/>
                  </a:cubicBezTo>
                  <a:cubicBezTo>
                    <a:pt x="49" y="3"/>
                    <a:pt x="46" y="3"/>
                    <a:pt x="42" y="7"/>
                  </a:cubicBezTo>
                  <a:cubicBezTo>
                    <a:pt x="37" y="6"/>
                    <a:pt x="33" y="3"/>
                    <a:pt x="30" y="0"/>
                  </a:cubicBezTo>
                  <a:cubicBezTo>
                    <a:pt x="28" y="2"/>
                    <a:pt x="23" y="4"/>
                    <a:pt x="21" y="8"/>
                  </a:cubicBezTo>
                  <a:cubicBezTo>
                    <a:pt x="19" y="6"/>
                    <a:pt x="16" y="6"/>
                    <a:pt x="12" y="4"/>
                  </a:cubicBezTo>
                  <a:cubicBezTo>
                    <a:pt x="12" y="8"/>
                    <a:pt x="10" y="12"/>
                    <a:pt x="10" y="14"/>
                  </a:cubicBezTo>
                  <a:cubicBezTo>
                    <a:pt x="9" y="11"/>
                    <a:pt x="4" y="4"/>
                    <a:pt x="3" y="2"/>
                  </a:cubicBezTo>
                  <a:cubicBezTo>
                    <a:pt x="0" y="10"/>
                    <a:pt x="4" y="19"/>
                    <a:pt x="8" y="26"/>
                  </a:cubicBezTo>
                  <a:cubicBezTo>
                    <a:pt x="12" y="31"/>
                    <a:pt x="19" y="31"/>
                    <a:pt x="22" y="36"/>
                  </a:cubicBezTo>
                  <a:cubicBezTo>
                    <a:pt x="26" y="41"/>
                    <a:pt x="25" y="46"/>
                    <a:pt x="31" y="52"/>
                  </a:cubicBezTo>
                  <a:cubicBezTo>
                    <a:pt x="36" y="59"/>
                    <a:pt x="41" y="60"/>
                    <a:pt x="50" y="63"/>
                  </a:cubicBezTo>
                  <a:cubicBezTo>
                    <a:pt x="48" y="75"/>
                    <a:pt x="61" y="72"/>
                    <a:pt x="60" y="85"/>
                  </a:cubicBezTo>
                  <a:cubicBezTo>
                    <a:pt x="64" y="84"/>
                    <a:pt x="68" y="84"/>
                    <a:pt x="71" y="85"/>
                  </a:cubicBezTo>
                  <a:cubicBezTo>
                    <a:pt x="73" y="81"/>
                    <a:pt x="74" y="77"/>
                    <a:pt x="72" y="72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E97662E0-8361-6036-E384-1C6C78ECE52D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>
              <a:off x="9829274" y="2998157"/>
              <a:ext cx="178172" cy="377400"/>
            </a:xfrm>
            <a:custGeom>
              <a:avLst/>
              <a:gdLst>
                <a:gd name="T0" fmla="*/ 95 w 110"/>
                <a:gd name="T1" fmla="*/ 147 h 233"/>
                <a:gd name="T2" fmla="*/ 110 w 110"/>
                <a:gd name="T3" fmla="*/ 147 h 233"/>
                <a:gd name="T4" fmla="*/ 106 w 110"/>
                <a:gd name="T5" fmla="*/ 119 h 233"/>
                <a:gd name="T6" fmla="*/ 93 w 110"/>
                <a:gd name="T7" fmla="*/ 123 h 233"/>
                <a:gd name="T8" fmla="*/ 76 w 110"/>
                <a:gd name="T9" fmla="*/ 74 h 233"/>
                <a:gd name="T10" fmla="*/ 72 w 110"/>
                <a:gd name="T11" fmla="*/ 34 h 233"/>
                <a:gd name="T12" fmla="*/ 68 w 110"/>
                <a:gd name="T13" fmla="*/ 34 h 233"/>
                <a:gd name="T14" fmla="*/ 57 w 110"/>
                <a:gd name="T15" fmla="*/ 19 h 233"/>
                <a:gd name="T16" fmla="*/ 47 w 110"/>
                <a:gd name="T17" fmla="*/ 8 h 233"/>
                <a:gd name="T18" fmla="*/ 38 w 110"/>
                <a:gd name="T19" fmla="*/ 15 h 233"/>
                <a:gd name="T20" fmla="*/ 38 w 110"/>
                <a:gd name="T21" fmla="*/ 4 h 233"/>
                <a:gd name="T22" fmla="*/ 28 w 110"/>
                <a:gd name="T23" fmla="*/ 15 h 233"/>
                <a:gd name="T24" fmla="*/ 19 w 110"/>
                <a:gd name="T25" fmla="*/ 0 h 233"/>
                <a:gd name="T26" fmla="*/ 0 w 110"/>
                <a:gd name="T27" fmla="*/ 49 h 233"/>
                <a:gd name="T28" fmla="*/ 23 w 110"/>
                <a:gd name="T29" fmla="*/ 74 h 233"/>
                <a:gd name="T30" fmla="*/ 25 w 110"/>
                <a:gd name="T31" fmla="*/ 119 h 233"/>
                <a:gd name="T32" fmla="*/ 34 w 110"/>
                <a:gd name="T33" fmla="*/ 170 h 233"/>
                <a:gd name="T34" fmla="*/ 59 w 110"/>
                <a:gd name="T35" fmla="*/ 193 h 233"/>
                <a:gd name="T36" fmla="*/ 53 w 110"/>
                <a:gd name="T37" fmla="*/ 200 h 233"/>
                <a:gd name="T38" fmla="*/ 53 w 110"/>
                <a:gd name="T39" fmla="*/ 218 h 233"/>
                <a:gd name="T40" fmla="*/ 86 w 110"/>
                <a:gd name="T41" fmla="*/ 233 h 233"/>
                <a:gd name="T42" fmla="*/ 74 w 110"/>
                <a:gd name="T43" fmla="*/ 215 h 233"/>
                <a:gd name="T44" fmla="*/ 89 w 110"/>
                <a:gd name="T45" fmla="*/ 208 h 233"/>
                <a:gd name="T46" fmla="*/ 89 w 110"/>
                <a:gd name="T47" fmla="*/ 208 h 233"/>
                <a:gd name="T48" fmla="*/ 89 w 110"/>
                <a:gd name="T49" fmla="*/ 178 h 233"/>
                <a:gd name="T50" fmla="*/ 97 w 110"/>
                <a:gd name="T51" fmla="*/ 181 h 233"/>
                <a:gd name="T52" fmla="*/ 102 w 110"/>
                <a:gd name="T53" fmla="*/ 157 h 233"/>
                <a:gd name="T54" fmla="*/ 95 w 110"/>
                <a:gd name="T55" fmla="*/ 14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233">
                  <a:moveTo>
                    <a:pt x="95" y="147"/>
                  </a:moveTo>
                  <a:cubicBezTo>
                    <a:pt x="102" y="149"/>
                    <a:pt x="104" y="147"/>
                    <a:pt x="110" y="147"/>
                  </a:cubicBezTo>
                  <a:cubicBezTo>
                    <a:pt x="106" y="138"/>
                    <a:pt x="106" y="130"/>
                    <a:pt x="106" y="119"/>
                  </a:cubicBezTo>
                  <a:cubicBezTo>
                    <a:pt x="102" y="121"/>
                    <a:pt x="95" y="121"/>
                    <a:pt x="93" y="123"/>
                  </a:cubicBezTo>
                  <a:cubicBezTo>
                    <a:pt x="93" y="104"/>
                    <a:pt x="78" y="93"/>
                    <a:pt x="76" y="74"/>
                  </a:cubicBezTo>
                  <a:cubicBezTo>
                    <a:pt x="76" y="62"/>
                    <a:pt x="72" y="47"/>
                    <a:pt x="72" y="34"/>
                  </a:cubicBezTo>
                  <a:cubicBezTo>
                    <a:pt x="72" y="34"/>
                    <a:pt x="68" y="34"/>
                    <a:pt x="68" y="34"/>
                  </a:cubicBezTo>
                  <a:cubicBezTo>
                    <a:pt x="66" y="23"/>
                    <a:pt x="63" y="23"/>
                    <a:pt x="57" y="19"/>
                  </a:cubicBezTo>
                  <a:cubicBezTo>
                    <a:pt x="55" y="15"/>
                    <a:pt x="51" y="13"/>
                    <a:pt x="47" y="8"/>
                  </a:cubicBezTo>
                  <a:cubicBezTo>
                    <a:pt x="42" y="11"/>
                    <a:pt x="40" y="13"/>
                    <a:pt x="38" y="15"/>
                  </a:cubicBezTo>
                  <a:cubicBezTo>
                    <a:pt x="38" y="15"/>
                    <a:pt x="38" y="6"/>
                    <a:pt x="38" y="4"/>
                  </a:cubicBezTo>
                  <a:cubicBezTo>
                    <a:pt x="32" y="6"/>
                    <a:pt x="32" y="11"/>
                    <a:pt x="28" y="15"/>
                  </a:cubicBezTo>
                  <a:cubicBezTo>
                    <a:pt x="28" y="8"/>
                    <a:pt x="23" y="2"/>
                    <a:pt x="19" y="0"/>
                  </a:cubicBezTo>
                  <a:cubicBezTo>
                    <a:pt x="8" y="17"/>
                    <a:pt x="8" y="34"/>
                    <a:pt x="0" y="49"/>
                  </a:cubicBezTo>
                  <a:cubicBezTo>
                    <a:pt x="11" y="55"/>
                    <a:pt x="19" y="59"/>
                    <a:pt x="23" y="74"/>
                  </a:cubicBezTo>
                  <a:cubicBezTo>
                    <a:pt x="28" y="89"/>
                    <a:pt x="23" y="104"/>
                    <a:pt x="25" y="119"/>
                  </a:cubicBezTo>
                  <a:cubicBezTo>
                    <a:pt x="25" y="130"/>
                    <a:pt x="28" y="159"/>
                    <a:pt x="34" y="170"/>
                  </a:cubicBezTo>
                  <a:cubicBezTo>
                    <a:pt x="40" y="183"/>
                    <a:pt x="59" y="176"/>
                    <a:pt x="59" y="193"/>
                  </a:cubicBezTo>
                  <a:cubicBezTo>
                    <a:pt x="55" y="193"/>
                    <a:pt x="59" y="202"/>
                    <a:pt x="53" y="200"/>
                  </a:cubicBezTo>
                  <a:cubicBezTo>
                    <a:pt x="59" y="205"/>
                    <a:pt x="51" y="210"/>
                    <a:pt x="53" y="218"/>
                  </a:cubicBezTo>
                  <a:cubicBezTo>
                    <a:pt x="74" y="227"/>
                    <a:pt x="82" y="220"/>
                    <a:pt x="86" y="233"/>
                  </a:cubicBezTo>
                  <a:cubicBezTo>
                    <a:pt x="91" y="225"/>
                    <a:pt x="83" y="223"/>
                    <a:pt x="74" y="215"/>
                  </a:cubicBezTo>
                  <a:cubicBezTo>
                    <a:pt x="78" y="212"/>
                    <a:pt x="83" y="208"/>
                    <a:pt x="89" y="208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76" y="200"/>
                    <a:pt x="87" y="189"/>
                    <a:pt x="89" y="178"/>
                  </a:cubicBezTo>
                  <a:cubicBezTo>
                    <a:pt x="91" y="178"/>
                    <a:pt x="93" y="178"/>
                    <a:pt x="97" y="181"/>
                  </a:cubicBezTo>
                  <a:cubicBezTo>
                    <a:pt x="93" y="172"/>
                    <a:pt x="93" y="164"/>
                    <a:pt x="102" y="157"/>
                  </a:cubicBezTo>
                  <a:cubicBezTo>
                    <a:pt x="97" y="155"/>
                    <a:pt x="97" y="151"/>
                    <a:pt x="95" y="14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58">
              <a:extLst>
                <a:ext uri="{FF2B5EF4-FFF2-40B4-BE49-F238E27FC236}">
                  <a16:creationId xmlns:a16="http://schemas.microsoft.com/office/drawing/2014/main" id="{7FD9E4CA-4195-E915-6700-663628F67DD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9766104" y="2904211"/>
              <a:ext cx="155496" cy="173312"/>
            </a:xfrm>
            <a:custGeom>
              <a:avLst/>
              <a:gdLst>
                <a:gd name="T0" fmla="*/ 31 w 45"/>
                <a:gd name="T1" fmla="*/ 34 h 50"/>
                <a:gd name="T2" fmla="*/ 36 w 45"/>
                <a:gd name="T3" fmla="*/ 29 h 50"/>
                <a:gd name="T4" fmla="*/ 36 w 45"/>
                <a:gd name="T5" fmla="*/ 34 h 50"/>
                <a:gd name="T6" fmla="*/ 40 w 45"/>
                <a:gd name="T7" fmla="*/ 31 h 50"/>
                <a:gd name="T8" fmla="*/ 38 w 45"/>
                <a:gd name="T9" fmla="*/ 29 h 50"/>
                <a:gd name="T10" fmla="*/ 40 w 45"/>
                <a:gd name="T11" fmla="*/ 27 h 50"/>
                <a:gd name="T12" fmla="*/ 45 w 45"/>
                <a:gd name="T13" fmla="*/ 18 h 50"/>
                <a:gd name="T14" fmla="*/ 31 w 45"/>
                <a:gd name="T15" fmla="*/ 18 h 50"/>
                <a:gd name="T16" fmla="*/ 22 w 45"/>
                <a:gd name="T17" fmla="*/ 8 h 50"/>
                <a:gd name="T18" fmla="*/ 14 w 45"/>
                <a:gd name="T19" fmla="*/ 2 h 50"/>
                <a:gd name="T20" fmla="*/ 21 w 45"/>
                <a:gd name="T21" fmla="*/ 2 h 50"/>
                <a:gd name="T22" fmla="*/ 21 w 45"/>
                <a:gd name="T23" fmla="*/ 0 h 50"/>
                <a:gd name="T24" fmla="*/ 8 w 45"/>
                <a:gd name="T25" fmla="*/ 0 h 50"/>
                <a:gd name="T26" fmla="*/ 10 w 45"/>
                <a:gd name="T27" fmla="*/ 10 h 50"/>
                <a:gd name="T28" fmla="*/ 5 w 45"/>
                <a:gd name="T29" fmla="*/ 23 h 50"/>
                <a:gd name="T30" fmla="*/ 1 w 45"/>
                <a:gd name="T31" fmla="*/ 24 h 50"/>
                <a:gd name="T32" fmla="*/ 0 w 45"/>
                <a:gd name="T33" fmla="*/ 37 h 50"/>
                <a:gd name="T34" fmla="*/ 2 w 45"/>
                <a:gd name="T35" fmla="*/ 37 h 50"/>
                <a:gd name="T36" fmla="*/ 15 w 45"/>
                <a:gd name="T37" fmla="*/ 48 h 50"/>
                <a:gd name="T38" fmla="*/ 18 w 45"/>
                <a:gd name="T39" fmla="*/ 50 h 50"/>
                <a:gd name="T40" fmla="*/ 27 w 45"/>
                <a:gd name="T41" fmla="*/ 27 h 50"/>
                <a:gd name="T42" fmla="*/ 31 w 45"/>
                <a:gd name="T43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31" y="34"/>
                  </a:moveTo>
                  <a:cubicBezTo>
                    <a:pt x="33" y="32"/>
                    <a:pt x="33" y="30"/>
                    <a:pt x="36" y="29"/>
                  </a:cubicBezTo>
                  <a:cubicBezTo>
                    <a:pt x="36" y="30"/>
                    <a:pt x="36" y="34"/>
                    <a:pt x="36" y="34"/>
                  </a:cubicBezTo>
                  <a:cubicBezTo>
                    <a:pt x="37" y="33"/>
                    <a:pt x="38" y="32"/>
                    <a:pt x="40" y="31"/>
                  </a:cubicBezTo>
                  <a:cubicBezTo>
                    <a:pt x="39" y="31"/>
                    <a:pt x="39" y="30"/>
                    <a:pt x="38" y="29"/>
                  </a:cubicBezTo>
                  <a:cubicBezTo>
                    <a:pt x="38" y="29"/>
                    <a:pt x="40" y="27"/>
                    <a:pt x="40" y="27"/>
                  </a:cubicBezTo>
                  <a:cubicBezTo>
                    <a:pt x="36" y="21"/>
                    <a:pt x="45" y="24"/>
                    <a:pt x="45" y="18"/>
                  </a:cubicBezTo>
                  <a:cubicBezTo>
                    <a:pt x="40" y="21"/>
                    <a:pt x="36" y="19"/>
                    <a:pt x="31" y="18"/>
                  </a:cubicBezTo>
                  <a:cubicBezTo>
                    <a:pt x="29" y="13"/>
                    <a:pt x="24" y="13"/>
                    <a:pt x="22" y="8"/>
                  </a:cubicBezTo>
                  <a:cubicBezTo>
                    <a:pt x="18" y="7"/>
                    <a:pt x="16" y="5"/>
                    <a:pt x="14" y="2"/>
                  </a:cubicBezTo>
                  <a:cubicBezTo>
                    <a:pt x="16" y="3"/>
                    <a:pt x="20" y="2"/>
                    <a:pt x="21" y="2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17" y="2"/>
                    <a:pt x="13" y="2"/>
                    <a:pt x="8" y="0"/>
                  </a:cubicBezTo>
                  <a:cubicBezTo>
                    <a:pt x="9" y="4"/>
                    <a:pt x="9" y="8"/>
                    <a:pt x="10" y="10"/>
                  </a:cubicBezTo>
                  <a:cubicBezTo>
                    <a:pt x="5" y="12"/>
                    <a:pt x="2" y="17"/>
                    <a:pt x="5" y="23"/>
                  </a:cubicBezTo>
                  <a:cubicBezTo>
                    <a:pt x="3" y="25"/>
                    <a:pt x="2" y="23"/>
                    <a:pt x="1" y="24"/>
                  </a:cubicBezTo>
                  <a:cubicBezTo>
                    <a:pt x="3" y="29"/>
                    <a:pt x="2" y="33"/>
                    <a:pt x="0" y="37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6" y="39"/>
                    <a:pt x="11" y="45"/>
                    <a:pt x="15" y="48"/>
                  </a:cubicBezTo>
                  <a:cubicBezTo>
                    <a:pt x="16" y="48"/>
                    <a:pt x="17" y="49"/>
                    <a:pt x="18" y="50"/>
                  </a:cubicBezTo>
                  <a:cubicBezTo>
                    <a:pt x="22" y="43"/>
                    <a:pt x="22" y="35"/>
                    <a:pt x="27" y="27"/>
                  </a:cubicBezTo>
                  <a:cubicBezTo>
                    <a:pt x="29" y="28"/>
                    <a:pt x="31" y="31"/>
                    <a:pt x="31" y="34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9817AD93-B771-D5C0-658E-BB1C5251B5F4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9753146" y="2611038"/>
              <a:ext cx="361204" cy="455148"/>
            </a:xfrm>
            <a:custGeom>
              <a:avLst/>
              <a:gdLst>
                <a:gd name="T0" fmla="*/ 65 w 105"/>
                <a:gd name="T1" fmla="*/ 123 h 132"/>
                <a:gd name="T2" fmla="*/ 75 w 105"/>
                <a:gd name="T3" fmla="*/ 126 h 132"/>
                <a:gd name="T4" fmla="*/ 77 w 105"/>
                <a:gd name="T5" fmla="*/ 128 h 132"/>
                <a:gd name="T6" fmla="*/ 76 w 105"/>
                <a:gd name="T7" fmla="*/ 121 h 132"/>
                <a:gd name="T8" fmla="*/ 100 w 105"/>
                <a:gd name="T9" fmla="*/ 113 h 132"/>
                <a:gd name="T10" fmla="*/ 99 w 105"/>
                <a:gd name="T11" fmla="*/ 109 h 132"/>
                <a:gd name="T12" fmla="*/ 95 w 105"/>
                <a:gd name="T13" fmla="*/ 109 h 132"/>
                <a:gd name="T14" fmla="*/ 103 w 105"/>
                <a:gd name="T15" fmla="*/ 81 h 132"/>
                <a:gd name="T16" fmla="*/ 95 w 105"/>
                <a:gd name="T17" fmla="*/ 51 h 132"/>
                <a:gd name="T18" fmla="*/ 94 w 105"/>
                <a:gd name="T19" fmla="*/ 51 h 132"/>
                <a:gd name="T20" fmla="*/ 91 w 105"/>
                <a:gd name="T21" fmla="*/ 39 h 132"/>
                <a:gd name="T22" fmla="*/ 82 w 105"/>
                <a:gd name="T23" fmla="*/ 40 h 132"/>
                <a:gd name="T24" fmla="*/ 80 w 105"/>
                <a:gd name="T25" fmla="*/ 50 h 132"/>
                <a:gd name="T26" fmla="*/ 78 w 105"/>
                <a:gd name="T27" fmla="*/ 45 h 132"/>
                <a:gd name="T28" fmla="*/ 73 w 105"/>
                <a:gd name="T29" fmla="*/ 46 h 132"/>
                <a:gd name="T30" fmla="*/ 73 w 105"/>
                <a:gd name="T31" fmla="*/ 40 h 132"/>
                <a:gd name="T32" fmla="*/ 62 w 105"/>
                <a:gd name="T33" fmla="*/ 40 h 132"/>
                <a:gd name="T34" fmla="*/ 31 w 105"/>
                <a:gd name="T35" fmla="*/ 0 h 132"/>
                <a:gd name="T36" fmla="*/ 19 w 105"/>
                <a:gd name="T37" fmla="*/ 0 h 132"/>
                <a:gd name="T38" fmla="*/ 11 w 105"/>
                <a:gd name="T39" fmla="*/ 7 h 132"/>
                <a:gd name="T40" fmla="*/ 11 w 105"/>
                <a:gd name="T41" fmla="*/ 14 h 132"/>
                <a:gd name="T42" fmla="*/ 2 w 105"/>
                <a:gd name="T43" fmla="*/ 10 h 132"/>
                <a:gd name="T44" fmla="*/ 0 w 105"/>
                <a:gd name="T45" fmla="*/ 14 h 132"/>
                <a:gd name="T46" fmla="*/ 0 w 105"/>
                <a:gd name="T47" fmla="*/ 14 h 132"/>
                <a:gd name="T48" fmla="*/ 0 w 105"/>
                <a:gd name="T49" fmla="*/ 20 h 132"/>
                <a:gd name="T50" fmla="*/ 4 w 105"/>
                <a:gd name="T51" fmla="*/ 20 h 132"/>
                <a:gd name="T52" fmla="*/ 6 w 105"/>
                <a:gd name="T53" fmla="*/ 29 h 132"/>
                <a:gd name="T54" fmla="*/ 8 w 105"/>
                <a:gd name="T55" fmla="*/ 28 h 132"/>
                <a:gd name="T56" fmla="*/ 12 w 105"/>
                <a:gd name="T57" fmla="*/ 34 h 132"/>
                <a:gd name="T58" fmla="*/ 6 w 105"/>
                <a:gd name="T59" fmla="*/ 35 h 132"/>
                <a:gd name="T60" fmla="*/ 9 w 105"/>
                <a:gd name="T61" fmla="*/ 37 h 132"/>
                <a:gd name="T62" fmla="*/ 7 w 105"/>
                <a:gd name="T63" fmla="*/ 42 h 132"/>
                <a:gd name="T64" fmla="*/ 11 w 105"/>
                <a:gd name="T65" fmla="*/ 42 h 132"/>
                <a:gd name="T66" fmla="*/ 14 w 105"/>
                <a:gd name="T67" fmla="*/ 45 h 132"/>
                <a:gd name="T68" fmla="*/ 15 w 105"/>
                <a:gd name="T69" fmla="*/ 56 h 132"/>
                <a:gd name="T70" fmla="*/ 11 w 105"/>
                <a:gd name="T71" fmla="*/ 64 h 132"/>
                <a:gd name="T72" fmla="*/ 24 w 105"/>
                <a:gd name="T73" fmla="*/ 72 h 132"/>
                <a:gd name="T74" fmla="*/ 16 w 105"/>
                <a:gd name="T75" fmla="*/ 71 h 132"/>
                <a:gd name="T76" fmla="*/ 16 w 105"/>
                <a:gd name="T77" fmla="*/ 74 h 132"/>
                <a:gd name="T78" fmla="*/ 25 w 105"/>
                <a:gd name="T79" fmla="*/ 87 h 132"/>
                <a:gd name="T80" fmla="*/ 18 w 105"/>
                <a:gd name="T81" fmla="*/ 87 h 132"/>
                <a:gd name="T82" fmla="*/ 26 w 105"/>
                <a:gd name="T83" fmla="*/ 93 h 132"/>
                <a:gd name="T84" fmla="*/ 35 w 105"/>
                <a:gd name="T85" fmla="*/ 103 h 132"/>
                <a:gd name="T86" fmla="*/ 49 w 105"/>
                <a:gd name="T87" fmla="*/ 103 h 132"/>
                <a:gd name="T88" fmla="*/ 44 w 105"/>
                <a:gd name="T89" fmla="*/ 112 h 132"/>
                <a:gd name="T90" fmla="*/ 42 w 105"/>
                <a:gd name="T91" fmla="*/ 114 h 132"/>
                <a:gd name="T92" fmla="*/ 49 w 105"/>
                <a:gd name="T93" fmla="*/ 121 h 132"/>
                <a:gd name="T94" fmla="*/ 54 w 105"/>
                <a:gd name="T95" fmla="*/ 128 h 132"/>
                <a:gd name="T96" fmla="*/ 56 w 105"/>
                <a:gd name="T97" fmla="*/ 128 h 132"/>
                <a:gd name="T98" fmla="*/ 57 w 105"/>
                <a:gd name="T99" fmla="*/ 132 h 132"/>
                <a:gd name="T100" fmla="*/ 65 w 105"/>
                <a:gd name="T101" fmla="*/ 1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32">
                  <a:moveTo>
                    <a:pt x="65" y="123"/>
                  </a:moveTo>
                  <a:cubicBezTo>
                    <a:pt x="67" y="130"/>
                    <a:pt x="70" y="132"/>
                    <a:pt x="75" y="126"/>
                  </a:cubicBezTo>
                  <a:cubicBezTo>
                    <a:pt x="75" y="125"/>
                    <a:pt x="77" y="128"/>
                    <a:pt x="77" y="128"/>
                  </a:cubicBezTo>
                  <a:cubicBezTo>
                    <a:pt x="76" y="126"/>
                    <a:pt x="77" y="123"/>
                    <a:pt x="76" y="121"/>
                  </a:cubicBezTo>
                  <a:cubicBezTo>
                    <a:pt x="81" y="120"/>
                    <a:pt x="92" y="117"/>
                    <a:pt x="100" y="113"/>
                  </a:cubicBezTo>
                  <a:cubicBezTo>
                    <a:pt x="100" y="112"/>
                    <a:pt x="100" y="109"/>
                    <a:pt x="99" y="109"/>
                  </a:cubicBezTo>
                  <a:cubicBezTo>
                    <a:pt x="98" y="109"/>
                    <a:pt x="97" y="109"/>
                    <a:pt x="95" y="109"/>
                  </a:cubicBezTo>
                  <a:cubicBezTo>
                    <a:pt x="99" y="98"/>
                    <a:pt x="105" y="94"/>
                    <a:pt x="103" y="81"/>
                  </a:cubicBezTo>
                  <a:cubicBezTo>
                    <a:pt x="86" y="81"/>
                    <a:pt x="91" y="65"/>
                    <a:pt x="95" y="51"/>
                  </a:cubicBezTo>
                  <a:cubicBezTo>
                    <a:pt x="95" y="51"/>
                    <a:pt x="94" y="51"/>
                    <a:pt x="94" y="51"/>
                  </a:cubicBezTo>
                  <a:cubicBezTo>
                    <a:pt x="93" y="48"/>
                    <a:pt x="90" y="45"/>
                    <a:pt x="91" y="39"/>
                  </a:cubicBezTo>
                  <a:cubicBezTo>
                    <a:pt x="88" y="39"/>
                    <a:pt x="86" y="39"/>
                    <a:pt x="82" y="40"/>
                  </a:cubicBezTo>
                  <a:cubicBezTo>
                    <a:pt x="86" y="48"/>
                    <a:pt x="86" y="45"/>
                    <a:pt x="80" y="50"/>
                  </a:cubicBezTo>
                  <a:cubicBezTo>
                    <a:pt x="79" y="48"/>
                    <a:pt x="80" y="47"/>
                    <a:pt x="78" y="45"/>
                  </a:cubicBezTo>
                  <a:cubicBezTo>
                    <a:pt x="77" y="45"/>
                    <a:pt x="75" y="47"/>
                    <a:pt x="73" y="46"/>
                  </a:cubicBezTo>
                  <a:cubicBezTo>
                    <a:pt x="72" y="45"/>
                    <a:pt x="73" y="43"/>
                    <a:pt x="73" y="40"/>
                  </a:cubicBezTo>
                  <a:cubicBezTo>
                    <a:pt x="68" y="41"/>
                    <a:pt x="65" y="40"/>
                    <a:pt x="62" y="40"/>
                  </a:cubicBezTo>
                  <a:cubicBezTo>
                    <a:pt x="72" y="25"/>
                    <a:pt x="35" y="13"/>
                    <a:pt x="31" y="0"/>
                  </a:cubicBezTo>
                  <a:cubicBezTo>
                    <a:pt x="28" y="0"/>
                    <a:pt x="22" y="0"/>
                    <a:pt x="19" y="0"/>
                  </a:cubicBezTo>
                  <a:cubicBezTo>
                    <a:pt x="17" y="2"/>
                    <a:pt x="13" y="6"/>
                    <a:pt x="11" y="7"/>
                  </a:cubicBezTo>
                  <a:cubicBezTo>
                    <a:pt x="11" y="9"/>
                    <a:pt x="11" y="12"/>
                    <a:pt x="11" y="14"/>
                  </a:cubicBezTo>
                  <a:cubicBezTo>
                    <a:pt x="9" y="13"/>
                    <a:pt x="4" y="12"/>
                    <a:pt x="2" y="10"/>
                  </a:cubicBezTo>
                  <a:cubicBezTo>
                    <a:pt x="2" y="12"/>
                    <a:pt x="1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8"/>
                    <a:pt x="0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4" y="23"/>
                    <a:pt x="6" y="26"/>
                    <a:pt x="6" y="29"/>
                  </a:cubicBezTo>
                  <a:cubicBezTo>
                    <a:pt x="7" y="29"/>
                    <a:pt x="8" y="28"/>
                    <a:pt x="8" y="28"/>
                  </a:cubicBezTo>
                  <a:cubicBezTo>
                    <a:pt x="10" y="30"/>
                    <a:pt x="11" y="32"/>
                    <a:pt x="12" y="34"/>
                  </a:cubicBezTo>
                  <a:cubicBezTo>
                    <a:pt x="10" y="34"/>
                    <a:pt x="7" y="35"/>
                    <a:pt x="6" y="35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9"/>
                    <a:pt x="8" y="40"/>
                    <a:pt x="7" y="42"/>
                  </a:cubicBezTo>
                  <a:cubicBezTo>
                    <a:pt x="8" y="42"/>
                    <a:pt x="10" y="42"/>
                    <a:pt x="11" y="42"/>
                  </a:cubicBezTo>
                  <a:cubicBezTo>
                    <a:pt x="12" y="44"/>
                    <a:pt x="11" y="44"/>
                    <a:pt x="14" y="45"/>
                  </a:cubicBezTo>
                  <a:cubicBezTo>
                    <a:pt x="11" y="49"/>
                    <a:pt x="11" y="53"/>
                    <a:pt x="15" y="56"/>
                  </a:cubicBezTo>
                  <a:cubicBezTo>
                    <a:pt x="14" y="58"/>
                    <a:pt x="13" y="62"/>
                    <a:pt x="11" y="64"/>
                  </a:cubicBezTo>
                  <a:cubicBezTo>
                    <a:pt x="16" y="66"/>
                    <a:pt x="21" y="68"/>
                    <a:pt x="24" y="72"/>
                  </a:cubicBezTo>
                  <a:cubicBezTo>
                    <a:pt x="22" y="72"/>
                    <a:pt x="19" y="72"/>
                    <a:pt x="16" y="71"/>
                  </a:cubicBezTo>
                  <a:cubicBezTo>
                    <a:pt x="17" y="72"/>
                    <a:pt x="16" y="74"/>
                    <a:pt x="16" y="74"/>
                  </a:cubicBezTo>
                  <a:cubicBezTo>
                    <a:pt x="22" y="77"/>
                    <a:pt x="24" y="82"/>
                    <a:pt x="25" y="87"/>
                  </a:cubicBezTo>
                  <a:cubicBezTo>
                    <a:pt x="24" y="87"/>
                    <a:pt x="20" y="88"/>
                    <a:pt x="18" y="87"/>
                  </a:cubicBezTo>
                  <a:cubicBezTo>
                    <a:pt x="20" y="90"/>
                    <a:pt x="22" y="92"/>
                    <a:pt x="26" y="93"/>
                  </a:cubicBezTo>
                  <a:cubicBezTo>
                    <a:pt x="28" y="98"/>
                    <a:pt x="33" y="98"/>
                    <a:pt x="35" y="103"/>
                  </a:cubicBezTo>
                  <a:cubicBezTo>
                    <a:pt x="40" y="104"/>
                    <a:pt x="44" y="106"/>
                    <a:pt x="49" y="103"/>
                  </a:cubicBezTo>
                  <a:cubicBezTo>
                    <a:pt x="49" y="109"/>
                    <a:pt x="40" y="106"/>
                    <a:pt x="44" y="112"/>
                  </a:cubicBezTo>
                  <a:cubicBezTo>
                    <a:pt x="44" y="112"/>
                    <a:pt x="42" y="114"/>
                    <a:pt x="42" y="114"/>
                  </a:cubicBezTo>
                  <a:cubicBezTo>
                    <a:pt x="45" y="117"/>
                    <a:pt x="47" y="118"/>
                    <a:pt x="49" y="121"/>
                  </a:cubicBezTo>
                  <a:cubicBezTo>
                    <a:pt x="52" y="123"/>
                    <a:pt x="53" y="123"/>
                    <a:pt x="54" y="128"/>
                  </a:cubicBezTo>
                  <a:cubicBezTo>
                    <a:pt x="54" y="128"/>
                    <a:pt x="56" y="128"/>
                    <a:pt x="56" y="128"/>
                  </a:cubicBezTo>
                  <a:cubicBezTo>
                    <a:pt x="56" y="130"/>
                    <a:pt x="57" y="131"/>
                    <a:pt x="57" y="132"/>
                  </a:cubicBezTo>
                  <a:cubicBezTo>
                    <a:pt x="60" y="130"/>
                    <a:pt x="63" y="127"/>
                    <a:pt x="65" y="12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0">
              <a:extLst>
                <a:ext uri="{FF2B5EF4-FFF2-40B4-BE49-F238E27FC236}">
                  <a16:creationId xmlns:a16="http://schemas.microsoft.com/office/drawing/2014/main" id="{067FC9D5-13D2-B342-CD42-83853B5B1439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9949136" y="3001396"/>
              <a:ext cx="220285" cy="195989"/>
            </a:xfrm>
            <a:custGeom>
              <a:avLst/>
              <a:gdLst>
                <a:gd name="T0" fmla="*/ 55 w 64"/>
                <a:gd name="T1" fmla="*/ 7 h 57"/>
                <a:gd name="T2" fmla="*/ 38 w 64"/>
                <a:gd name="T3" fmla="*/ 4 h 57"/>
                <a:gd name="T4" fmla="*/ 44 w 64"/>
                <a:gd name="T5" fmla="*/ 1 h 57"/>
                <a:gd name="T6" fmla="*/ 43 w 64"/>
                <a:gd name="T7" fmla="*/ 0 h 57"/>
                <a:gd name="T8" fmla="*/ 19 w 64"/>
                <a:gd name="T9" fmla="*/ 8 h 57"/>
                <a:gd name="T10" fmla="*/ 20 w 64"/>
                <a:gd name="T11" fmla="*/ 15 h 57"/>
                <a:gd name="T12" fmla="*/ 18 w 64"/>
                <a:gd name="T13" fmla="*/ 13 h 57"/>
                <a:gd name="T14" fmla="*/ 8 w 64"/>
                <a:gd name="T15" fmla="*/ 10 h 57"/>
                <a:gd name="T16" fmla="*/ 0 w 64"/>
                <a:gd name="T17" fmla="*/ 19 h 57"/>
                <a:gd name="T18" fmla="*/ 1 w 64"/>
                <a:gd name="T19" fmla="*/ 34 h 57"/>
                <a:gd name="T20" fmla="*/ 9 w 64"/>
                <a:gd name="T21" fmla="*/ 57 h 57"/>
                <a:gd name="T22" fmla="*/ 40 w 64"/>
                <a:gd name="T23" fmla="*/ 40 h 57"/>
                <a:gd name="T24" fmla="*/ 55 w 64"/>
                <a:gd name="T25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7">
                  <a:moveTo>
                    <a:pt x="55" y="7"/>
                  </a:moveTo>
                  <a:cubicBezTo>
                    <a:pt x="49" y="7"/>
                    <a:pt x="44" y="6"/>
                    <a:pt x="38" y="4"/>
                  </a:cubicBezTo>
                  <a:cubicBezTo>
                    <a:pt x="39" y="3"/>
                    <a:pt x="41" y="2"/>
                    <a:pt x="44" y="1"/>
                  </a:cubicBezTo>
                  <a:cubicBezTo>
                    <a:pt x="44" y="1"/>
                    <a:pt x="43" y="1"/>
                    <a:pt x="43" y="0"/>
                  </a:cubicBezTo>
                  <a:cubicBezTo>
                    <a:pt x="35" y="4"/>
                    <a:pt x="24" y="7"/>
                    <a:pt x="19" y="8"/>
                  </a:cubicBezTo>
                  <a:cubicBezTo>
                    <a:pt x="20" y="10"/>
                    <a:pt x="19" y="13"/>
                    <a:pt x="20" y="15"/>
                  </a:cubicBezTo>
                  <a:cubicBezTo>
                    <a:pt x="20" y="15"/>
                    <a:pt x="18" y="12"/>
                    <a:pt x="18" y="13"/>
                  </a:cubicBezTo>
                  <a:cubicBezTo>
                    <a:pt x="13" y="19"/>
                    <a:pt x="10" y="17"/>
                    <a:pt x="8" y="10"/>
                  </a:cubicBezTo>
                  <a:cubicBezTo>
                    <a:pt x="6" y="14"/>
                    <a:pt x="3" y="17"/>
                    <a:pt x="0" y="19"/>
                  </a:cubicBezTo>
                  <a:cubicBezTo>
                    <a:pt x="0" y="24"/>
                    <a:pt x="1" y="29"/>
                    <a:pt x="1" y="34"/>
                  </a:cubicBezTo>
                  <a:cubicBezTo>
                    <a:pt x="2" y="43"/>
                    <a:pt x="9" y="48"/>
                    <a:pt x="9" y="57"/>
                  </a:cubicBezTo>
                  <a:cubicBezTo>
                    <a:pt x="17" y="51"/>
                    <a:pt x="35" y="53"/>
                    <a:pt x="40" y="40"/>
                  </a:cubicBezTo>
                  <a:cubicBezTo>
                    <a:pt x="64" y="48"/>
                    <a:pt x="56" y="18"/>
                    <a:pt x="55" y="7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7928C451-EAA7-AE4F-C9BE-430C3D73836A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9907022" y="2917169"/>
              <a:ext cx="131200" cy="140917"/>
            </a:xfrm>
            <a:custGeom>
              <a:avLst/>
              <a:gdLst>
                <a:gd name="T0" fmla="*/ 13 w 81"/>
                <a:gd name="T1" fmla="*/ 19 h 87"/>
                <a:gd name="T2" fmla="*/ 20 w 81"/>
                <a:gd name="T3" fmla="*/ 4 h 87"/>
                <a:gd name="T4" fmla="*/ 29 w 81"/>
                <a:gd name="T5" fmla="*/ 0 h 87"/>
                <a:gd name="T6" fmla="*/ 44 w 81"/>
                <a:gd name="T7" fmla="*/ 6 h 87"/>
                <a:gd name="T8" fmla="*/ 58 w 81"/>
                <a:gd name="T9" fmla="*/ 13 h 87"/>
                <a:gd name="T10" fmla="*/ 68 w 81"/>
                <a:gd name="T11" fmla="*/ 31 h 87"/>
                <a:gd name="T12" fmla="*/ 80 w 81"/>
                <a:gd name="T13" fmla="*/ 46 h 87"/>
                <a:gd name="T14" fmla="*/ 73 w 81"/>
                <a:gd name="T15" fmla="*/ 58 h 87"/>
                <a:gd name="T16" fmla="*/ 67 w 81"/>
                <a:gd name="T17" fmla="*/ 72 h 87"/>
                <a:gd name="T18" fmla="*/ 53 w 81"/>
                <a:gd name="T19" fmla="*/ 84 h 87"/>
                <a:gd name="T20" fmla="*/ 46 w 81"/>
                <a:gd name="T21" fmla="*/ 73 h 87"/>
                <a:gd name="T22" fmla="*/ 29 w 81"/>
                <a:gd name="T23" fmla="*/ 87 h 87"/>
                <a:gd name="T24" fmla="*/ 11 w 81"/>
                <a:gd name="T25" fmla="*/ 72 h 87"/>
                <a:gd name="T26" fmla="*/ 1 w 81"/>
                <a:gd name="T27" fmla="*/ 53 h 87"/>
                <a:gd name="T28" fmla="*/ 2 w 81"/>
                <a:gd name="T29" fmla="*/ 39 h 87"/>
                <a:gd name="T30" fmla="*/ 13 w 81"/>
                <a:gd name="T3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87">
                  <a:moveTo>
                    <a:pt x="13" y="19"/>
                  </a:moveTo>
                  <a:cubicBezTo>
                    <a:pt x="16" y="13"/>
                    <a:pt x="17" y="7"/>
                    <a:pt x="20" y="4"/>
                  </a:cubicBezTo>
                  <a:cubicBezTo>
                    <a:pt x="23" y="1"/>
                    <a:pt x="25" y="0"/>
                    <a:pt x="29" y="0"/>
                  </a:cubicBezTo>
                  <a:cubicBezTo>
                    <a:pt x="33" y="0"/>
                    <a:pt x="39" y="4"/>
                    <a:pt x="44" y="6"/>
                  </a:cubicBezTo>
                  <a:cubicBezTo>
                    <a:pt x="49" y="8"/>
                    <a:pt x="54" y="9"/>
                    <a:pt x="58" y="13"/>
                  </a:cubicBezTo>
                  <a:cubicBezTo>
                    <a:pt x="62" y="17"/>
                    <a:pt x="64" y="26"/>
                    <a:pt x="68" y="31"/>
                  </a:cubicBezTo>
                  <a:cubicBezTo>
                    <a:pt x="72" y="36"/>
                    <a:pt x="79" y="42"/>
                    <a:pt x="80" y="46"/>
                  </a:cubicBezTo>
                  <a:cubicBezTo>
                    <a:pt x="81" y="50"/>
                    <a:pt x="75" y="54"/>
                    <a:pt x="73" y="58"/>
                  </a:cubicBezTo>
                  <a:cubicBezTo>
                    <a:pt x="71" y="62"/>
                    <a:pt x="70" y="68"/>
                    <a:pt x="67" y="72"/>
                  </a:cubicBezTo>
                  <a:cubicBezTo>
                    <a:pt x="64" y="76"/>
                    <a:pt x="56" y="84"/>
                    <a:pt x="53" y="84"/>
                  </a:cubicBezTo>
                  <a:cubicBezTo>
                    <a:pt x="50" y="84"/>
                    <a:pt x="50" y="73"/>
                    <a:pt x="46" y="73"/>
                  </a:cubicBezTo>
                  <a:cubicBezTo>
                    <a:pt x="42" y="73"/>
                    <a:pt x="35" y="87"/>
                    <a:pt x="29" y="87"/>
                  </a:cubicBezTo>
                  <a:cubicBezTo>
                    <a:pt x="23" y="87"/>
                    <a:pt x="16" y="78"/>
                    <a:pt x="11" y="72"/>
                  </a:cubicBezTo>
                  <a:cubicBezTo>
                    <a:pt x="6" y="66"/>
                    <a:pt x="2" y="58"/>
                    <a:pt x="1" y="53"/>
                  </a:cubicBezTo>
                  <a:cubicBezTo>
                    <a:pt x="0" y="48"/>
                    <a:pt x="0" y="45"/>
                    <a:pt x="2" y="39"/>
                  </a:cubicBezTo>
                  <a:cubicBezTo>
                    <a:pt x="4" y="33"/>
                    <a:pt x="10" y="25"/>
                    <a:pt x="13" y="19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63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44CDEF2-AB90-721C-7201-89BA2DF5294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82" t="70246" r="3301" b="17056"/>
          <a:stretch/>
        </p:blipFill>
        <p:spPr>
          <a:xfrm>
            <a:off x="6263841" y="6335523"/>
            <a:ext cx="5928159" cy="516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5FBEAB-E205-E39E-26CF-475635495C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217" y="7565"/>
            <a:ext cx="1964019" cy="6955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0729F1-4F0E-6C62-5346-C7756854809F}"/>
              </a:ext>
            </a:extLst>
          </p:cNvPr>
          <p:cNvSpPr txBox="1"/>
          <p:nvPr/>
        </p:nvSpPr>
        <p:spPr>
          <a:xfrm>
            <a:off x="1193505" y="1864777"/>
            <a:ext cx="980499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Ongoing discussions with the ENEST/MOVE/TCPS on the replenishment of the SSTP (SSTP 2.0) – the new installment is in the preparation phase</a:t>
            </a:r>
          </a:p>
          <a:p>
            <a:pPr marL="2857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Exploring possibilities to finance Green Lanes under the SSTP 2.0 – it will be designed to accommodate supporting 11 BCPs</a:t>
            </a:r>
          </a:p>
          <a:p>
            <a:pPr marL="2857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Through TTFP series there are instruments to support GL implementation in each country (with different timelines) </a:t>
            </a:r>
          </a:p>
          <a:p>
            <a:pPr marL="2857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World Bank cannot support investments in EU countries – which instruments and financing structures are available on EU side?</a:t>
            </a:r>
          </a:p>
        </p:txBody>
      </p:sp>
    </p:spTree>
    <p:extLst>
      <p:ext uri="{BB962C8B-B14F-4D97-AF65-F5344CB8AC3E}">
        <p14:creationId xmlns:p14="http://schemas.microsoft.com/office/powerpoint/2010/main" val="738164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8DA340-9082-8EA9-F0FF-46817BF7A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238003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Thank you for your attention!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274438D9-83E1-074E-6B60-5C5A00BCC76A}"/>
              </a:ext>
            </a:extLst>
          </p:cNvPr>
          <p:cNvSpPr txBox="1">
            <a:spLocks/>
          </p:cNvSpPr>
          <p:nvPr/>
        </p:nvSpPr>
        <p:spPr>
          <a:xfrm>
            <a:off x="68239" y="5363570"/>
            <a:ext cx="12071445" cy="89620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Tx/>
              <a:buFontTx/>
            </a:pPr>
            <a:r>
              <a:rPr lang="en-US" sz="2000" b="1" dirty="0"/>
              <a:t>SSTP Team</a:t>
            </a:r>
          </a:p>
          <a:p>
            <a:pPr algn="ctr">
              <a:buClrTx/>
              <a:buFontTx/>
            </a:pPr>
            <a:r>
              <a:rPr lang="en-US" sz="2000" b="1" dirty="0">
                <a:hlinkClick r:id="rId2"/>
              </a:rPr>
              <a:t>sstp@worldbank.org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8772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uI5ZMJOECPmchPOhePv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tUtK7CyEOQ_Q8NoIORd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9jVNje0Nk29vxt2MaZ.y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9fA.bRMkKyWTL.W0dZp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nam38MvUqql9iOUPc4u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5LwrQZaUGfCWD1SkAp1Q"/>
</p:tagLst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d2da994-bbe5-4f6f-824f-da421385c4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B8150F75C0A84CB1A58538F6B8FDFC" ma:contentTypeVersion="16" ma:contentTypeDescription="Create a new document." ma:contentTypeScope="" ma:versionID="aeb8bff00f0405073467c5dd73fa55ee">
  <xsd:schema xmlns:xsd="http://www.w3.org/2001/XMLSchema" xmlns:xs="http://www.w3.org/2001/XMLSchema" xmlns:p="http://schemas.microsoft.com/office/2006/metadata/properties" xmlns:ns3="d9f51cf2-b0de-4793-9821-f60ddd04cb71" xmlns:ns4="9d2da994-bbe5-4f6f-824f-da421385c4b7" targetNamespace="http://schemas.microsoft.com/office/2006/metadata/properties" ma:root="true" ma:fieldsID="b00303a24e28ec83866c5e5152de2b09" ns3:_="" ns4:_="">
    <xsd:import namespace="d9f51cf2-b0de-4793-9821-f60ddd04cb71"/>
    <xsd:import namespace="9d2da994-bbe5-4f6f-824f-da421385c4b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SearchPropertie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f51cf2-b0de-4793-9821-f60ddd04cb7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2da994-bbe5-4f6f-824f-da421385c4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76BCB-E8EA-44C5-8A8F-C6CAAA6E2DA3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d9f51cf2-b0de-4793-9821-f60ddd04cb71"/>
    <ds:schemaRef ds:uri="http://schemas.microsoft.com/office/2006/documentManagement/types"/>
    <ds:schemaRef ds:uri="http://schemas.microsoft.com/office/infopath/2007/PartnerControls"/>
    <ds:schemaRef ds:uri="http://purl.org/dc/dcmitype/"/>
    <ds:schemaRef ds:uri="9d2da994-bbe5-4f6f-824f-da421385c4b7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B047CF9-DB9E-494A-9553-60DE3C5033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8C50C4-2B4B-472F-9536-7BFF8274E2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f51cf2-b0de-4793-9821-f60ddd04cb71"/>
    <ds:schemaRef ds:uri="9d2da994-bbe5-4f6f-824f-da421385c4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369</Words>
  <Application>Microsoft Office PowerPoint</Application>
  <PresentationFormat>Widescreen</PresentationFormat>
  <Paragraphs>52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Retrospect</vt:lpstr>
      <vt:lpstr>PowerPoint Presentation</vt:lpstr>
      <vt:lpstr>SSTP - Introduction</vt:lpstr>
      <vt:lpstr>Communications and Visibility</vt:lpstr>
      <vt:lpstr>1st &amp; 2nd SSTP call for proposals results</vt:lpstr>
      <vt:lpstr>Utilization of SSTP funds after 1st &amp; 2nd Call for Proposals </vt:lpstr>
      <vt:lpstr>Distribution of SSTP grant funds per Regional Participant</vt:lpstr>
      <vt:lpstr>Next steps</vt:lpstr>
      <vt:lpstr>Thank you for your attention!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 and Sustainable Transport Programme 1st Steering Group meeting</dc:title>
  <dc:creator>Ana Bozicevic</dc:creator>
  <cp:lastModifiedBy>Ana Bozicevic</cp:lastModifiedBy>
  <cp:revision>9</cp:revision>
  <dcterms:created xsi:type="dcterms:W3CDTF">2024-06-25T10:15:43Z</dcterms:created>
  <dcterms:modified xsi:type="dcterms:W3CDTF">2025-02-25T18:18:45Z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0x0101009BB8150F75C0A84CB1A58538F6B8FDFC</vt:lpwstr>
  </property>
</Properties>
</file>