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4" r:id="rId3"/>
    <p:sldId id="266" r:id="rId4"/>
    <p:sldId id="276" r:id="rId5"/>
    <p:sldId id="275" r:id="rId6"/>
  </p:sldIdLst>
  <p:sldSz cx="9144000" cy="6858000" type="screen4x3"/>
  <p:notesSz cx="6735763" cy="9866313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3EC72D-CF10-4414-B6BC-7639940BB818}" type="datetimeFigureOut">
              <a:rPr lang="bs-Latn-BA" smtClean="0"/>
              <a:t>27. 2. 2024.</a:t>
            </a:fld>
            <a:endParaRPr lang="bs-Latn-B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128025-395B-41F2-9CA1-EC71E8033843}" type="slidenum">
              <a:rPr lang="bs-Latn-BA" smtClean="0"/>
              <a:t>‹#›</a:t>
            </a:fld>
            <a:endParaRPr lang="bs-Latn-B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314" name="Picture 2" descr="Gr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7318" name="Text Box 6"/>
          <p:cNvSpPr txBox="1">
            <a:spLocks noChangeArrowheads="1"/>
          </p:cNvSpPr>
          <p:nvPr/>
        </p:nvSpPr>
        <p:spPr bwMode="auto">
          <a:xfrm>
            <a:off x="312909" y="1556792"/>
            <a:ext cx="83962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BO</a:t>
            </a:r>
            <a:r>
              <a:rPr lang="bs-Latn-BA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SNIA AND HERZEGO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VINA</a:t>
            </a:r>
            <a:endParaRPr lang="bs-Latn-BA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/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MINIST</a:t>
            </a:r>
            <a:r>
              <a:rPr lang="bs-Latn-BA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RY OF COMMUNICATIONS AND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BA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TRANSPORT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7319" name="Rectangle 7"/>
          <p:cNvSpPr>
            <a:spLocks noChangeArrowheads="1"/>
          </p:cNvSpPr>
          <p:nvPr/>
        </p:nvSpPr>
        <p:spPr bwMode="auto">
          <a:xfrm>
            <a:off x="539553" y="2792544"/>
            <a:ext cx="7776864" cy="212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152352" bIns="0" anchor="ctr">
            <a:spAutoFit/>
          </a:bodyPr>
          <a:lstStyle/>
          <a:p>
            <a:pPr algn="ctr"/>
            <a:r>
              <a:rPr lang="en-US" sz="3200" b="1"/>
              <a:t>I</a:t>
            </a:r>
            <a:r>
              <a:rPr lang="bs-Latn-BA" sz="3200" b="1"/>
              <a:t>MPLEMENTATION OF THE </a:t>
            </a:r>
            <a:r>
              <a:rPr lang="en-US" sz="3200" b="1"/>
              <a:t> W</a:t>
            </a:r>
            <a:r>
              <a:rPr lang="bs-Latn-BA" sz="3200" b="1"/>
              <a:t>ATERBORNE </a:t>
            </a:r>
            <a:r>
              <a:rPr lang="en-US" sz="3200" b="1"/>
              <a:t>T</a:t>
            </a:r>
            <a:r>
              <a:rPr lang="bs-Latn-BA" sz="3200" b="1"/>
              <a:t>RANSPORT</a:t>
            </a:r>
            <a:r>
              <a:rPr lang="en-US" sz="3200" b="1"/>
              <a:t> </a:t>
            </a:r>
            <a:r>
              <a:rPr lang="bs-Latn-BA" sz="3200" b="1"/>
              <a:t>AND</a:t>
            </a:r>
            <a:r>
              <a:rPr lang="en-US" sz="3200" b="1"/>
              <a:t> M</a:t>
            </a:r>
            <a:r>
              <a:rPr lang="bs-Latn-BA" sz="3200" b="1"/>
              <a:t>ULTIMODALITY</a:t>
            </a:r>
            <a:r>
              <a:rPr lang="en-US" sz="3200" b="1"/>
              <a:t> A</a:t>
            </a:r>
            <a:r>
              <a:rPr lang="bs-Latn-BA" sz="3200" b="1"/>
              <a:t>CTION</a:t>
            </a:r>
            <a:r>
              <a:rPr lang="en-US" sz="3200" b="1"/>
              <a:t> P</a:t>
            </a:r>
            <a:r>
              <a:rPr lang="bs-Latn-BA" sz="3200" b="1"/>
              <a:t>LAN</a:t>
            </a:r>
          </a:p>
          <a:p>
            <a:pPr algn="ctr"/>
            <a:r>
              <a:rPr lang="hr-HR" sz="3200" b="1"/>
              <a:t>Bosnia and Herzegovina</a:t>
            </a:r>
            <a:endParaRPr lang="bs-Latn-BA" sz="3200"/>
          </a:p>
        </p:txBody>
      </p:sp>
      <p:sp>
        <p:nvSpPr>
          <p:cNvPr id="397320" name="Text Box 8"/>
          <p:cNvSpPr txBox="1">
            <a:spLocks noChangeArrowheads="1"/>
          </p:cNvSpPr>
          <p:nvPr/>
        </p:nvSpPr>
        <p:spPr bwMode="auto">
          <a:xfrm>
            <a:off x="-90264" y="6381328"/>
            <a:ext cx="93245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bs-Latn-BA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r>
              <a:rPr lang="bs-Latn-BA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th</a:t>
            </a:r>
            <a:r>
              <a:rPr lang="bs-Latn-BA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 Tehnical Committee Meeting for Waterborn Transport and Multimodality, 29 February 2024, Port of Civitavecchia, Rome </a:t>
            </a:r>
            <a:endParaRPr lang="en-US" sz="1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63680" y="80709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200">
                <a:solidFill>
                  <a:schemeClr val="bg1"/>
                </a:solidFill>
              </a:rPr>
              <a:t>Bosnia and Herzegovina</a:t>
            </a:r>
          </a:p>
          <a:p>
            <a:pPr algn="ctr"/>
            <a:r>
              <a:rPr lang="bs-Latn-BA" sz="1200">
                <a:solidFill>
                  <a:schemeClr val="bg1"/>
                </a:solidFill>
              </a:rPr>
              <a:t>Ministry of Communications and Transport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3649" y="5373216"/>
            <a:ext cx="684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b="1"/>
              <a:t>                                                                                                          mr. sc. Snježana Ivković</a:t>
            </a:r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2355754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314" name="Picture 2" descr="Gr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7318" name="Text Box 6"/>
          <p:cNvSpPr txBox="1">
            <a:spLocks noChangeArrowheads="1"/>
          </p:cNvSpPr>
          <p:nvPr/>
        </p:nvSpPr>
        <p:spPr bwMode="auto">
          <a:xfrm>
            <a:off x="269251" y="1383905"/>
            <a:ext cx="86054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b="1"/>
              <a:t>I</a:t>
            </a:r>
            <a:r>
              <a:rPr lang="bs-Latn-BA" sz="2800" b="1"/>
              <a:t>MPLEMENTATION OF THE ACTION PLAN</a:t>
            </a:r>
            <a:endParaRPr lang="en-US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20" name="Text Box 8"/>
          <p:cNvSpPr txBox="1">
            <a:spLocks noChangeArrowheads="1"/>
          </p:cNvSpPr>
          <p:nvPr/>
        </p:nvSpPr>
        <p:spPr bwMode="auto">
          <a:xfrm>
            <a:off x="0" y="6381328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bs-Latn-BA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th Tehnical Committee Meeting for Waterborn Transport and Multimodality, 29 February 2024, Port of Civitavecchia</a:t>
            </a:r>
            <a:r>
              <a:rPr lang="bs-Latn-BA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 Rome </a:t>
            </a:r>
          </a:p>
          <a:p>
            <a:pPr algn="ctr"/>
            <a:endParaRPr lang="en-US" sz="1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0972" y="2867386"/>
            <a:ext cx="8605498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br>
              <a:rPr lang="bs-Latn-BA" sz="2200"/>
            </a:br>
            <a:endParaRPr lang="bs-Latn-BA" sz="2200"/>
          </a:p>
          <a:p>
            <a:endParaRPr lang="bs-Latn-BA"/>
          </a:p>
        </p:txBody>
      </p:sp>
      <p:sp>
        <p:nvSpPr>
          <p:cNvPr id="5" name="TextBox 4"/>
          <p:cNvSpPr txBox="1"/>
          <p:nvPr/>
        </p:nvSpPr>
        <p:spPr>
          <a:xfrm>
            <a:off x="5148064" y="2953564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s-Latn-BA"/>
          </a:p>
        </p:txBody>
      </p:sp>
      <p:sp>
        <p:nvSpPr>
          <p:cNvPr id="6" name="TextBox 5"/>
          <p:cNvSpPr txBox="1"/>
          <p:nvPr/>
        </p:nvSpPr>
        <p:spPr>
          <a:xfrm>
            <a:off x="286982" y="2461122"/>
            <a:ext cx="8605498" cy="67710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lvl="0" fontAlgn="base"/>
            <a:endParaRPr lang="bs-Latn-BA" sz="2000"/>
          </a:p>
          <a:p>
            <a:endParaRPr lang="bs-Latn-BA"/>
          </a:p>
        </p:txBody>
      </p:sp>
      <p:sp>
        <p:nvSpPr>
          <p:cNvPr id="9" name="TextBox 8"/>
          <p:cNvSpPr txBox="1"/>
          <p:nvPr/>
        </p:nvSpPr>
        <p:spPr>
          <a:xfrm>
            <a:off x="6263680" y="80709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Bosnia and Herzegovina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Ministry of Communications and Transport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2186335"/>
            <a:ext cx="7975157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s-Latn-BA" sz="2000"/>
              <a:t>T</a:t>
            </a:r>
            <a:r>
              <a:rPr lang="en-US" sz="2000"/>
              <a:t>he 26th meeting of the Permanent Expert Group for Navigation</a:t>
            </a:r>
            <a:r>
              <a:rPr lang="bs-Latn-BA" sz="2000"/>
              <a:t> (PEG NAV),</a:t>
            </a:r>
            <a:r>
              <a:rPr lang="en-US" sz="2000"/>
              <a:t> </a:t>
            </a:r>
            <a:r>
              <a:rPr lang="bs-Latn-BA" sz="2000"/>
              <a:t>i</a:t>
            </a:r>
            <a:r>
              <a:rPr lang="en-US" sz="2000"/>
              <a:t>n Zagreb, Republic of Croatia, on February 20, 2024</a:t>
            </a:r>
            <a:r>
              <a:rPr lang="bs-Latn-BA" sz="2000"/>
              <a:t>:</a:t>
            </a:r>
          </a:p>
          <a:p>
            <a:endParaRPr lang="bs-Latn-BA" sz="2000"/>
          </a:p>
          <a:p>
            <a:pPr marL="285750" indent="-285750" algn="just">
              <a:buBlip>
                <a:blip r:embed="rId3"/>
              </a:buBlip>
            </a:pPr>
            <a:r>
              <a:rPr lang="en-US" sz="2000"/>
              <a:t>plans of activities aimed at enhancing navigation conditions and port infrastructure in the Sava River Basin, </a:t>
            </a:r>
            <a:endParaRPr lang="bs-Latn-BA" sz="2000"/>
          </a:p>
          <a:p>
            <a:pPr algn="just"/>
            <a:endParaRPr lang="bs-Latn-BA" sz="2000"/>
          </a:p>
          <a:p>
            <a:pPr marL="285750" indent="-285750" algn="just">
              <a:buBlip>
                <a:blip r:embed="rId3"/>
              </a:buBlip>
            </a:pPr>
            <a:r>
              <a:rPr lang="en-US" sz="2000"/>
              <a:t>legislative changes, </a:t>
            </a:r>
            <a:endParaRPr lang="bs-Latn-BA" sz="2000"/>
          </a:p>
          <a:p>
            <a:pPr algn="just"/>
            <a:endParaRPr lang="bs-Latn-BA" sz="2000"/>
          </a:p>
          <a:p>
            <a:pPr marL="285750" indent="-285750" algn="just">
              <a:buBlip>
                <a:blip r:embed="rId3"/>
              </a:buBlip>
            </a:pPr>
            <a:r>
              <a:rPr lang="en-US" sz="2000"/>
              <a:t>bilateral agreements, </a:t>
            </a:r>
            <a:endParaRPr lang="bs-Latn-BA" sz="2000"/>
          </a:p>
          <a:p>
            <a:pPr algn="just"/>
            <a:endParaRPr lang="bs-Latn-BA" sz="2000"/>
          </a:p>
          <a:p>
            <a:pPr marL="285750" indent="-285750" algn="just">
              <a:buBlip>
                <a:blip r:embed="rId3"/>
              </a:buBlip>
            </a:pPr>
            <a:r>
              <a:rPr lang="en-US" sz="2000"/>
              <a:t>the SDIP contract (Program of Integrated Development of the Sava and Drina River Corridors)</a:t>
            </a:r>
            <a:r>
              <a:rPr lang="bs-Latn-BA" sz="2000"/>
              <a:t>.</a:t>
            </a:r>
          </a:p>
          <a:p>
            <a:endParaRPr lang="en-US" sz="2000"/>
          </a:p>
          <a:p>
            <a:endParaRPr lang="en-US" sz="2000"/>
          </a:p>
          <a:p>
            <a:endParaRPr lang="bs-Latn-BA" sz="1600"/>
          </a:p>
        </p:txBody>
      </p:sp>
    </p:spTree>
    <p:extLst>
      <p:ext uri="{BB962C8B-B14F-4D97-AF65-F5344CB8AC3E}">
        <p14:creationId xmlns:p14="http://schemas.microsoft.com/office/powerpoint/2010/main" val="237861014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314" name="Picture 2" descr="Gr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7318" name="Text Box 6"/>
          <p:cNvSpPr txBox="1">
            <a:spLocks noChangeArrowheads="1"/>
          </p:cNvSpPr>
          <p:nvPr/>
        </p:nvSpPr>
        <p:spPr bwMode="auto">
          <a:xfrm>
            <a:off x="244358" y="1383904"/>
            <a:ext cx="860549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bs-Latn-BA" sz="2800" b="1"/>
              <a:t>„</a:t>
            </a:r>
            <a:r>
              <a:rPr lang="en-US" sz="2800" b="1"/>
              <a:t>D</a:t>
            </a:r>
            <a:r>
              <a:rPr lang="bs-Latn-BA" sz="2800" b="1"/>
              <a:t>EMINING OF THE RIGHT BANK OF THE SAVA RIVER,</a:t>
            </a:r>
            <a:r>
              <a:rPr lang="en-US" sz="2800" b="1"/>
              <a:t> </a:t>
            </a:r>
            <a:r>
              <a:rPr lang="bs-Latn-BA" sz="2800" b="1"/>
              <a:t>FROM THE MOUTH OF THE UNA TO THE MOUTH OF THE DRINA“</a:t>
            </a:r>
            <a:endParaRPr lang="en-US" sz="3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20" name="Text Box 8"/>
          <p:cNvSpPr txBox="1">
            <a:spLocks noChangeArrowheads="1"/>
          </p:cNvSpPr>
          <p:nvPr/>
        </p:nvSpPr>
        <p:spPr bwMode="auto">
          <a:xfrm>
            <a:off x="0" y="6381328"/>
            <a:ext cx="914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bs-Latn-BA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th Tehnical Committee Meeting for Waterborn Transport and Multimodality, 29 February 2024, Port of Civitavecchia</a:t>
            </a:r>
            <a:r>
              <a:rPr lang="bs-Latn-BA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 Rome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67292" y="2957099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s-Latn-BA"/>
          </a:p>
        </p:txBody>
      </p:sp>
      <p:sp>
        <p:nvSpPr>
          <p:cNvPr id="3" name="TextBox 2"/>
          <p:cNvSpPr txBox="1"/>
          <p:nvPr/>
        </p:nvSpPr>
        <p:spPr>
          <a:xfrm>
            <a:off x="368924" y="2778057"/>
            <a:ext cx="85416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bs-Latn-BA" sz="2000"/>
          </a:p>
          <a:p>
            <a:pPr marL="342900" indent="-342900" algn="just" fontAlgn="base">
              <a:buBlip>
                <a:blip r:embed="rId3"/>
              </a:buBlip>
            </a:pPr>
            <a:r>
              <a:rPr lang="bs-Latn-BA" sz="2000"/>
              <a:t>This project is </a:t>
            </a:r>
            <a:r>
              <a:rPr lang="en-US" sz="2000"/>
              <a:t>p</a:t>
            </a:r>
            <a:r>
              <a:rPr lang="bs-Latn-BA" sz="2000"/>
              <a:t>art/component </a:t>
            </a:r>
            <a:r>
              <a:rPr lang="en-US" sz="2000"/>
              <a:t>of the SDIP </a:t>
            </a:r>
            <a:endParaRPr lang="bs-Latn-BA" sz="2000"/>
          </a:p>
          <a:p>
            <a:pPr marL="342900" indent="-342900" algn="just" fontAlgn="base">
              <a:buBlip>
                <a:blip r:embed="rId3"/>
              </a:buBlip>
            </a:pPr>
            <a:endParaRPr lang="en-US" sz="2000"/>
          </a:p>
          <a:p>
            <a:pPr marL="342900" indent="-342900" algn="just" fontAlgn="base">
              <a:buBlip>
                <a:blip r:embed="rId3"/>
              </a:buBlip>
            </a:pPr>
            <a:r>
              <a:rPr lang="bs-Latn-BA" sz="2000"/>
              <a:t>T</a:t>
            </a:r>
            <a:r>
              <a:rPr lang="en-US" sz="2000"/>
              <a:t>he Agreement on the Grant of funds for this project is in the process of adoption</a:t>
            </a:r>
            <a:r>
              <a:rPr lang="bs-Latn-BA" sz="2000"/>
              <a:t> </a:t>
            </a:r>
            <a:r>
              <a:rPr lang="en-US" sz="2000"/>
              <a:t>and should be ratified in the near future</a:t>
            </a:r>
            <a:r>
              <a:rPr lang="bs-Latn-BA" sz="2000"/>
              <a:t>  </a:t>
            </a:r>
          </a:p>
          <a:p>
            <a:pPr marL="342900" indent="-342900" algn="just" fontAlgn="base">
              <a:buBlip>
                <a:blip r:embed="rId3"/>
              </a:buBlip>
            </a:pPr>
            <a:endParaRPr lang="bs-Latn-BA" sz="2000"/>
          </a:p>
          <a:p>
            <a:pPr marL="342900" indent="-342900" algn="just" fontAlgn="base">
              <a:buBlip>
                <a:blip r:embed="rId3"/>
              </a:buBlip>
            </a:pPr>
            <a:r>
              <a:rPr lang="en-US" sz="2000"/>
              <a:t>After that, access to grant funds would be enabled, with which the public procurement of demining services would start in parallel.</a:t>
            </a:r>
            <a:r>
              <a:rPr lang="bs-Latn-BA" sz="2000"/>
              <a:t> </a:t>
            </a:r>
          </a:p>
          <a:p>
            <a:pPr lvl="0" fontAlgn="base"/>
            <a:endParaRPr lang="bs-Latn-BA" sz="2000"/>
          </a:p>
        </p:txBody>
      </p:sp>
      <p:sp>
        <p:nvSpPr>
          <p:cNvPr id="10" name="TextBox 9"/>
          <p:cNvSpPr txBox="1"/>
          <p:nvPr/>
        </p:nvSpPr>
        <p:spPr>
          <a:xfrm>
            <a:off x="6263680" y="80709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Bosnia and Herzegovina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Ministry of Communications and Transport</a:t>
            </a:r>
          </a:p>
        </p:txBody>
      </p:sp>
    </p:spTree>
    <p:extLst>
      <p:ext uri="{BB962C8B-B14F-4D97-AF65-F5344CB8AC3E}">
        <p14:creationId xmlns:p14="http://schemas.microsoft.com/office/powerpoint/2010/main" val="221453809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314" name="Picture 2" descr="Gr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7318" name="Text Box 6"/>
          <p:cNvSpPr txBox="1">
            <a:spLocks noChangeArrowheads="1"/>
          </p:cNvSpPr>
          <p:nvPr/>
        </p:nvSpPr>
        <p:spPr bwMode="auto">
          <a:xfrm>
            <a:off x="244358" y="1383904"/>
            <a:ext cx="860549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b="1"/>
              <a:t>NEW BILATERAL</a:t>
            </a:r>
            <a:r>
              <a:rPr lang="bs-Latn-BA" sz="2800" b="1"/>
              <a:t> </a:t>
            </a:r>
            <a:r>
              <a:rPr lang="en-US" sz="2800" b="1"/>
              <a:t>AGREEMENT</a:t>
            </a:r>
          </a:p>
          <a:p>
            <a:pPr algn="ctr"/>
            <a:endParaRPr lang="en-US" sz="3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7320" name="Text Box 8"/>
          <p:cNvSpPr txBox="1">
            <a:spLocks noChangeArrowheads="1"/>
          </p:cNvSpPr>
          <p:nvPr/>
        </p:nvSpPr>
        <p:spPr bwMode="auto">
          <a:xfrm>
            <a:off x="0" y="6381328"/>
            <a:ext cx="914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bs-Latn-BA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th Tehnical Committee Meeting for Waterborn Transport and Multimodality, 29 February 2024, Port of Civitavecchia</a:t>
            </a:r>
            <a:r>
              <a:rPr lang="bs-Latn-BA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Rome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67292" y="2957099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s-Latn-BA"/>
          </a:p>
        </p:txBody>
      </p:sp>
      <p:sp>
        <p:nvSpPr>
          <p:cNvPr id="3" name="TextBox 2"/>
          <p:cNvSpPr txBox="1"/>
          <p:nvPr/>
        </p:nvSpPr>
        <p:spPr>
          <a:xfrm>
            <a:off x="308199" y="2497664"/>
            <a:ext cx="85416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bs-Latn-BA" sz="2000"/>
          </a:p>
          <a:p>
            <a:pPr marL="342900" indent="-342900" algn="just" fontAlgn="base">
              <a:buBlip>
                <a:blip r:embed="rId3"/>
              </a:buBlip>
            </a:pPr>
            <a:r>
              <a:rPr lang="en-US" sz="2000"/>
              <a:t>Negotiations are underway between the respective ministries of Croatia and Bosnia and Herzegovina regarding an agreement for maintaining the waterway on the shared Jaruga - Novi Grad section</a:t>
            </a:r>
          </a:p>
          <a:p>
            <a:pPr marL="342900" indent="-342900" algn="just" fontAlgn="base">
              <a:buBlip>
                <a:blip r:embed="rId3"/>
              </a:buBlip>
            </a:pPr>
            <a:endParaRPr lang="en-US" sz="2000"/>
          </a:p>
          <a:p>
            <a:pPr marL="342900" indent="-342900" algn="just" fontAlgn="base">
              <a:buBlip>
                <a:blip r:embed="rId3"/>
              </a:buBlip>
            </a:pPr>
            <a:r>
              <a:rPr lang="en-US" sz="2000"/>
              <a:t>This agreement will regulate the financing and conduct of administrative procedures</a:t>
            </a:r>
            <a:r>
              <a:rPr lang="bs-Latn-BA" sz="2000"/>
              <a:t> f</a:t>
            </a:r>
            <a:r>
              <a:rPr lang="en-US" sz="2000"/>
              <a:t>or the project Improving the navigability of the Sava River</a:t>
            </a:r>
            <a:endParaRPr lang="bs-Latn-BA" sz="2000"/>
          </a:p>
        </p:txBody>
      </p:sp>
      <p:sp>
        <p:nvSpPr>
          <p:cNvPr id="10" name="TextBox 9"/>
          <p:cNvSpPr txBox="1"/>
          <p:nvPr/>
        </p:nvSpPr>
        <p:spPr>
          <a:xfrm>
            <a:off x="6263680" y="80709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Bosnia and Herzegovina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Ministry of Communications and Transport</a:t>
            </a:r>
          </a:p>
        </p:txBody>
      </p:sp>
    </p:spTree>
    <p:extLst>
      <p:ext uri="{BB962C8B-B14F-4D97-AF65-F5344CB8AC3E}">
        <p14:creationId xmlns:p14="http://schemas.microsoft.com/office/powerpoint/2010/main" val="335148828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314" name="Picture 2" descr="Gr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7319" name="Rectangle 7"/>
          <p:cNvSpPr>
            <a:spLocks noChangeArrowheads="1"/>
          </p:cNvSpPr>
          <p:nvPr/>
        </p:nvSpPr>
        <p:spPr bwMode="auto">
          <a:xfrm>
            <a:off x="1866130" y="2780928"/>
            <a:ext cx="5432449" cy="64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52352" bIns="0" anchor="ctr">
            <a:spAutoFit/>
          </a:bodyPr>
          <a:lstStyle/>
          <a:p>
            <a:pPr algn="ctr" eaLnBrk="1" hangingPunct="1"/>
            <a:r>
              <a:rPr 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attention!</a:t>
            </a:r>
          </a:p>
        </p:txBody>
      </p:sp>
      <p:sp>
        <p:nvSpPr>
          <p:cNvPr id="397320" name="Text Box 8"/>
          <p:cNvSpPr txBox="1">
            <a:spLocks noChangeArrowheads="1"/>
          </p:cNvSpPr>
          <p:nvPr/>
        </p:nvSpPr>
        <p:spPr bwMode="auto">
          <a:xfrm>
            <a:off x="0" y="6381328"/>
            <a:ext cx="914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bs-Latn-BA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th Tehnical Committee Meeting for Waterborn Transport and Multimodality, 29 February 2024, Port of Civitavecchia</a:t>
            </a:r>
            <a:r>
              <a:rPr lang="bs-Latn-BA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 Rome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63680" y="80709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Bosnia and Herzegovina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Ministry of Communications and Transport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64088" y="479715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/>
              <a:t>snjezana.ivkovic@mkt.gov.ba</a:t>
            </a:r>
          </a:p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73822776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799E7085526448A49B74892894ACF8" ma:contentTypeVersion="16" ma:contentTypeDescription="Create a new document." ma:contentTypeScope="" ma:versionID="1846a70d42a3211f32fa52f8c8fe3a1c">
  <xsd:schema xmlns:xsd="http://www.w3.org/2001/XMLSchema" xmlns:xs="http://www.w3.org/2001/XMLSchema" xmlns:p="http://schemas.microsoft.com/office/2006/metadata/properties" xmlns:ns2="a61dd786-7e6d-49b8-839c-25748bb0e757" xmlns:ns3="e6b88493-a865-49b9-b502-6098bd4e94c2" targetNamespace="http://schemas.microsoft.com/office/2006/metadata/properties" ma:root="true" ma:fieldsID="4427b38842ca9ac750f4e9ec36084b76" ns2:_="" ns3:_="">
    <xsd:import namespace="a61dd786-7e6d-49b8-839c-25748bb0e757"/>
    <xsd:import namespace="e6b88493-a865-49b9-b502-6098bd4e9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dd786-7e6d-49b8-839c-25748bb0e7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be9657bc-322d-432e-b9f5-20aab76456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b88493-a865-49b9-b502-6098bd4e94c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c7d1092-8c76-4edd-8d6c-49f990aea377}" ma:internalName="TaxCatchAll" ma:showField="CatchAllData" ma:web="e6b88493-a865-49b9-b502-6098bd4e94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6b88493-a865-49b9-b502-6098bd4e94c2" xsi:nil="true"/>
    <lcf76f155ced4ddcb4097134ff3c332f xmlns="a61dd786-7e6d-49b8-839c-25748bb0e75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D3936BC-F873-4772-B98E-FEA1CDF72ADE}"/>
</file>

<file path=customXml/itemProps2.xml><?xml version="1.0" encoding="utf-8"?>
<ds:datastoreItem xmlns:ds="http://schemas.openxmlformats.org/officeDocument/2006/customXml" ds:itemID="{D84AD362-EED5-4C5F-B76A-B785D1E7B31E}"/>
</file>

<file path=customXml/itemProps3.xml><?xml version="1.0" encoding="utf-8"?>
<ds:datastoreItem xmlns:ds="http://schemas.openxmlformats.org/officeDocument/2006/customXml" ds:itemID="{4424ED56-66A3-474A-B60B-6BF92985798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1848</TotalTime>
  <Words>403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 2</vt:lpstr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Snježana Ivković</dc:creator>
  <cp:lastModifiedBy>Elson Thana</cp:lastModifiedBy>
  <cp:revision>169</cp:revision>
  <cp:lastPrinted>2023-12-05T11:10:41Z</cp:lastPrinted>
  <dcterms:created xsi:type="dcterms:W3CDTF">2012-09-10T07:22:12Z</dcterms:created>
  <dcterms:modified xsi:type="dcterms:W3CDTF">2024-02-27T13:57:58Z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0x0101006B799E7085526448A49B74892894ACF8</vt:lpwstr>
  </property>
</Properties>
</file>