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harts/style3.xml" ContentType="application/vnd.ms-office.chartstyle+xml"/>
  <Override PartName="/ppt/charts/chart3.xml" ContentType="application/vnd.openxmlformats-officedocument.drawingml.char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olors2.xml" ContentType="application/vnd.ms-office.chartcolorstyle+xml"/>
  <Override PartName="/ppt/charts/style2.xml" ContentType="application/vnd.ms-office.chartstyle+xml"/>
  <Override PartName="/ppt/charts/chart2.xml" ContentType="application/vnd.openxmlformats-officedocument.drawingml.chart+xml"/>
  <Override PartName="/ppt/charts/colors4.xml" ContentType="application/vnd.ms-office.chartcolorstyle+xml"/>
  <Override PartName="/ppt/charts/style4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373" r:id="rId3"/>
    <p:sldId id="366" r:id="rId4"/>
    <p:sldId id="369" r:id="rId5"/>
    <p:sldId id="357" r:id="rId6"/>
    <p:sldId id="362" r:id="rId7"/>
    <p:sldId id="375" r:id="rId8"/>
    <p:sldId id="405" r:id="rId9"/>
    <p:sldId id="271" r:id="rId10"/>
  </p:sldIdLst>
  <p:sldSz cx="12192000" cy="6858000"/>
  <p:notesSz cx="6742113" cy="98758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senija Hajduković" initials="KH" lastIdx="1" clrIdx="0">
    <p:extLst>
      <p:ext uri="{19B8F6BF-5375-455C-9EA6-DF929625EA0E}">
        <p15:presenceInfo xmlns:p15="http://schemas.microsoft.com/office/powerpoint/2012/main" userId="S::ksenija.hajdukovic@aulagencija.onmicrosoft.com::3b8195ca-f33c-4799-a7d1-d9fa8306ca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Quantity of reloaded goods- tonnes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15210318</c:v>
                </c:pt>
                <c:pt idx="1">
                  <c:v>16474635</c:v>
                </c:pt>
                <c:pt idx="2">
                  <c:v>16007658</c:v>
                </c:pt>
                <c:pt idx="3">
                  <c:v>15335320</c:v>
                </c:pt>
                <c:pt idx="4">
                  <c:v>15044276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AE-4E76-8680-63F1E83EED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1-12AE-4E76-8680-63F1E83EEDD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2-12AE-4E76-8680-63F1E83EE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25518328"/>
        <c:axId val="325518720"/>
      </c:barChart>
      <c:catAx>
        <c:axId val="325518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18720"/>
        <c:crosses val="autoZero"/>
        <c:auto val="1"/>
        <c:lblAlgn val="ctr"/>
        <c:lblOffset val="100"/>
        <c:noMultiLvlLbl val="0"/>
      </c:catAx>
      <c:valAx>
        <c:axId val="325518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18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accent3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2023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FD5F-4E2A-8D2E-1DFD57DDF2D9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FD5F-4E2A-8D2E-1DFD57DDF2D9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FD5F-4E2A-8D2E-1DFD57DDF2D9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FD5F-4E2A-8D2E-1DFD57DDF2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Gravel, Sand and stone aggregates</c:v>
                </c:pt>
                <c:pt idx="1">
                  <c:v>Coal</c:v>
                </c:pt>
                <c:pt idx="2">
                  <c:v>Oil and oil products</c:v>
                </c:pt>
                <c:pt idx="3">
                  <c:v>Ore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0.33410000000000001</c:v>
                </c:pt>
                <c:pt idx="1">
                  <c:v>0.19059999999999999</c:v>
                </c:pt>
                <c:pt idx="2">
                  <c:v>0.16539999999999999</c:v>
                </c:pt>
                <c:pt idx="3">
                  <c:v>9.2399999999999996E-2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5F-4E2A-8D2E-1DFD57DDF2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GB" dirty="0"/>
              <a:t>Number of port calls</a:t>
            </a:r>
            <a:endParaRPr lang="sr-Cyrl-RS" dirty="0"/>
          </a:p>
        </c:rich>
      </c:tx>
      <c:layout>
        <c:manualLayout>
          <c:xMode val="edge"/>
          <c:yMode val="edge"/>
          <c:x val="0.2452373445080708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04609948932479"/>
          <c:y val="0.10984025753064204"/>
          <c:w val="0.85974043392768651"/>
          <c:h val="0.72084606322564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Port calls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1542</c:v>
                </c:pt>
                <c:pt idx="1">
                  <c:v>15</c:v>
                </c:pt>
                <c:pt idx="2">
                  <c:v>508</c:v>
                </c:pt>
                <c:pt idx="3">
                  <c:v>1419</c:v>
                </c:pt>
                <c:pt idx="4">
                  <c:v>1409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24-451F-A28B-AC5C0F5EA2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1222561199"/>
        <c:axId val="1107630223"/>
      </c:barChart>
      <c:catAx>
        <c:axId val="1222561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7630223"/>
        <c:crosses val="autoZero"/>
        <c:auto val="1"/>
        <c:lblAlgn val="ctr"/>
        <c:lblOffset val="100"/>
        <c:noMultiLvlLbl val="0"/>
      </c:catAx>
      <c:valAx>
        <c:axId val="1107630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2561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GB" dirty="0"/>
              <a:t>Number of embarked/disembarked passengers</a:t>
            </a:r>
            <a:endParaRPr lang="sr-Cyrl-R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Embarked/Disembarked passengers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208797</c:v>
                </c:pt>
                <c:pt idx="1">
                  <c:v>1164</c:v>
                </c:pt>
                <c:pt idx="2">
                  <c:v>40388</c:v>
                </c:pt>
                <c:pt idx="3">
                  <c:v>135251</c:v>
                </c:pt>
                <c:pt idx="4">
                  <c:v>183043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2C-4CE8-9DDD-1F9C894371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117268079"/>
        <c:axId val="1107624815"/>
      </c:barChart>
      <c:catAx>
        <c:axId val="1117268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7624815"/>
        <c:crosses val="autoZero"/>
        <c:auto val="1"/>
        <c:lblAlgn val="ctr"/>
        <c:lblOffset val="100"/>
        <c:noMultiLvlLbl val="0"/>
      </c:catAx>
      <c:valAx>
        <c:axId val="11076248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72680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21000" cy="493871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9526" y="2"/>
            <a:ext cx="2921000" cy="493871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7AFC2D9-ABFF-4EFB-98A6-ED2BA82FFDA6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80379"/>
            <a:ext cx="2921000" cy="493870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9526" y="9380379"/>
            <a:ext cx="2921000" cy="493870"/>
          </a:xfrm>
          <a:prstGeom prst="rect">
            <a:avLst/>
          </a:prstGeom>
        </p:spPr>
        <p:txBody>
          <a:bodyPr vert="horz" wrap="square" lIns="91449" tIns="45724" rIns="91449" bIns="457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5E67DA2-3210-4103-9628-F09220B9E42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01285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000" cy="495459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526" y="0"/>
            <a:ext cx="2921000" cy="495459"/>
          </a:xfrm>
          <a:prstGeom prst="rect">
            <a:avLst/>
          </a:prstGeom>
        </p:spPr>
        <p:txBody>
          <a:bodyPr vert="horz" lIns="91449" tIns="45724" rIns="91449" bIns="4572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FBF1BA-279F-4146-A0CC-E4FE6BA4F7D3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5075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4" rIns="91449" bIns="4572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689" y="4752917"/>
            <a:ext cx="5392737" cy="3889037"/>
          </a:xfrm>
          <a:prstGeom prst="rect">
            <a:avLst/>
          </a:prstGeom>
        </p:spPr>
        <p:txBody>
          <a:bodyPr vert="horz" lIns="91449" tIns="45724" rIns="91449" bIns="4572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80380"/>
            <a:ext cx="2921000" cy="495459"/>
          </a:xfrm>
          <a:prstGeom prst="rect">
            <a:avLst/>
          </a:prstGeom>
        </p:spPr>
        <p:txBody>
          <a:bodyPr vert="horz" lIns="91449" tIns="45724" rIns="91449" bIns="4572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526" y="9380380"/>
            <a:ext cx="2921000" cy="495459"/>
          </a:xfrm>
          <a:prstGeom prst="rect">
            <a:avLst/>
          </a:prstGeom>
        </p:spPr>
        <p:txBody>
          <a:bodyPr vert="horz" wrap="square" lIns="91449" tIns="45724" rIns="91449" bIns="457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337B322-0DBE-4C2B-933E-07285F6C491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95959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3024" indent="-28577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11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359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60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849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2095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341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586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2B07392-CAED-4966-B28C-7884A981730C}" type="slidenum">
              <a:rPr lang="en-US" altLang="sr-Latn-RS" smtClean="0">
                <a:latin typeface="Calibri" panose="020F0502020204030204" pitchFamily="34" charset="0"/>
              </a:rPr>
              <a:pPr/>
              <a:t>1</a:t>
            </a:fld>
            <a:endParaRPr lang="en-US" altLang="sr-Latn-R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305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3024" indent="-28577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11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359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60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849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2095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341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586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F69FB5-B416-42C4-A8C4-986451C8171A}" type="slidenum">
              <a:rPr lang="en-US" altLang="sr-Latn-RS" smtClean="0">
                <a:latin typeface="Calibri" panose="020F0502020204030204" pitchFamily="34" charset="0"/>
              </a:rPr>
              <a:pPr/>
              <a:t>2</a:t>
            </a:fld>
            <a:endParaRPr lang="en-US" altLang="sr-Latn-R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818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3024" indent="-28577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11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359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60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849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2095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341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586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F69FB5-B416-42C4-A8C4-986451C8171A}" type="slidenum">
              <a:rPr lang="en-US" altLang="sr-Latn-RS" smtClean="0">
                <a:latin typeface="Calibri" panose="020F0502020204030204" pitchFamily="34" charset="0"/>
              </a:rPr>
              <a:pPr/>
              <a:t>3</a:t>
            </a:fld>
            <a:endParaRPr lang="en-US" altLang="sr-Latn-R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48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3024" indent="-28577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11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359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60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849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2095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341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586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F69FB5-B416-42C4-A8C4-986451C8171A}" type="slidenum">
              <a:rPr lang="en-US" altLang="sr-Latn-RS" smtClean="0">
                <a:latin typeface="Calibri" panose="020F0502020204030204" pitchFamily="34" charset="0"/>
              </a:rPr>
              <a:pPr/>
              <a:t>4</a:t>
            </a:fld>
            <a:endParaRPr lang="en-US" altLang="sr-Latn-R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583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3024" indent="-28577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11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359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60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849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2095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341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586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F69FB5-B416-42C4-A8C4-986451C8171A}" type="slidenum">
              <a:rPr lang="en-US" altLang="sr-Latn-RS" smtClean="0">
                <a:latin typeface="Calibri" panose="020F0502020204030204" pitchFamily="34" charset="0"/>
              </a:rPr>
              <a:pPr/>
              <a:t>6</a:t>
            </a:fld>
            <a:endParaRPr lang="en-US" altLang="sr-Latn-R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17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3024" indent="-28577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11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359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60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849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2095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341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586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F69FB5-B416-42C4-A8C4-986451C8171A}" type="slidenum">
              <a:rPr lang="en-US" altLang="sr-Latn-RS" smtClean="0">
                <a:latin typeface="Calibri" panose="020F0502020204030204" pitchFamily="34" charset="0"/>
              </a:rPr>
              <a:pPr/>
              <a:t>7</a:t>
            </a:fld>
            <a:endParaRPr lang="en-US" altLang="sr-Latn-R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882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337B322-0DBE-4C2B-933E-07285F6C491A}" type="slidenum">
              <a:rPr lang="en-US" altLang="sr-Latn-RS" smtClean="0"/>
              <a:pPr>
                <a:defRPr/>
              </a:pPr>
              <a:t>8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794818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altLang="sr-Latn-RS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3024" indent="-28577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11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359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604" indent="-22862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849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2095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341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586" indent="-2286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46F9BFA-96E3-4B30-AD22-3C77C4543543}" type="slidenum">
              <a:rPr lang="en-US" altLang="sr-Latn-RS" smtClean="0">
                <a:latin typeface="Calibri" panose="020F0502020204030204" pitchFamily="34" charset="0"/>
              </a:rPr>
              <a:pPr/>
              <a:t>9</a:t>
            </a:fld>
            <a:endParaRPr lang="en-US" altLang="sr-Latn-R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89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14866-77C9-4E23-96BC-735E355D1B6C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AFA0F-21C3-49A9-BB82-A5617AFFC865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400543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6350E-4BC0-4590-9BF4-4E6C32749F59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2F6A7-BFBB-4B81-ADDF-47756ABBE38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22908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B8431-42E0-4F73-8529-B18B5C2C7FE4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02D20-C843-4C0D-9FBC-88694022DC0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0779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AFA87-C93A-4E73-AEAF-8F5C3C755802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04FCA-E606-47C5-8312-DD4039E56FE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202248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5D87D-0E1E-4548-B524-1E2D7D07336E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95522-DE79-465D-B36A-8F2AB911A8F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822495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39BED-E64C-4F37-B6D6-05448C06581D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47C24-75D1-451D-BADA-802AE55A771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78271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7ECCE-F8EF-4842-8B7F-0538D3EF1157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30185-D799-4036-93DB-AC2B8CC316D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53748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ECE96-A064-4F58-ACA6-BCFFDF61B7ED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7791A-B384-46CC-9565-4C37E3AAD2F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07380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4E061-6303-4DD7-84AF-A61DCF333A95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BBD0E-1F92-4AA6-A268-33962DB8F00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45080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C53FA-411F-40BD-97DC-B8B44E0553E9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63BD0-3409-4C0B-9487-100CDF1455AF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294007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D60C0-2B36-45FD-876F-7E2C0082F5FA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A3698-1C31-40BF-8EA4-365898C296F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74171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F8E9FA-99BA-4358-AF03-603975A8BCF0}" type="datetimeFigureOut">
              <a:rPr lang="en-US"/>
              <a:pPr>
                <a:defRPr/>
              </a:pPr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DC9E0C9-6F98-4209-8461-164DCDA174F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office@aul.gov.r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www.aul.gov.r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66211" y="371475"/>
            <a:ext cx="8134709" cy="1063625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Autofit/>
          </a:bodyPr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RS" sz="40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The Republic of Serbia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5124" name="Text Placeholder 3"/>
          <p:cNvSpPr txBox="1">
            <a:spLocks/>
          </p:cNvSpPr>
          <p:nvPr/>
        </p:nvSpPr>
        <p:spPr bwMode="auto">
          <a:xfrm>
            <a:off x="2064677" y="4943485"/>
            <a:ext cx="8062643" cy="127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sr-Latn-RS" sz="3200" b="1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Technical Committee for Waterborne Transport and Multimodality</a:t>
            </a:r>
            <a:endParaRPr lang="sr-Latn-RS" altLang="sr-Latn-RS" sz="3200" b="1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altLang="sr-Latn-RS" sz="3200" b="1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February 2024</a:t>
            </a:r>
            <a:endParaRPr lang="en-US" altLang="sr-Latn-RS" sz="3200" b="1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5125" name="Title 1"/>
          <p:cNvSpPr txBox="1">
            <a:spLocks/>
          </p:cNvSpPr>
          <p:nvPr/>
        </p:nvSpPr>
        <p:spPr bwMode="auto">
          <a:xfrm>
            <a:off x="9520238" y="6486525"/>
            <a:ext cx="26717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5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pic>
        <p:nvPicPr>
          <p:cNvPr id="5127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442" y="207033"/>
            <a:ext cx="660769" cy="1290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67199" y="414261"/>
            <a:ext cx="1333794" cy="129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6507" y="2639926"/>
            <a:ext cx="10378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5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Port </a:t>
            </a:r>
            <a:r>
              <a:rPr lang="sr-Latn-RS" sz="54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Governance</a:t>
            </a:r>
            <a:r>
              <a:rPr lang="sr-Latn-RS" sz="5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sr-Latn-RS" sz="54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Agency</a:t>
            </a:r>
            <a:endParaRPr lang="en-US" sz="54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ubtitle 1"/>
          <p:cNvSpPr txBox="1">
            <a:spLocks/>
          </p:cNvSpPr>
          <p:nvPr/>
        </p:nvSpPr>
        <p:spPr bwMode="auto">
          <a:xfrm>
            <a:off x="2528888" y="2601913"/>
            <a:ext cx="69675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altLang="sr-Latn-RS" sz="40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748213" y="4529138"/>
            <a:ext cx="2528887" cy="2841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17" name="Title 1"/>
          <p:cNvSpPr txBox="1">
            <a:spLocks/>
          </p:cNvSpPr>
          <p:nvPr/>
        </p:nvSpPr>
        <p:spPr bwMode="auto">
          <a:xfrm>
            <a:off x="9520238" y="6486525"/>
            <a:ext cx="26717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5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283" y="6111226"/>
            <a:ext cx="3919723" cy="624408"/>
            <a:chOff x="3961360" y="2160328"/>
            <a:chExt cx="3919723" cy="624408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4254874" y="2310604"/>
              <a:ext cx="3626209" cy="474132"/>
            </a:xfrm>
            <a:prstGeom prst="rect">
              <a:avLst/>
            </a:prstGeom>
            <a:solidFill>
              <a:schemeClr val="bg1"/>
            </a:solidFill>
          </p:spPr>
          <p:txBody>
            <a:bodyPr anchor="ctr">
              <a:noAutofit/>
            </a:bodyPr>
            <a:lstStyle>
              <a:defPPr>
                <a:defRPr lang="sr-Latn-RS"/>
              </a:defPPr>
              <a:lvl1pPr marL="182563">
                <a:lnSpc>
                  <a:spcPct val="90000"/>
                </a:lnSpc>
                <a:spcBef>
                  <a:spcPct val="0"/>
                </a:spcBef>
                <a:buNone/>
                <a:defRPr sz="3600">
                  <a:solidFill>
                    <a:schemeClr val="bg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sr-Latn-R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The Republic of Serbia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Port Governance Agency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</p:txBody>
        </p:sp>
        <p:pic>
          <p:nvPicPr>
            <p:cNvPr id="14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60" y="2160328"/>
              <a:ext cx="294550" cy="57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33338"/>
            <a:ext cx="12192000" cy="1089025"/>
          </a:xfrm>
          <a:prstGeom prst="rect">
            <a:avLst/>
          </a:prstGeom>
          <a:noFill/>
        </p:spPr>
        <p:txBody>
          <a:bodyPr anchor="ctr"/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eaLnBrk="1" fontAlgn="auto" hangingPunct="1">
              <a:spcAft>
                <a:spcPts val="0"/>
              </a:spcAft>
              <a:defRPr/>
            </a:pPr>
            <a:endParaRPr lang="sl-SI" sz="2800" i="1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RS" altLang="en-US" sz="32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Ports</a:t>
            </a: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and terminals</a:t>
            </a:r>
            <a:r>
              <a:rPr lang="sr-Latn-RS" altLang="en-US" sz="32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in the Republic of Serbia</a:t>
            </a:r>
            <a:endParaRPr lang="sl-SI" altLang="en-US" sz="3200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l-SI" sz="2800" i="1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04283" y="974785"/>
            <a:ext cx="115225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map&#10;&#10;Description automatically generated">
            <a:extLst>
              <a:ext uri="{FF2B5EF4-FFF2-40B4-BE49-F238E27FC236}">
                <a16:creationId xmlns:a16="http://schemas.microsoft.com/office/drawing/2014/main" id="{21734455-7844-D7F3-753D-644E067BCC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615" y="1122363"/>
            <a:ext cx="8194089" cy="546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11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ubtitle 1"/>
          <p:cNvSpPr txBox="1">
            <a:spLocks/>
          </p:cNvSpPr>
          <p:nvPr/>
        </p:nvSpPr>
        <p:spPr bwMode="auto">
          <a:xfrm>
            <a:off x="2528888" y="2601913"/>
            <a:ext cx="69675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altLang="sr-Latn-RS" sz="40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748213" y="4529138"/>
            <a:ext cx="2528887" cy="2841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17" name="Title 1"/>
          <p:cNvSpPr txBox="1">
            <a:spLocks/>
          </p:cNvSpPr>
          <p:nvPr/>
        </p:nvSpPr>
        <p:spPr bwMode="auto">
          <a:xfrm>
            <a:off x="9520238" y="6486525"/>
            <a:ext cx="26717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5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5138" y="2435225"/>
            <a:ext cx="11085512" cy="2778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 eaLnBrk="1" hangingPunct="1">
              <a:defRPr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283" y="6111226"/>
            <a:ext cx="3919723" cy="624408"/>
            <a:chOff x="3961360" y="2160328"/>
            <a:chExt cx="3919723" cy="624408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4254874" y="2310604"/>
              <a:ext cx="3626209" cy="474132"/>
            </a:xfrm>
            <a:prstGeom prst="rect">
              <a:avLst/>
            </a:prstGeom>
            <a:solidFill>
              <a:schemeClr val="bg1"/>
            </a:solidFill>
          </p:spPr>
          <p:txBody>
            <a:bodyPr anchor="ctr">
              <a:noAutofit/>
            </a:bodyPr>
            <a:lstStyle>
              <a:defPPr>
                <a:defRPr lang="sr-Latn-RS"/>
              </a:defPPr>
              <a:lvl1pPr marL="182563">
                <a:lnSpc>
                  <a:spcPct val="90000"/>
                </a:lnSpc>
                <a:spcBef>
                  <a:spcPct val="0"/>
                </a:spcBef>
                <a:buNone/>
                <a:defRPr sz="3600">
                  <a:solidFill>
                    <a:schemeClr val="bg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sr-Latn-R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The Republic of Serbia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Port Governance Agency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</p:txBody>
        </p:sp>
        <p:pic>
          <p:nvPicPr>
            <p:cNvPr id="14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60" y="2160328"/>
              <a:ext cx="294550" cy="57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33338"/>
            <a:ext cx="12192000" cy="1089025"/>
          </a:xfrm>
          <a:prstGeom prst="rect">
            <a:avLst/>
          </a:prstGeom>
          <a:noFill/>
        </p:spPr>
        <p:txBody>
          <a:bodyPr anchor="ctr"/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eaLnBrk="1" fontAlgn="auto" hangingPunct="1">
              <a:spcAft>
                <a:spcPts val="0"/>
              </a:spcAft>
              <a:defRPr/>
            </a:pPr>
            <a:endParaRPr lang="sl-SI" sz="2800" i="1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Cargo Handling 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201</a:t>
            </a: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9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-20</a:t>
            </a: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23</a:t>
            </a:r>
            <a:endParaRPr lang="sl-SI" altLang="en-US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l-SI" sz="2800" i="1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04283" y="974785"/>
            <a:ext cx="115225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8F66D0A-C46E-461F-AB44-8618175EFF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2971517"/>
              </p:ext>
            </p:extLst>
          </p:nvPr>
        </p:nvGraphicFramePr>
        <p:xfrm>
          <a:off x="1429305" y="1122362"/>
          <a:ext cx="9330431" cy="5139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89730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ubtitle 1"/>
          <p:cNvSpPr txBox="1">
            <a:spLocks/>
          </p:cNvSpPr>
          <p:nvPr/>
        </p:nvSpPr>
        <p:spPr bwMode="auto">
          <a:xfrm>
            <a:off x="2528888" y="2601913"/>
            <a:ext cx="69675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altLang="sr-Latn-RS" sz="40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748213" y="4529138"/>
            <a:ext cx="2528887" cy="2841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17" name="Title 1"/>
          <p:cNvSpPr txBox="1">
            <a:spLocks/>
          </p:cNvSpPr>
          <p:nvPr/>
        </p:nvSpPr>
        <p:spPr bwMode="auto">
          <a:xfrm>
            <a:off x="9520238" y="6486525"/>
            <a:ext cx="26717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5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5138" y="2435225"/>
            <a:ext cx="11085512" cy="2778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 eaLnBrk="1" hangingPunct="1">
              <a:defRPr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82600" y="4230688"/>
            <a:ext cx="11458575" cy="276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283" y="6111226"/>
            <a:ext cx="3919723" cy="624408"/>
            <a:chOff x="3961360" y="2160328"/>
            <a:chExt cx="3919723" cy="624408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4254874" y="2310604"/>
              <a:ext cx="3626209" cy="474132"/>
            </a:xfrm>
            <a:prstGeom prst="rect">
              <a:avLst/>
            </a:prstGeom>
            <a:solidFill>
              <a:schemeClr val="bg1"/>
            </a:solidFill>
          </p:spPr>
          <p:txBody>
            <a:bodyPr anchor="ctr">
              <a:noAutofit/>
            </a:bodyPr>
            <a:lstStyle>
              <a:defPPr>
                <a:defRPr lang="sr-Latn-RS"/>
              </a:defPPr>
              <a:lvl1pPr marL="182563">
                <a:lnSpc>
                  <a:spcPct val="90000"/>
                </a:lnSpc>
                <a:spcBef>
                  <a:spcPct val="0"/>
                </a:spcBef>
                <a:buNone/>
                <a:defRPr sz="3600">
                  <a:solidFill>
                    <a:schemeClr val="bg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sr-Latn-R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The Republic of Serbia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Port Governance Agency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</p:txBody>
        </p:sp>
        <p:pic>
          <p:nvPicPr>
            <p:cNvPr id="14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60" y="2160328"/>
              <a:ext cx="294550" cy="57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33338"/>
            <a:ext cx="12192000" cy="1089025"/>
          </a:xfrm>
          <a:prstGeom prst="rect">
            <a:avLst/>
          </a:prstGeom>
          <a:noFill/>
        </p:spPr>
        <p:txBody>
          <a:bodyPr anchor="ctr"/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eaLnBrk="1" fontAlgn="auto" hangingPunct="1">
              <a:spcAft>
                <a:spcPts val="0"/>
              </a:spcAft>
              <a:defRPr/>
            </a:pPr>
            <a:endParaRPr lang="sl-SI" sz="2800" i="1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RS" altLang="en-US" dirty="0" err="1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Type</a:t>
            </a: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s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  <a:r>
              <a:rPr lang="sr-Latn-RS" altLang="en-US" dirty="0" err="1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of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  <a:r>
              <a:rPr lang="sr-Latn-RS" altLang="en-US" dirty="0" err="1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transhipped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  <a:r>
              <a:rPr lang="sr-Latn-RS" altLang="en-US" dirty="0" err="1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cargo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in 2023</a:t>
            </a:r>
            <a:endParaRPr lang="sl-SI" altLang="en-US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l-SI" sz="2800" i="1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04283" y="974785"/>
            <a:ext cx="115225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B6818123-2839-3E8C-8ADA-BEDA9489EA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190319"/>
              </p:ext>
            </p:extLst>
          </p:nvPr>
        </p:nvGraphicFramePr>
        <p:xfrm>
          <a:off x="597797" y="1336837"/>
          <a:ext cx="10703264" cy="4699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825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03188" y="85725"/>
            <a:ext cx="10515600" cy="1325563"/>
          </a:xfrm>
        </p:spPr>
        <p:txBody>
          <a:bodyPr/>
          <a:lstStyle/>
          <a:p>
            <a:br>
              <a:rPr lang="sr-Cyrl-RS" altLang="sr-Latn-RS"/>
            </a:br>
            <a:endParaRPr lang="sr-Latn-RS" altLang="sr-Latn-R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08176"/>
            <a:ext cx="12192000" cy="1089025"/>
          </a:xfrm>
          <a:prstGeom prst="rect">
            <a:avLst/>
          </a:prstGeom>
          <a:noFill/>
        </p:spPr>
        <p:txBody>
          <a:bodyPr anchor="ctr"/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182563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2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anose="020B0604020202020204" pitchFamily="34" charset="0"/>
              <a:ea typeface="+mj-ea"/>
              <a:cs typeface="Helvetica" panose="020B0604020202020204" pitchFamily="34" charset="0"/>
            </a:endParaRPr>
          </a:p>
          <a:p>
            <a:pPr marL="182563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j-ea"/>
                <a:cs typeface="Helvetica" panose="020B0604020202020204" pitchFamily="34" charset="0"/>
              </a:rPr>
              <a:t>Passenger traffic in the Republic of Serbia</a:t>
            </a:r>
            <a:endParaRPr kumimoji="0" lang="sr-Cyrl-RS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j-ea"/>
              <a:cs typeface="Helvetica" panose="020B0604020202020204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97797" y="6261502"/>
            <a:ext cx="3626209" cy="474132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Autofit/>
          </a:bodyPr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182563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j-ea"/>
              <a:cs typeface="Helvetica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283" y="974785"/>
            <a:ext cx="115225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FAA0E7DC-56D8-4AC3-9202-14C2D29427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9451059"/>
              </p:ext>
            </p:extLst>
          </p:nvPr>
        </p:nvGraphicFramePr>
        <p:xfrm>
          <a:off x="304283" y="1297279"/>
          <a:ext cx="5309118" cy="4656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84AF00C2-BC00-4762-A789-73BA9DE9FE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423073"/>
              </p:ext>
            </p:extLst>
          </p:nvPr>
        </p:nvGraphicFramePr>
        <p:xfrm>
          <a:off x="6242543" y="1279737"/>
          <a:ext cx="5458046" cy="4730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7ADFF725-0B91-4CA1-B134-607015C68AA9}"/>
              </a:ext>
            </a:extLst>
          </p:cNvPr>
          <p:cNvGrpSpPr/>
          <p:nvPr/>
        </p:nvGrpSpPr>
        <p:grpSpPr>
          <a:xfrm>
            <a:off x="103188" y="6009899"/>
            <a:ext cx="3919723" cy="624408"/>
            <a:chOff x="3961360" y="2160328"/>
            <a:chExt cx="3919723" cy="624408"/>
          </a:xfrm>
        </p:grpSpPr>
        <p:sp>
          <p:nvSpPr>
            <p:cNvPr id="11" name="Title 1">
              <a:extLst>
                <a:ext uri="{FF2B5EF4-FFF2-40B4-BE49-F238E27FC236}">
                  <a16:creationId xmlns:a16="http://schemas.microsoft.com/office/drawing/2014/main" id="{9EE9581A-631B-4A72-8A4D-3AAA5ED58408}"/>
                </a:ext>
              </a:extLst>
            </p:cNvPr>
            <p:cNvSpPr txBox="1">
              <a:spLocks/>
            </p:cNvSpPr>
            <p:nvPr/>
          </p:nvSpPr>
          <p:spPr>
            <a:xfrm>
              <a:off x="4254874" y="2310604"/>
              <a:ext cx="3626209" cy="474132"/>
            </a:xfrm>
            <a:prstGeom prst="rect">
              <a:avLst/>
            </a:prstGeom>
            <a:solidFill>
              <a:schemeClr val="bg1"/>
            </a:solidFill>
          </p:spPr>
          <p:txBody>
            <a:bodyPr anchor="ctr">
              <a:noAutofit/>
            </a:bodyPr>
            <a:lstStyle>
              <a:defPPr>
                <a:defRPr lang="sr-Latn-RS"/>
              </a:defPPr>
              <a:lvl1pPr marL="182563">
                <a:lnSpc>
                  <a:spcPct val="90000"/>
                </a:lnSpc>
                <a:spcBef>
                  <a:spcPct val="0"/>
                </a:spcBef>
                <a:buNone/>
                <a:defRPr sz="3600">
                  <a:solidFill>
                    <a:schemeClr val="bg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182563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r-Latn-R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j-ea"/>
                  <a:cs typeface="Helvetica" panose="020B0604020202020204" pitchFamily="34" charset="0"/>
                </a:rPr>
                <a:t>The Republic of Serbia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j-ea"/>
                <a:cs typeface="Helvetica" panose="020B0604020202020204" pitchFamily="34" charset="0"/>
              </a:endParaRPr>
            </a:p>
            <a:p>
              <a:pPr marL="182563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j-ea"/>
                  <a:cs typeface="Helvetica" panose="020B0604020202020204" pitchFamily="34" charset="0"/>
                </a:rPr>
                <a:t>Port Governance Agency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j-ea"/>
                <a:cs typeface="Helvetica" panose="020B0604020202020204" pitchFamily="34" charset="0"/>
              </a:endParaRPr>
            </a:p>
          </p:txBody>
        </p:sp>
        <p:pic>
          <p:nvPicPr>
            <p:cNvPr id="12" name="Picture 10">
              <a:extLst>
                <a:ext uri="{FF2B5EF4-FFF2-40B4-BE49-F238E27FC236}">
                  <a16:creationId xmlns:a16="http://schemas.microsoft.com/office/drawing/2014/main" id="{B91644BE-961E-4C1C-8CC1-781706C52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60" y="2160328"/>
              <a:ext cx="294550" cy="57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12746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itle 1"/>
          <p:cNvSpPr txBox="1">
            <a:spLocks/>
          </p:cNvSpPr>
          <p:nvPr/>
        </p:nvSpPr>
        <p:spPr bwMode="auto">
          <a:xfrm>
            <a:off x="9520238" y="6486525"/>
            <a:ext cx="26717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5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283" y="6111226"/>
            <a:ext cx="3919723" cy="624408"/>
            <a:chOff x="3961360" y="2160328"/>
            <a:chExt cx="3919723" cy="624408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4254874" y="2310604"/>
              <a:ext cx="3626209" cy="474132"/>
            </a:xfrm>
            <a:prstGeom prst="rect">
              <a:avLst/>
            </a:prstGeom>
            <a:solidFill>
              <a:schemeClr val="bg1"/>
            </a:solidFill>
          </p:spPr>
          <p:txBody>
            <a:bodyPr anchor="ctr">
              <a:noAutofit/>
            </a:bodyPr>
            <a:lstStyle>
              <a:defPPr>
                <a:defRPr lang="sr-Latn-RS"/>
              </a:defPPr>
              <a:lvl1pPr marL="182563">
                <a:lnSpc>
                  <a:spcPct val="90000"/>
                </a:lnSpc>
                <a:spcBef>
                  <a:spcPct val="0"/>
                </a:spcBef>
                <a:buNone/>
                <a:defRPr sz="3600">
                  <a:solidFill>
                    <a:schemeClr val="bg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sr-Latn-R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The Republic of Serbia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Port Governance Agency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</p:txBody>
        </p:sp>
        <p:pic>
          <p:nvPicPr>
            <p:cNvPr id="14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60" y="2160328"/>
              <a:ext cx="294550" cy="57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33338"/>
            <a:ext cx="12192000" cy="1089025"/>
          </a:xfrm>
          <a:prstGeom prst="rect">
            <a:avLst/>
          </a:prstGeom>
          <a:noFill/>
        </p:spPr>
        <p:txBody>
          <a:bodyPr anchor="ctr"/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eaLnBrk="1" fontAlgn="auto" hangingPunct="1">
              <a:spcAft>
                <a:spcPts val="0"/>
              </a:spcAft>
              <a:defRPr/>
            </a:pPr>
            <a:endParaRPr lang="sl-SI" sz="2800" i="1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r>
              <a:rPr lang="en-GB" altLang="en-US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Serbian ports on TEN-T Core network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04283" y="974785"/>
            <a:ext cx="115225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body of water with a city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1A1CC735-C72F-573D-494C-F1D735FF07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985" y="1090812"/>
            <a:ext cx="3396181" cy="1614344"/>
          </a:xfrm>
          <a:prstGeom prst="rect">
            <a:avLst/>
          </a:prstGeom>
        </p:spPr>
      </p:pic>
      <p:sp>
        <p:nvSpPr>
          <p:cNvPr id="6" name="AutoShape 2" descr="U Luci Novi Sad pretovaren brod s kontejnerima iz Konstance 1">
            <a:extLst>
              <a:ext uri="{FF2B5EF4-FFF2-40B4-BE49-F238E27FC236}">
                <a16:creationId xmlns:a16="http://schemas.microsoft.com/office/drawing/2014/main" id="{06AD7FE1-255E-377B-E4B1-FE1F5F5F0F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D42F5B-2855-238A-945E-1C8FD98BF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0986" y="2943414"/>
            <a:ext cx="3396180" cy="1614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6BA007-C5C8-5BBD-8C9F-407763579439}"/>
              </a:ext>
            </a:extLst>
          </p:cNvPr>
          <p:cNvSpPr txBox="1"/>
          <p:nvPr/>
        </p:nvSpPr>
        <p:spPr>
          <a:xfrm>
            <a:off x="9351632" y="1593067"/>
            <a:ext cx="2734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 of Belgrade</a:t>
            </a:r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(</a:t>
            </a:r>
            <a:r>
              <a:rPr lang="sr-Latn-R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Danube</a:t>
            </a:r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780B6A-F3BB-9060-5A4A-81D0C9B69A3C}"/>
              </a:ext>
            </a:extLst>
          </p:cNvPr>
          <p:cNvSpPr txBox="1"/>
          <p:nvPr/>
        </p:nvSpPr>
        <p:spPr>
          <a:xfrm>
            <a:off x="9324446" y="3619778"/>
            <a:ext cx="2679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 of </a:t>
            </a:r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Novi Sad (</a:t>
            </a:r>
            <a:r>
              <a:rPr lang="sr-Latn-R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Danube</a:t>
            </a:r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2" name="Picture 1" descr="Map&#10;&#10;Description automatically generated">
            <a:extLst>
              <a:ext uri="{FF2B5EF4-FFF2-40B4-BE49-F238E27FC236}">
                <a16:creationId xmlns:a16="http://schemas.microsoft.com/office/drawing/2014/main" id="{50CD455B-D03F-C06C-688C-4BB78AB49D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83" y="1687821"/>
            <a:ext cx="5680736" cy="3787157"/>
          </a:xfrm>
          <a:prstGeom prst="rect">
            <a:avLst/>
          </a:prstGeom>
        </p:spPr>
      </p:pic>
      <p:pic>
        <p:nvPicPr>
          <p:cNvPr id="8" name="Picture 7" descr="A body of water with cranes and buildings around it&#10;&#10;Description automatically generated with low confidence">
            <a:extLst>
              <a:ext uri="{FF2B5EF4-FFF2-40B4-BE49-F238E27FC236}">
                <a16:creationId xmlns:a16="http://schemas.microsoft.com/office/drawing/2014/main" id="{207043D5-A714-8C83-64DE-89A242883F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985" y="4789130"/>
            <a:ext cx="3396181" cy="16143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EA6E1F-B9E6-1EAF-3578-DE28D690E788}"/>
              </a:ext>
            </a:extLst>
          </p:cNvPr>
          <p:cNvSpPr txBox="1"/>
          <p:nvPr/>
        </p:nvSpPr>
        <p:spPr>
          <a:xfrm>
            <a:off x="9297260" y="5369490"/>
            <a:ext cx="2734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 </a:t>
            </a:r>
            <a:r>
              <a:rPr lang="sr-Latn-R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of</a:t>
            </a:r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sr-Latn-R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Pancevo</a:t>
            </a:r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(</a:t>
            </a:r>
            <a:r>
              <a:rPr lang="sr-Latn-R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Danube</a:t>
            </a:r>
            <a:r>
              <a:rPr lang="sr-Latn-R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8681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 txBox="1">
            <a:spLocks/>
          </p:cNvSpPr>
          <p:nvPr/>
        </p:nvSpPr>
        <p:spPr>
          <a:xfrm>
            <a:off x="4748213" y="4529138"/>
            <a:ext cx="2528887" cy="2841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17" name="Title 1"/>
          <p:cNvSpPr txBox="1">
            <a:spLocks/>
          </p:cNvSpPr>
          <p:nvPr/>
        </p:nvSpPr>
        <p:spPr bwMode="auto">
          <a:xfrm>
            <a:off x="9520238" y="6486525"/>
            <a:ext cx="26717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5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283" y="6111226"/>
            <a:ext cx="3919723" cy="624408"/>
            <a:chOff x="3961360" y="2160328"/>
            <a:chExt cx="3919723" cy="624408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4254874" y="2310604"/>
              <a:ext cx="3626209" cy="474132"/>
            </a:xfrm>
            <a:prstGeom prst="rect">
              <a:avLst/>
            </a:prstGeom>
            <a:solidFill>
              <a:schemeClr val="bg1"/>
            </a:solidFill>
          </p:spPr>
          <p:txBody>
            <a:bodyPr anchor="ctr">
              <a:noAutofit/>
            </a:bodyPr>
            <a:lstStyle>
              <a:defPPr>
                <a:defRPr lang="sr-Latn-RS"/>
              </a:defPPr>
              <a:lvl1pPr marL="182563">
                <a:lnSpc>
                  <a:spcPct val="90000"/>
                </a:lnSpc>
                <a:spcBef>
                  <a:spcPct val="0"/>
                </a:spcBef>
                <a:buNone/>
                <a:defRPr sz="3600">
                  <a:solidFill>
                    <a:schemeClr val="bg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sr-Latn-R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The Republic of Serbia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Port Governance Agency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</p:txBody>
        </p:sp>
        <p:pic>
          <p:nvPicPr>
            <p:cNvPr id="14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60" y="2160328"/>
              <a:ext cx="294550" cy="57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itle 1"/>
          <p:cNvSpPr txBox="1">
            <a:spLocks/>
          </p:cNvSpPr>
          <p:nvPr/>
        </p:nvSpPr>
        <p:spPr>
          <a:xfrm>
            <a:off x="0" y="33338"/>
            <a:ext cx="12192000" cy="1089025"/>
          </a:xfrm>
          <a:prstGeom prst="rect">
            <a:avLst/>
          </a:prstGeom>
          <a:noFill/>
        </p:spPr>
        <p:txBody>
          <a:bodyPr anchor="ctr"/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GB" altLang="en-US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Serbian ports on TEN-T Co</a:t>
            </a:r>
            <a:r>
              <a:rPr lang="sr-Latn-RS" altLang="en-US" sz="24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mprehensive</a:t>
            </a:r>
            <a:r>
              <a:rPr lang="en-GB" altLang="en-US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network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04283" y="974785"/>
            <a:ext cx="115225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icture containing transport&#10;&#10;Description automatically generated">
            <a:extLst>
              <a:ext uri="{FF2B5EF4-FFF2-40B4-BE49-F238E27FC236}">
                <a16:creationId xmlns:a16="http://schemas.microsoft.com/office/drawing/2014/main" id="{B5837A55-1CD9-ECB7-A789-8C1E9E39CD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322" y="1122363"/>
            <a:ext cx="3061368" cy="1722019"/>
          </a:xfrm>
          <a:prstGeom prst="rect">
            <a:avLst/>
          </a:prstGeom>
        </p:spPr>
      </p:pic>
      <p:pic>
        <p:nvPicPr>
          <p:cNvPr id="5" name="Picture 4" descr="A body of water with buildings and trees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E01C13A9-B537-E6F9-7480-AD9BA15329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322" y="2933049"/>
            <a:ext cx="3072822" cy="1722020"/>
          </a:xfrm>
          <a:prstGeom prst="rect">
            <a:avLst/>
          </a:prstGeom>
        </p:spPr>
      </p:pic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567DAD71-0A63-3EA2-9166-4F2E89C490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70" y="1771696"/>
            <a:ext cx="5513034" cy="3675355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8EA8285-DCDC-EBDA-607C-052400937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959" y="4813300"/>
            <a:ext cx="3059185" cy="17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5464C7-544E-8F16-DFE9-BFCFF0D89ED9}"/>
              </a:ext>
            </a:extLst>
          </p:cNvPr>
          <p:cNvSpPr txBox="1"/>
          <p:nvPr/>
        </p:nvSpPr>
        <p:spPr>
          <a:xfrm>
            <a:off x="9031628" y="1791492"/>
            <a:ext cx="3497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 </a:t>
            </a:r>
            <a:r>
              <a:rPr lang="sr-Latn-R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of</a:t>
            </a:r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Smederevo (</a:t>
            </a:r>
            <a:r>
              <a:rPr lang="sr-Latn-R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Danube</a:t>
            </a:r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C01DAF-C57F-C8FD-A19F-E842FADA86FE}"/>
              </a:ext>
            </a:extLst>
          </p:cNvPr>
          <p:cNvSpPr txBox="1"/>
          <p:nvPr/>
        </p:nvSpPr>
        <p:spPr>
          <a:xfrm>
            <a:off x="9031628" y="3440097"/>
            <a:ext cx="3092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 </a:t>
            </a:r>
            <a:r>
              <a:rPr lang="sr-Latn-R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of</a:t>
            </a:r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Prahovo (</a:t>
            </a:r>
            <a:r>
              <a:rPr lang="sr-Latn-R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Danube</a:t>
            </a:r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78F420-CEDC-7362-0A4B-18DFB54E529D}"/>
              </a:ext>
            </a:extLst>
          </p:cNvPr>
          <p:cNvSpPr txBox="1"/>
          <p:nvPr/>
        </p:nvSpPr>
        <p:spPr>
          <a:xfrm>
            <a:off x="9031628" y="5480162"/>
            <a:ext cx="3092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 </a:t>
            </a:r>
            <a:r>
              <a:rPr lang="sr-Latn-R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of</a:t>
            </a:r>
            <a:r>
              <a:rPr lang="sr-Latn-R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Sremska Mitrovica (Sava)</a:t>
            </a:r>
          </a:p>
        </p:txBody>
      </p:sp>
    </p:spTree>
    <p:extLst>
      <p:ext uri="{BB962C8B-B14F-4D97-AF65-F5344CB8AC3E}">
        <p14:creationId xmlns:p14="http://schemas.microsoft.com/office/powerpoint/2010/main" val="221323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04283" y="974785"/>
            <a:ext cx="115225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62437" y="-90358"/>
            <a:ext cx="12192000" cy="1089025"/>
          </a:xfrm>
          <a:prstGeom prst="rect">
            <a:avLst/>
          </a:prstGeom>
          <a:noFill/>
        </p:spPr>
        <p:txBody>
          <a:bodyPr anchor="ctr"/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eaLnBrk="1" fontAlgn="auto" hangingPunct="1">
              <a:spcAft>
                <a:spcPts val="0"/>
              </a:spcAft>
              <a:defRPr/>
            </a:pPr>
            <a:endParaRPr lang="sl-SI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Sail Through Serbia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- </a:t>
            </a:r>
            <a:r>
              <a:rPr lang="sr-Latn-RS" altLang="en-US" dirty="0" err="1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current</a:t>
            </a:r>
            <a:r>
              <a:rPr lang="sr-Latn-RS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status</a:t>
            </a: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	</a:t>
            </a:r>
            <a:endParaRPr lang="sl-SI" sz="28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2" descr="A map of the sea with boats&#10;&#10;Description automatically generated">
            <a:extLst>
              <a:ext uri="{FF2B5EF4-FFF2-40B4-BE49-F238E27FC236}">
                <a16:creationId xmlns:a16="http://schemas.microsoft.com/office/drawing/2014/main" id="{2B92E9D0-4045-44CB-2538-C4808B76E9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650" y="998667"/>
            <a:ext cx="8020801" cy="580641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CD20210-3FA6-D89E-D7C1-B33454049972}"/>
              </a:ext>
            </a:extLst>
          </p:cNvPr>
          <p:cNvGrpSpPr/>
          <p:nvPr/>
        </p:nvGrpSpPr>
        <p:grpSpPr>
          <a:xfrm>
            <a:off x="304283" y="6111226"/>
            <a:ext cx="3919723" cy="624408"/>
            <a:chOff x="3961360" y="2160328"/>
            <a:chExt cx="3919723" cy="624408"/>
          </a:xfrm>
        </p:grpSpPr>
        <p:sp>
          <p:nvSpPr>
            <p:cNvPr id="4" name="Title 1">
              <a:extLst>
                <a:ext uri="{FF2B5EF4-FFF2-40B4-BE49-F238E27FC236}">
                  <a16:creationId xmlns:a16="http://schemas.microsoft.com/office/drawing/2014/main" id="{D816AF70-09DA-AD81-D2C2-9EBF0624892E}"/>
                </a:ext>
              </a:extLst>
            </p:cNvPr>
            <p:cNvSpPr txBox="1">
              <a:spLocks/>
            </p:cNvSpPr>
            <p:nvPr/>
          </p:nvSpPr>
          <p:spPr>
            <a:xfrm>
              <a:off x="4254874" y="2310604"/>
              <a:ext cx="3626209" cy="474132"/>
            </a:xfrm>
            <a:prstGeom prst="rect">
              <a:avLst/>
            </a:prstGeom>
            <a:solidFill>
              <a:schemeClr val="bg1"/>
            </a:solidFill>
          </p:spPr>
          <p:txBody>
            <a:bodyPr anchor="ctr">
              <a:noAutofit/>
            </a:bodyPr>
            <a:lstStyle>
              <a:defPPr>
                <a:defRPr lang="sr-Latn-RS"/>
              </a:defPPr>
              <a:lvl1pPr marL="182563">
                <a:lnSpc>
                  <a:spcPct val="90000"/>
                </a:lnSpc>
                <a:spcBef>
                  <a:spcPct val="0"/>
                </a:spcBef>
                <a:buNone/>
                <a:defRPr sz="3600">
                  <a:solidFill>
                    <a:schemeClr val="bg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sr-Latn-R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The Republic of Serbia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Helvetica" panose="020B0604020202020204" pitchFamily="34" charset="0"/>
                </a:rPr>
                <a:t>Port Governance Agency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endParaRPr>
            </a:p>
          </p:txBody>
        </p:sp>
        <p:pic>
          <p:nvPicPr>
            <p:cNvPr id="5" name="Picture 10">
              <a:extLst>
                <a:ext uri="{FF2B5EF4-FFF2-40B4-BE49-F238E27FC236}">
                  <a16:creationId xmlns:a16="http://schemas.microsoft.com/office/drawing/2014/main" id="{104E970A-07AD-7B2B-FDB1-FEEFF5435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1360" y="2160328"/>
              <a:ext cx="294550" cy="575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29973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0" y="6405563"/>
            <a:ext cx="7772400" cy="458787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2D2D5F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2D2D5F"/>
                </a:solidFill>
                <a:latin typeface="Georgia" pitchFamily="18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i="1" dirty="0">
              <a:solidFill>
                <a:schemeClr val="bg2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436" name="Subtitle 1"/>
          <p:cNvSpPr txBox="1">
            <a:spLocks/>
          </p:cNvSpPr>
          <p:nvPr/>
        </p:nvSpPr>
        <p:spPr bwMode="auto">
          <a:xfrm>
            <a:off x="2528888" y="2601913"/>
            <a:ext cx="69675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GB" altLang="sr-Latn-RS" sz="40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748213" y="4529138"/>
            <a:ext cx="2528887" cy="2841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US" sz="2000" dirty="0">
              <a:solidFill>
                <a:schemeClr val="bg2">
                  <a:lumMod val="2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438" name="Title 1"/>
          <p:cNvSpPr txBox="1">
            <a:spLocks/>
          </p:cNvSpPr>
          <p:nvPr/>
        </p:nvSpPr>
        <p:spPr bwMode="auto">
          <a:xfrm>
            <a:off x="9520238" y="6486525"/>
            <a:ext cx="26717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500">
              <a:solidFill>
                <a:srgbClr val="2D2D5F"/>
              </a:solidFill>
              <a:latin typeface="Helvetica" panose="020B0604020202020204" pitchFamily="34" charset="0"/>
              <a:ea typeface="MS PGothic" panose="020B0600070205080204" pitchFamily="34" charset="-128"/>
              <a:cs typeface="Helvetica" panose="020B0604020202020204" pitchFamily="34" charset="0"/>
            </a:endParaRPr>
          </a:p>
        </p:txBody>
      </p:sp>
      <p:sp>
        <p:nvSpPr>
          <p:cNvPr id="18439" name="Rectangle 1"/>
          <p:cNvSpPr>
            <a:spLocks noChangeArrowheads="1"/>
          </p:cNvSpPr>
          <p:nvPr/>
        </p:nvSpPr>
        <p:spPr bwMode="auto">
          <a:xfrm>
            <a:off x="2410901" y="2832100"/>
            <a:ext cx="7212013" cy="6159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RS" altLang="sr-Latn-RS" sz="40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Thank you for your attention</a:t>
            </a:r>
            <a:r>
              <a:rPr lang="en-US" altLang="sr-Latn-RS" sz="40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!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82600" y="4230688"/>
            <a:ext cx="11458575" cy="276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8441" name="TextBox 20"/>
          <p:cNvSpPr txBox="1">
            <a:spLocks noChangeArrowheads="1"/>
          </p:cNvSpPr>
          <p:nvPr/>
        </p:nvSpPr>
        <p:spPr bwMode="auto">
          <a:xfrm>
            <a:off x="8147560" y="4223923"/>
            <a:ext cx="3640137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l-SI" altLang="sr-Latn-RS" sz="1800" dirty="0">
              <a:solidFill>
                <a:srgbClr val="002060"/>
              </a:solidFill>
              <a:latin typeface="+mn-lt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R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Port Governance Agency</a:t>
            </a:r>
            <a:endParaRPr lang="en-US" altLang="sr-Latn-RS" sz="1600" dirty="0">
              <a:solidFill>
                <a:schemeClr val="bg2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R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Nemanjina 4, Belgrade</a:t>
            </a:r>
            <a:endParaRPr lang="en-US" altLang="sr-Latn-RS" sz="1600" dirty="0">
              <a:solidFill>
                <a:schemeClr val="bg2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E-mail: </a:t>
            </a:r>
            <a:r>
              <a:rPr lang="sr-Latn-R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office@aul.gov.rs</a:t>
            </a:r>
            <a:r>
              <a:rPr lang="sr-Latn-R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 </a:t>
            </a:r>
            <a:endParaRPr lang="en-US" altLang="sr-Latn-RS" sz="1600" dirty="0">
              <a:solidFill>
                <a:schemeClr val="bg2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R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website</a:t>
            </a:r>
            <a:r>
              <a:rPr lang="en-U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: </a:t>
            </a:r>
            <a:r>
              <a:rPr lang="en-US" altLang="sr-Latn-RS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Helvetica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www.aul.gov.rs</a:t>
            </a:r>
            <a:endParaRPr lang="en-US" altLang="sr-Latn-RS" sz="1600" dirty="0">
              <a:solidFill>
                <a:schemeClr val="bg2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7797" y="6261502"/>
            <a:ext cx="3626209" cy="474132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Autofit/>
          </a:bodyPr>
          <a:lstStyle>
            <a:defPPr>
              <a:defRPr lang="sr-Latn-RS"/>
            </a:defPPr>
            <a:lvl1pPr marL="182563">
              <a:lnSpc>
                <a:spcPct val="90000"/>
              </a:lnSpc>
              <a:spcBef>
                <a:spcPct val="0"/>
              </a:spcBef>
              <a:buNone/>
              <a:defRPr sz="36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R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The Republic of Serbia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Helvetica" panose="020B0604020202020204" pitchFamily="34" charset="0"/>
              </a:rPr>
              <a:t>Port Governance Agency</a:t>
            </a:r>
            <a:endParaRPr lang="en-GB" sz="1400" dirty="0">
              <a:solidFill>
                <a:schemeClr val="bg1">
                  <a:lumMod val="50000"/>
                </a:schemeClr>
              </a:solidFill>
              <a:latin typeface="+mn-lt"/>
              <a:cs typeface="Helvetica" panose="020B0604020202020204" pitchFamily="34" charset="0"/>
            </a:endParaRPr>
          </a:p>
        </p:txBody>
      </p:sp>
      <p:pic>
        <p:nvPicPr>
          <p:cNvPr id="13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283" y="6111226"/>
            <a:ext cx="294550" cy="575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615AFFD-BF61-44ED-8553-BD18957F68B6}"/>
</file>

<file path=customXml/itemProps2.xml><?xml version="1.0" encoding="utf-8"?>
<ds:datastoreItem xmlns:ds="http://schemas.openxmlformats.org/officeDocument/2006/customXml" ds:itemID="{A07C7C9F-3177-4A0C-8390-B9D9E76E031D}"/>
</file>

<file path=customXml/itemProps3.xml><?xml version="1.0" encoding="utf-8"?>
<ds:datastoreItem xmlns:ds="http://schemas.openxmlformats.org/officeDocument/2006/customXml" ds:itemID="{691A8544-D62E-4C60-A246-C44975D094B1}"/>
</file>

<file path=docProps/app.xml><?xml version="1.0" encoding="utf-8"?>
<Properties xmlns="http://schemas.openxmlformats.org/officeDocument/2006/extended-properties" xmlns:vt="http://schemas.openxmlformats.org/officeDocument/2006/docPropsVTypes">
  <TotalTime>8619</TotalTime>
  <Words>211</Words>
  <Application>Microsoft Office PowerPoint</Application>
  <PresentationFormat>Widescreen</PresentationFormat>
  <Paragraphs>59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PC1;Ivana Škorić</dc:creator>
  <cp:lastModifiedBy>Elson Thana</cp:lastModifiedBy>
  <cp:revision>434</cp:revision>
  <cp:lastPrinted>2024-02-21T10:15:10Z</cp:lastPrinted>
  <dcterms:created xsi:type="dcterms:W3CDTF">2016-02-08T10:12:19Z</dcterms:created>
  <dcterms:modified xsi:type="dcterms:W3CDTF">2024-02-27T14:06:01Z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</Properties>
</file>