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329" r:id="rId3"/>
    <p:sldId id="332" r:id="rId4"/>
    <p:sldId id="331" r:id="rId5"/>
    <p:sldId id="330" r:id="rId6"/>
    <p:sldId id="334" r:id="rId7"/>
    <p:sldId id="338" r:id="rId8"/>
    <p:sldId id="336" r:id="rId9"/>
    <p:sldId id="339" r:id="rId10"/>
    <p:sldId id="340" r:id="rId11"/>
    <p:sldId id="33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6993"/>
    <a:srgbClr val="2B67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86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47C29-3B5B-4B7A-8094-976EE0D96324}" type="datetimeFigureOut">
              <a:rPr lang="en-US" smtClean="0"/>
              <a:t>2/29/2024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B6C2FC-B79D-4803-B359-B837F91521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179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096A7-D1BE-46EB-AB1F-F76650EB906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6193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096A7-D1BE-46EB-AB1F-F76650EB906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999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EA7CA-008C-40A6-97B9-4D8C254F0C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BDDE8D-4EC9-46C1-9E1F-0129F23CAE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C27B4-A38E-4184-9473-ADF458215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7451-9E0B-4003-85F0-72FD95E0E50B}" type="datetimeFigureOut">
              <a:rPr lang="en-US" smtClean="0"/>
              <a:t>2/29/2024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10D5EB-6C55-448F-AE60-8F8756C19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BDF098-3DEC-46DF-B1E0-C79614BC9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D26A-6384-417E-9A4F-BE427702C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86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7EEED-F23D-4FBE-A595-74D723728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3C9FFD-575C-437D-BEFB-76DA05278E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B0C47-4908-494E-A4F5-EB9DDA64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7451-9E0B-4003-85F0-72FD95E0E50B}" type="datetimeFigureOut">
              <a:rPr lang="en-US" smtClean="0"/>
              <a:t>2/29/2024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69079C-CB14-47A1-8D19-DA1C4D06B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1D8081-6DD4-454C-A9C5-B1D24F787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D26A-6384-417E-9A4F-BE427702C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278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B190844-BC3B-4D6F-91A2-C99C5BE2D2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5DC52B-AF75-4091-A9DC-30D80388C9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5AAFD-4C50-45AC-89F8-425379DCA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7451-9E0B-4003-85F0-72FD95E0E50B}" type="datetimeFigureOut">
              <a:rPr lang="en-US" smtClean="0"/>
              <a:t>2/29/2024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6B8CDD-1178-45FD-8383-FC32D9A1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AA7D2D-1E93-49A4-A595-231A44D3E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D26A-6384-417E-9A4F-BE427702C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441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C71B7-7E3B-47F0-BE2C-72417B9F9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74549C-5922-446A-B86F-D691FFBC59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8347EA-FC41-4DE8-A6BD-8072380B4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7451-9E0B-4003-85F0-72FD95E0E50B}" type="datetimeFigureOut">
              <a:rPr lang="en-US" smtClean="0"/>
              <a:t>2/29/2024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72DF68-8FF4-4F17-B3CA-ACDBD8E15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BE6417-73EE-4BFB-9D32-D75FD5D09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D26A-6384-417E-9A4F-BE427702C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254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44F5C-7EF4-4CB8-99AD-539270437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B5B62F-F0B8-49D9-ABBC-7CC7E0DEE4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0E7486-5942-4C87-99E1-6B6FCAACA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7451-9E0B-4003-85F0-72FD95E0E50B}" type="datetimeFigureOut">
              <a:rPr lang="en-US" smtClean="0"/>
              <a:t>2/29/2024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92E5BA-6E90-4D8B-B92E-5F82C9744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9452FA-BF88-4DB1-919C-30A385432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D26A-6384-417E-9A4F-BE427702C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289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8B89F-61BD-4227-9AA6-83337E4AE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11356-BDDC-4893-B863-1DABED955C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5BD577-201E-4E15-AE15-568650AB6F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0F9E43-294D-4082-B312-0959D51CE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7451-9E0B-4003-85F0-72FD95E0E50B}" type="datetimeFigureOut">
              <a:rPr lang="en-US" smtClean="0"/>
              <a:t>2/29/2024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32BB7D-9875-481C-8D3E-68D46B72E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795E53-843C-42BC-A755-66E852466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D26A-6384-417E-9A4F-BE427702C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57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2542D-8AAA-47F6-9728-44F3ABF15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30FCA4-35F3-4B13-9256-1DE9A95CFA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B0B3E3-6053-4A96-8300-BE22EAB90D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94CEBC-BEAF-4187-BE99-7DD79BF728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77DE90-ABFB-49C0-98F1-4B1890D5B3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FCEAE60-BF0E-4F9C-80E6-4CED9F99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7451-9E0B-4003-85F0-72FD95E0E50B}" type="datetimeFigureOut">
              <a:rPr lang="en-US" smtClean="0"/>
              <a:t>2/29/2024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56CC21-0B46-4B18-BF46-463471977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355BBC-AB2D-4E55-A768-8CB89DFA0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D26A-6384-417E-9A4F-BE427702C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424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5A434-D948-4D8A-A9C2-37465ACC0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F3725F-9B5E-444C-9A6D-CA8983CB5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7451-9E0B-4003-85F0-72FD95E0E50B}" type="datetimeFigureOut">
              <a:rPr lang="en-US" smtClean="0"/>
              <a:t>2/29/2024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DAFB18-096A-40BC-96D6-4CDEA7A8F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086DFE-DD99-4303-9F82-7BD0A5DD0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D26A-6384-417E-9A4F-BE427702C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941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D2FF4F-F64A-443B-A2DB-E7C2EA15F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7451-9E0B-4003-85F0-72FD95E0E50B}" type="datetimeFigureOut">
              <a:rPr lang="en-US" smtClean="0"/>
              <a:t>2/29/2024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C81FAF-5BBC-42E9-9198-79F14ABBF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CCC498-F340-44AC-A4D3-6D5046589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D26A-6384-417E-9A4F-BE427702C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405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65395-65C1-4E6C-8AB4-EFA20C8A1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0845AD-9DDE-4217-B9EA-1FCA880BF2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6B268C-3B4F-449D-9FB2-C1EF0529C1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640999-ADA0-4389-8724-1B18B8501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7451-9E0B-4003-85F0-72FD95E0E50B}" type="datetimeFigureOut">
              <a:rPr lang="en-US" smtClean="0"/>
              <a:t>2/29/2024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5D70F1-AED9-40A9-9FD5-EE0F3E487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8DCF59-D0F9-4A3E-8787-F54D8E775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D26A-6384-417E-9A4F-BE427702C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808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CE658-A534-4FC5-B160-BB7A93F41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71D884-617B-431A-938A-2DEEA87B13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4D972E-2F02-40DA-8E5E-5F013B5044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5B916F-34E8-4DF1-B016-54B83A0A3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7451-9E0B-4003-85F0-72FD95E0E50B}" type="datetimeFigureOut">
              <a:rPr lang="en-US" smtClean="0"/>
              <a:t>2/29/2024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F505F-D23E-447C-A7E5-521C51F6E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62FBD9-DA75-456A-AC7B-82A945AE9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ED26A-6384-417E-9A4F-BE427702C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104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EDB1E7-689B-40C9-936E-0BF52A061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F81F49-5005-4DD9-9CB9-0B8D3EB969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EFAAA1-C110-498E-AFAA-3862B5FFD0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47451-9E0B-4003-85F0-72FD95E0E50B}" type="datetimeFigureOut">
              <a:rPr lang="en-US" smtClean="0"/>
              <a:t>2/29/2024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28287F-1809-402E-B52E-66A3B87AAA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DB57F0-42E7-4980-B6C2-68ADA1DE6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ED26A-6384-417E-9A4F-BE427702C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933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50000"/>
              </a:schemeClr>
            </a:gs>
            <a:gs pos="74000">
              <a:schemeClr val="accent5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1"/>
          <p:cNvSpPr/>
          <p:nvPr/>
        </p:nvSpPr>
        <p:spPr>
          <a:xfrm>
            <a:off x="5455572" y="5610079"/>
            <a:ext cx="1280855" cy="102589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9" rIns="45719"/>
          <a:lstStyle/>
          <a:p>
            <a:endParaRPr dirty="0"/>
          </a:p>
        </p:txBody>
      </p:sp>
      <p:sp>
        <p:nvSpPr>
          <p:cNvPr id="3" name="Rectangle 2"/>
          <p:cNvSpPr/>
          <p:nvPr/>
        </p:nvSpPr>
        <p:spPr>
          <a:xfrm>
            <a:off x="0" y="2623127"/>
            <a:ext cx="12192000" cy="1640131"/>
          </a:xfrm>
          <a:prstGeom prst="rect">
            <a:avLst/>
          </a:prstGeom>
          <a:solidFill>
            <a:srgbClr val="4069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rapezoid 20"/>
          <p:cNvSpPr/>
          <p:nvPr/>
        </p:nvSpPr>
        <p:spPr>
          <a:xfrm rot="10800000">
            <a:off x="1039540" y="2623125"/>
            <a:ext cx="9550401" cy="16401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891" y="0"/>
                </a:lnTo>
                <a:lnTo>
                  <a:pt x="19709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12700" cap="flat">
            <a:solidFill>
              <a:srgbClr val="BDD7EE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1469030" y="2827637"/>
            <a:ext cx="869141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Updates and planned actions for 2024 in waterborne transport and multimodality in Georgia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856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5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516620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Georgia joins efforts to protect seafarers’ rights by ratifying the Maritime </a:t>
            </a:r>
            <a:r>
              <a:rPr lang="en-US" sz="40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Labour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Convention</a:t>
            </a:r>
            <a:b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4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953000" cy="4351338"/>
          </a:xfrm>
        </p:spPr>
        <p:txBody>
          <a:bodyPr/>
          <a:lstStyle/>
          <a:p>
            <a:pPr marL="0" indent="0" algn="just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Georgia is the 105th Member State of the ILO to have ratified the Convention.</a:t>
            </a:r>
          </a:p>
          <a:p>
            <a:pPr marL="0" indent="0" algn="just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latter will ensure the protection of social  rights of Georgian seafarers and Seafarers  employed on the ships flying the national flag  of Georgia.</a:t>
            </a:r>
          </a:p>
        </p:txBody>
      </p:sp>
      <p:grpSp>
        <p:nvGrpSpPr>
          <p:cNvPr id="8" name="object 4"/>
          <p:cNvGrpSpPr/>
          <p:nvPr/>
        </p:nvGrpSpPr>
        <p:grpSpPr>
          <a:xfrm>
            <a:off x="6553200" y="1623435"/>
            <a:ext cx="5167746" cy="5132027"/>
            <a:chOff x="0" y="12698"/>
            <a:chExt cx="6248400" cy="10274300"/>
          </a:xfrm>
        </p:grpSpPr>
        <p:pic>
          <p:nvPicPr>
            <p:cNvPr id="9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2698"/>
              <a:ext cx="6248399" cy="10274301"/>
            </a:xfrm>
            <a:prstGeom prst="rect">
              <a:avLst/>
            </a:prstGeom>
          </p:spPr>
        </p:pic>
        <p:sp>
          <p:nvSpPr>
            <p:cNvPr id="10" name="object 6"/>
            <p:cNvSpPr/>
            <p:nvPr/>
          </p:nvSpPr>
          <p:spPr>
            <a:xfrm>
              <a:off x="241963" y="9996107"/>
              <a:ext cx="790575" cy="133350"/>
            </a:xfrm>
            <a:custGeom>
              <a:avLst/>
              <a:gdLst/>
              <a:ahLst/>
              <a:cxnLst/>
              <a:rect l="l" t="t" r="r" b="b"/>
              <a:pathLst>
                <a:path w="790575" h="133350">
                  <a:moveTo>
                    <a:pt x="790574" y="133350"/>
                  </a:moveTo>
                  <a:lnTo>
                    <a:pt x="0" y="133350"/>
                  </a:lnTo>
                  <a:lnTo>
                    <a:pt x="0" y="0"/>
                  </a:lnTo>
                  <a:lnTo>
                    <a:pt x="790574" y="0"/>
                  </a:lnTo>
                  <a:lnTo>
                    <a:pt x="790574" y="133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332815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50000"/>
              </a:schemeClr>
            </a:gs>
            <a:gs pos="74000">
              <a:schemeClr val="accent5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1"/>
          <p:cNvSpPr/>
          <p:nvPr/>
        </p:nvSpPr>
        <p:spPr>
          <a:xfrm>
            <a:off x="5455572" y="5610079"/>
            <a:ext cx="1280855" cy="102589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9" rIns="45719"/>
          <a:lstStyle/>
          <a:p>
            <a:endParaRPr dirty="0"/>
          </a:p>
        </p:txBody>
      </p:sp>
      <p:sp>
        <p:nvSpPr>
          <p:cNvPr id="6" name="Rectangle 5"/>
          <p:cNvSpPr/>
          <p:nvPr/>
        </p:nvSpPr>
        <p:spPr>
          <a:xfrm>
            <a:off x="1703654" y="3093499"/>
            <a:ext cx="87846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attention!</a:t>
            </a:r>
            <a:endParaRPr lang="en-US" sz="20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7903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5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ata 1"/>
          <p:cNvSpPr/>
          <p:nvPr/>
        </p:nvSpPr>
        <p:spPr>
          <a:xfrm>
            <a:off x="480290" y="681062"/>
            <a:ext cx="5818909" cy="1043830"/>
          </a:xfrm>
          <a:prstGeom prst="flowChartInputOutpu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kern="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Infrastructural projects </a:t>
            </a:r>
          </a:p>
        </p:txBody>
      </p:sp>
      <p:sp>
        <p:nvSpPr>
          <p:cNvPr id="11" name="Flowchart: Data 10"/>
          <p:cNvSpPr/>
          <p:nvPr/>
        </p:nvSpPr>
        <p:spPr>
          <a:xfrm>
            <a:off x="7959435" y="0"/>
            <a:ext cx="4258189" cy="6879260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000"/>
              <a:gd name="connsiteY0" fmla="*/ 10000 h 10000"/>
              <a:gd name="connsiteX1" fmla="*/ 2000 w 8000"/>
              <a:gd name="connsiteY1" fmla="*/ 0 h 10000"/>
              <a:gd name="connsiteX2" fmla="*/ 6386 w 8000"/>
              <a:gd name="connsiteY2" fmla="*/ 0 h 10000"/>
              <a:gd name="connsiteX3" fmla="*/ 8000 w 8000"/>
              <a:gd name="connsiteY3" fmla="*/ 10000 h 10000"/>
              <a:gd name="connsiteX4" fmla="*/ 0 w 8000"/>
              <a:gd name="connsiteY4" fmla="*/ 10000 h 10000"/>
              <a:gd name="connsiteX0" fmla="*/ 0 w 7983"/>
              <a:gd name="connsiteY0" fmla="*/ 10000 h 10000"/>
              <a:gd name="connsiteX1" fmla="*/ 2500 w 7983"/>
              <a:gd name="connsiteY1" fmla="*/ 0 h 10000"/>
              <a:gd name="connsiteX2" fmla="*/ 7983 w 7983"/>
              <a:gd name="connsiteY2" fmla="*/ 0 h 10000"/>
              <a:gd name="connsiteX3" fmla="*/ 7547 w 7983"/>
              <a:gd name="connsiteY3" fmla="*/ 9970 h 10000"/>
              <a:gd name="connsiteX4" fmla="*/ 0 w 7983"/>
              <a:gd name="connsiteY4" fmla="*/ 10000 h 10000"/>
              <a:gd name="connsiteX0" fmla="*/ 0 w 10001"/>
              <a:gd name="connsiteY0" fmla="*/ 10000 h 10031"/>
              <a:gd name="connsiteX1" fmla="*/ 3132 w 10001"/>
              <a:gd name="connsiteY1" fmla="*/ 0 h 10031"/>
              <a:gd name="connsiteX2" fmla="*/ 10000 w 10001"/>
              <a:gd name="connsiteY2" fmla="*/ 0 h 10031"/>
              <a:gd name="connsiteX3" fmla="*/ 9942 w 10001"/>
              <a:gd name="connsiteY3" fmla="*/ 10031 h 10031"/>
              <a:gd name="connsiteX4" fmla="*/ 0 w 10001"/>
              <a:gd name="connsiteY4" fmla="*/ 10000 h 10031"/>
              <a:gd name="connsiteX0" fmla="*/ 0 w 9974"/>
              <a:gd name="connsiteY0" fmla="*/ 10000 h 10031"/>
              <a:gd name="connsiteX1" fmla="*/ 3132 w 9974"/>
              <a:gd name="connsiteY1" fmla="*/ 0 h 10031"/>
              <a:gd name="connsiteX2" fmla="*/ 9659 w 9974"/>
              <a:gd name="connsiteY2" fmla="*/ 61 h 10031"/>
              <a:gd name="connsiteX3" fmla="*/ 9942 w 9974"/>
              <a:gd name="connsiteY3" fmla="*/ 10031 h 10031"/>
              <a:gd name="connsiteX4" fmla="*/ 0 w 9974"/>
              <a:gd name="connsiteY4" fmla="*/ 10000 h 10031"/>
              <a:gd name="connsiteX0" fmla="*/ 0 w 10016"/>
              <a:gd name="connsiteY0" fmla="*/ 9969 h 10000"/>
              <a:gd name="connsiteX1" fmla="*/ 3140 w 10016"/>
              <a:gd name="connsiteY1" fmla="*/ 0 h 10000"/>
              <a:gd name="connsiteX2" fmla="*/ 9929 w 10016"/>
              <a:gd name="connsiteY2" fmla="*/ 61 h 10000"/>
              <a:gd name="connsiteX3" fmla="*/ 9968 w 10016"/>
              <a:gd name="connsiteY3" fmla="*/ 10000 h 10000"/>
              <a:gd name="connsiteX4" fmla="*/ 0 w 10016"/>
              <a:gd name="connsiteY4" fmla="*/ 9969 h 10000"/>
              <a:gd name="connsiteX0" fmla="*/ 0 w 10027"/>
              <a:gd name="connsiteY0" fmla="*/ 9969 h 10000"/>
              <a:gd name="connsiteX1" fmla="*/ 3140 w 10027"/>
              <a:gd name="connsiteY1" fmla="*/ 0 h 10000"/>
              <a:gd name="connsiteX2" fmla="*/ 10027 w 10027"/>
              <a:gd name="connsiteY2" fmla="*/ 31 h 10000"/>
              <a:gd name="connsiteX3" fmla="*/ 9968 w 10027"/>
              <a:gd name="connsiteY3" fmla="*/ 10000 h 10000"/>
              <a:gd name="connsiteX4" fmla="*/ 0 w 10027"/>
              <a:gd name="connsiteY4" fmla="*/ 9969 h 10000"/>
              <a:gd name="connsiteX0" fmla="*/ 0 w 10021"/>
              <a:gd name="connsiteY0" fmla="*/ 9969 h 10000"/>
              <a:gd name="connsiteX1" fmla="*/ 3140 w 10021"/>
              <a:gd name="connsiteY1" fmla="*/ 0 h 10000"/>
              <a:gd name="connsiteX2" fmla="*/ 9978 w 10021"/>
              <a:gd name="connsiteY2" fmla="*/ 1 h 10000"/>
              <a:gd name="connsiteX3" fmla="*/ 9968 w 10021"/>
              <a:gd name="connsiteY3" fmla="*/ 10000 h 10000"/>
              <a:gd name="connsiteX4" fmla="*/ 0 w 10021"/>
              <a:gd name="connsiteY4" fmla="*/ 9969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1" h="10000">
                <a:moveTo>
                  <a:pt x="0" y="9969"/>
                </a:moveTo>
                <a:lnTo>
                  <a:pt x="3140" y="0"/>
                </a:lnTo>
                <a:lnTo>
                  <a:pt x="9978" y="1"/>
                </a:lnTo>
                <a:cubicBezTo>
                  <a:pt x="9796" y="3314"/>
                  <a:pt x="10149" y="6687"/>
                  <a:pt x="9968" y="10000"/>
                </a:cubicBezTo>
                <a:lnTo>
                  <a:pt x="0" y="9969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kern="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0291" y="2364509"/>
            <a:ext cx="6474692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kern="100" dirty="0">
                <a:solidFill>
                  <a:srgbClr val="2B67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Actions - Dredging and expansion of the capacity of ports</a:t>
            </a:r>
            <a:endParaRPr lang="en-US" kern="100" dirty="0">
              <a:solidFill>
                <a:srgbClr val="2B679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rgbClr val="2B67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rgbClr val="2B67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ka-GE" dirty="0">
                <a:solidFill>
                  <a:srgbClr val="2B6799"/>
                </a:solidFill>
                <a:cs typeface="Times New Roman" panose="02020603050405020304" pitchFamily="18" charset="0"/>
              </a:rPr>
              <a:t>“Pace </a:t>
            </a:r>
            <a:r>
              <a:rPr lang="en-US" dirty="0">
                <a:solidFill>
                  <a:srgbClr val="2B67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ka-GE" dirty="0" err="1">
                <a:solidFill>
                  <a:srgbClr val="2B6799"/>
                </a:solidFill>
                <a:cs typeface="Times New Roman" panose="02020603050405020304" pitchFamily="18" charset="0"/>
              </a:rPr>
              <a:t>erminal</a:t>
            </a:r>
            <a:r>
              <a:rPr lang="ka-GE" dirty="0">
                <a:solidFill>
                  <a:srgbClr val="2B6799"/>
                </a:solidFill>
                <a:cs typeface="Times New Roman" panose="02020603050405020304" pitchFamily="18" charset="0"/>
              </a:rPr>
              <a:t>” </a:t>
            </a:r>
            <a:r>
              <a:rPr lang="en-US" dirty="0">
                <a:solidFill>
                  <a:srgbClr val="2B67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ka-GE" dirty="0">
                <a:solidFill>
                  <a:srgbClr val="2B6799"/>
                </a:solidFill>
                <a:cs typeface="Times New Roman" panose="02020603050405020304" pitchFamily="18" charset="0"/>
              </a:rPr>
              <a:t>roject</a:t>
            </a:r>
            <a:endParaRPr lang="en-US" dirty="0">
              <a:solidFill>
                <a:srgbClr val="2B67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B67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Constructions </a:t>
            </a:r>
            <a:r>
              <a:rPr lang="ka-GE" dirty="0">
                <a:solidFill>
                  <a:srgbClr val="2B6799"/>
                </a:solidFill>
                <a:cs typeface="Times New Roman" panose="02020603050405020304" pitchFamily="18" charset="0"/>
              </a:rPr>
              <a:t>to be completed in 2024</a:t>
            </a:r>
            <a:endParaRPr lang="en-US" dirty="0">
              <a:solidFill>
                <a:srgbClr val="2B67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en-US" dirty="0">
              <a:solidFill>
                <a:srgbClr val="2B67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ka-GE" dirty="0">
                <a:solidFill>
                  <a:srgbClr val="2B6799"/>
                </a:solidFill>
                <a:cs typeface="Times New Roman" panose="02020603050405020304" pitchFamily="18" charset="0"/>
              </a:rPr>
              <a:t>New Deep Sea Port of Anaklia</a:t>
            </a:r>
            <a:endParaRPr lang="en-US" dirty="0">
              <a:solidFill>
                <a:srgbClr val="2B67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B67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Request for Proposal (RFP) was announced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B67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winner will be identified during 2024</a:t>
            </a:r>
          </a:p>
          <a:p>
            <a:pPr lvl="2"/>
            <a:endParaRPr lang="en-US" dirty="0">
              <a:solidFill>
                <a:srgbClr val="2B67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B67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Poti Port expansion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B67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 negotiations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/>
          </a:p>
          <a:p>
            <a:endParaRPr lang="en-US" dirty="0"/>
          </a:p>
        </p:txBody>
      </p:sp>
      <p:sp>
        <p:nvSpPr>
          <p:cNvPr id="10" name="Flowchart: Connector 9"/>
          <p:cNvSpPr/>
          <p:nvPr/>
        </p:nvSpPr>
        <p:spPr>
          <a:xfrm>
            <a:off x="7169727" y="1202977"/>
            <a:ext cx="3927765" cy="3867787"/>
          </a:xfrm>
          <a:prstGeom prst="flowChartConnector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kern="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818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5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ata 1"/>
          <p:cNvSpPr/>
          <p:nvPr/>
        </p:nvSpPr>
        <p:spPr>
          <a:xfrm>
            <a:off x="480290" y="681062"/>
            <a:ext cx="5818909" cy="1043830"/>
          </a:xfrm>
          <a:prstGeom prst="flowChartInputOutpu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kern="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Legislative changes</a:t>
            </a:r>
          </a:p>
        </p:txBody>
      </p:sp>
      <p:sp>
        <p:nvSpPr>
          <p:cNvPr id="11" name="Flowchart: Data 10"/>
          <p:cNvSpPr/>
          <p:nvPr/>
        </p:nvSpPr>
        <p:spPr>
          <a:xfrm>
            <a:off x="7959435" y="0"/>
            <a:ext cx="4258189" cy="6879260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000"/>
              <a:gd name="connsiteY0" fmla="*/ 10000 h 10000"/>
              <a:gd name="connsiteX1" fmla="*/ 2000 w 8000"/>
              <a:gd name="connsiteY1" fmla="*/ 0 h 10000"/>
              <a:gd name="connsiteX2" fmla="*/ 6386 w 8000"/>
              <a:gd name="connsiteY2" fmla="*/ 0 h 10000"/>
              <a:gd name="connsiteX3" fmla="*/ 8000 w 8000"/>
              <a:gd name="connsiteY3" fmla="*/ 10000 h 10000"/>
              <a:gd name="connsiteX4" fmla="*/ 0 w 8000"/>
              <a:gd name="connsiteY4" fmla="*/ 10000 h 10000"/>
              <a:gd name="connsiteX0" fmla="*/ 0 w 7983"/>
              <a:gd name="connsiteY0" fmla="*/ 10000 h 10000"/>
              <a:gd name="connsiteX1" fmla="*/ 2500 w 7983"/>
              <a:gd name="connsiteY1" fmla="*/ 0 h 10000"/>
              <a:gd name="connsiteX2" fmla="*/ 7983 w 7983"/>
              <a:gd name="connsiteY2" fmla="*/ 0 h 10000"/>
              <a:gd name="connsiteX3" fmla="*/ 7547 w 7983"/>
              <a:gd name="connsiteY3" fmla="*/ 9970 h 10000"/>
              <a:gd name="connsiteX4" fmla="*/ 0 w 7983"/>
              <a:gd name="connsiteY4" fmla="*/ 10000 h 10000"/>
              <a:gd name="connsiteX0" fmla="*/ 0 w 10001"/>
              <a:gd name="connsiteY0" fmla="*/ 10000 h 10031"/>
              <a:gd name="connsiteX1" fmla="*/ 3132 w 10001"/>
              <a:gd name="connsiteY1" fmla="*/ 0 h 10031"/>
              <a:gd name="connsiteX2" fmla="*/ 10000 w 10001"/>
              <a:gd name="connsiteY2" fmla="*/ 0 h 10031"/>
              <a:gd name="connsiteX3" fmla="*/ 9942 w 10001"/>
              <a:gd name="connsiteY3" fmla="*/ 10031 h 10031"/>
              <a:gd name="connsiteX4" fmla="*/ 0 w 10001"/>
              <a:gd name="connsiteY4" fmla="*/ 10000 h 10031"/>
              <a:gd name="connsiteX0" fmla="*/ 0 w 9974"/>
              <a:gd name="connsiteY0" fmla="*/ 10000 h 10031"/>
              <a:gd name="connsiteX1" fmla="*/ 3132 w 9974"/>
              <a:gd name="connsiteY1" fmla="*/ 0 h 10031"/>
              <a:gd name="connsiteX2" fmla="*/ 9659 w 9974"/>
              <a:gd name="connsiteY2" fmla="*/ 61 h 10031"/>
              <a:gd name="connsiteX3" fmla="*/ 9942 w 9974"/>
              <a:gd name="connsiteY3" fmla="*/ 10031 h 10031"/>
              <a:gd name="connsiteX4" fmla="*/ 0 w 9974"/>
              <a:gd name="connsiteY4" fmla="*/ 10000 h 10031"/>
              <a:gd name="connsiteX0" fmla="*/ 0 w 10016"/>
              <a:gd name="connsiteY0" fmla="*/ 9969 h 10000"/>
              <a:gd name="connsiteX1" fmla="*/ 3140 w 10016"/>
              <a:gd name="connsiteY1" fmla="*/ 0 h 10000"/>
              <a:gd name="connsiteX2" fmla="*/ 9929 w 10016"/>
              <a:gd name="connsiteY2" fmla="*/ 61 h 10000"/>
              <a:gd name="connsiteX3" fmla="*/ 9968 w 10016"/>
              <a:gd name="connsiteY3" fmla="*/ 10000 h 10000"/>
              <a:gd name="connsiteX4" fmla="*/ 0 w 10016"/>
              <a:gd name="connsiteY4" fmla="*/ 9969 h 10000"/>
              <a:gd name="connsiteX0" fmla="*/ 0 w 10027"/>
              <a:gd name="connsiteY0" fmla="*/ 9969 h 10000"/>
              <a:gd name="connsiteX1" fmla="*/ 3140 w 10027"/>
              <a:gd name="connsiteY1" fmla="*/ 0 h 10000"/>
              <a:gd name="connsiteX2" fmla="*/ 10027 w 10027"/>
              <a:gd name="connsiteY2" fmla="*/ 31 h 10000"/>
              <a:gd name="connsiteX3" fmla="*/ 9968 w 10027"/>
              <a:gd name="connsiteY3" fmla="*/ 10000 h 10000"/>
              <a:gd name="connsiteX4" fmla="*/ 0 w 10027"/>
              <a:gd name="connsiteY4" fmla="*/ 9969 h 10000"/>
              <a:gd name="connsiteX0" fmla="*/ 0 w 10021"/>
              <a:gd name="connsiteY0" fmla="*/ 9969 h 10000"/>
              <a:gd name="connsiteX1" fmla="*/ 3140 w 10021"/>
              <a:gd name="connsiteY1" fmla="*/ 0 h 10000"/>
              <a:gd name="connsiteX2" fmla="*/ 9978 w 10021"/>
              <a:gd name="connsiteY2" fmla="*/ 1 h 10000"/>
              <a:gd name="connsiteX3" fmla="*/ 9968 w 10021"/>
              <a:gd name="connsiteY3" fmla="*/ 10000 h 10000"/>
              <a:gd name="connsiteX4" fmla="*/ 0 w 10021"/>
              <a:gd name="connsiteY4" fmla="*/ 9969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1" h="10000">
                <a:moveTo>
                  <a:pt x="0" y="9969"/>
                </a:moveTo>
                <a:lnTo>
                  <a:pt x="3140" y="0"/>
                </a:lnTo>
                <a:lnTo>
                  <a:pt x="9978" y="1"/>
                </a:lnTo>
                <a:cubicBezTo>
                  <a:pt x="9796" y="3314"/>
                  <a:pt x="10149" y="6687"/>
                  <a:pt x="9968" y="10000"/>
                </a:cubicBezTo>
                <a:lnTo>
                  <a:pt x="0" y="9969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kern="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4871" y="2576945"/>
            <a:ext cx="6553911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kern="100" dirty="0">
                <a:solidFill>
                  <a:srgbClr val="2B67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Legislation related to the regulatory area of inland waterway</a:t>
            </a:r>
          </a:p>
          <a:p>
            <a:endParaRPr lang="en-US" b="1" kern="100" dirty="0">
              <a:solidFill>
                <a:srgbClr val="2B679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kern="100" dirty="0">
                <a:solidFill>
                  <a:srgbClr val="2B67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Changes have been made in national legislation to regulate inland waterways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kern="100" dirty="0">
                <a:solidFill>
                  <a:srgbClr val="2B67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Enactment of the law from January 2, 2025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kern="100" dirty="0">
                <a:solidFill>
                  <a:srgbClr val="2B67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Transitional period for developing by-laws 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>
              <a:solidFill>
                <a:srgbClr val="2B6799"/>
              </a:solidFill>
            </a:endParaRPr>
          </a:p>
          <a:p>
            <a:endParaRPr lang="en-US" dirty="0">
              <a:solidFill>
                <a:srgbClr val="2B6799"/>
              </a:solidFill>
            </a:endParaRPr>
          </a:p>
        </p:txBody>
      </p:sp>
      <p:sp>
        <p:nvSpPr>
          <p:cNvPr id="10" name="Flowchart: Connector 9"/>
          <p:cNvSpPr/>
          <p:nvPr/>
        </p:nvSpPr>
        <p:spPr>
          <a:xfrm>
            <a:off x="7169727" y="1202977"/>
            <a:ext cx="3927765" cy="3867787"/>
          </a:xfrm>
          <a:prstGeom prst="flowChartConnector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kern="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844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5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ata 1"/>
          <p:cNvSpPr/>
          <p:nvPr/>
        </p:nvSpPr>
        <p:spPr>
          <a:xfrm>
            <a:off x="480290" y="681062"/>
            <a:ext cx="5818909" cy="1043830"/>
          </a:xfrm>
          <a:prstGeom prst="flowChartInputOutpu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kern="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Planned Actions for 2024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Flowchart: Data 10"/>
          <p:cNvSpPr/>
          <p:nvPr/>
        </p:nvSpPr>
        <p:spPr>
          <a:xfrm>
            <a:off x="7959435" y="0"/>
            <a:ext cx="4258189" cy="6879260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000"/>
              <a:gd name="connsiteY0" fmla="*/ 10000 h 10000"/>
              <a:gd name="connsiteX1" fmla="*/ 2000 w 8000"/>
              <a:gd name="connsiteY1" fmla="*/ 0 h 10000"/>
              <a:gd name="connsiteX2" fmla="*/ 6386 w 8000"/>
              <a:gd name="connsiteY2" fmla="*/ 0 h 10000"/>
              <a:gd name="connsiteX3" fmla="*/ 8000 w 8000"/>
              <a:gd name="connsiteY3" fmla="*/ 10000 h 10000"/>
              <a:gd name="connsiteX4" fmla="*/ 0 w 8000"/>
              <a:gd name="connsiteY4" fmla="*/ 10000 h 10000"/>
              <a:gd name="connsiteX0" fmla="*/ 0 w 7983"/>
              <a:gd name="connsiteY0" fmla="*/ 10000 h 10000"/>
              <a:gd name="connsiteX1" fmla="*/ 2500 w 7983"/>
              <a:gd name="connsiteY1" fmla="*/ 0 h 10000"/>
              <a:gd name="connsiteX2" fmla="*/ 7983 w 7983"/>
              <a:gd name="connsiteY2" fmla="*/ 0 h 10000"/>
              <a:gd name="connsiteX3" fmla="*/ 7547 w 7983"/>
              <a:gd name="connsiteY3" fmla="*/ 9970 h 10000"/>
              <a:gd name="connsiteX4" fmla="*/ 0 w 7983"/>
              <a:gd name="connsiteY4" fmla="*/ 10000 h 10000"/>
              <a:gd name="connsiteX0" fmla="*/ 0 w 10001"/>
              <a:gd name="connsiteY0" fmla="*/ 10000 h 10031"/>
              <a:gd name="connsiteX1" fmla="*/ 3132 w 10001"/>
              <a:gd name="connsiteY1" fmla="*/ 0 h 10031"/>
              <a:gd name="connsiteX2" fmla="*/ 10000 w 10001"/>
              <a:gd name="connsiteY2" fmla="*/ 0 h 10031"/>
              <a:gd name="connsiteX3" fmla="*/ 9942 w 10001"/>
              <a:gd name="connsiteY3" fmla="*/ 10031 h 10031"/>
              <a:gd name="connsiteX4" fmla="*/ 0 w 10001"/>
              <a:gd name="connsiteY4" fmla="*/ 10000 h 10031"/>
              <a:gd name="connsiteX0" fmla="*/ 0 w 9974"/>
              <a:gd name="connsiteY0" fmla="*/ 10000 h 10031"/>
              <a:gd name="connsiteX1" fmla="*/ 3132 w 9974"/>
              <a:gd name="connsiteY1" fmla="*/ 0 h 10031"/>
              <a:gd name="connsiteX2" fmla="*/ 9659 w 9974"/>
              <a:gd name="connsiteY2" fmla="*/ 61 h 10031"/>
              <a:gd name="connsiteX3" fmla="*/ 9942 w 9974"/>
              <a:gd name="connsiteY3" fmla="*/ 10031 h 10031"/>
              <a:gd name="connsiteX4" fmla="*/ 0 w 9974"/>
              <a:gd name="connsiteY4" fmla="*/ 10000 h 10031"/>
              <a:gd name="connsiteX0" fmla="*/ 0 w 10016"/>
              <a:gd name="connsiteY0" fmla="*/ 9969 h 10000"/>
              <a:gd name="connsiteX1" fmla="*/ 3140 w 10016"/>
              <a:gd name="connsiteY1" fmla="*/ 0 h 10000"/>
              <a:gd name="connsiteX2" fmla="*/ 9929 w 10016"/>
              <a:gd name="connsiteY2" fmla="*/ 61 h 10000"/>
              <a:gd name="connsiteX3" fmla="*/ 9968 w 10016"/>
              <a:gd name="connsiteY3" fmla="*/ 10000 h 10000"/>
              <a:gd name="connsiteX4" fmla="*/ 0 w 10016"/>
              <a:gd name="connsiteY4" fmla="*/ 9969 h 10000"/>
              <a:gd name="connsiteX0" fmla="*/ 0 w 10027"/>
              <a:gd name="connsiteY0" fmla="*/ 9969 h 10000"/>
              <a:gd name="connsiteX1" fmla="*/ 3140 w 10027"/>
              <a:gd name="connsiteY1" fmla="*/ 0 h 10000"/>
              <a:gd name="connsiteX2" fmla="*/ 10027 w 10027"/>
              <a:gd name="connsiteY2" fmla="*/ 31 h 10000"/>
              <a:gd name="connsiteX3" fmla="*/ 9968 w 10027"/>
              <a:gd name="connsiteY3" fmla="*/ 10000 h 10000"/>
              <a:gd name="connsiteX4" fmla="*/ 0 w 10027"/>
              <a:gd name="connsiteY4" fmla="*/ 9969 h 10000"/>
              <a:gd name="connsiteX0" fmla="*/ 0 w 10021"/>
              <a:gd name="connsiteY0" fmla="*/ 9969 h 10000"/>
              <a:gd name="connsiteX1" fmla="*/ 3140 w 10021"/>
              <a:gd name="connsiteY1" fmla="*/ 0 h 10000"/>
              <a:gd name="connsiteX2" fmla="*/ 9978 w 10021"/>
              <a:gd name="connsiteY2" fmla="*/ 1 h 10000"/>
              <a:gd name="connsiteX3" fmla="*/ 9968 w 10021"/>
              <a:gd name="connsiteY3" fmla="*/ 10000 h 10000"/>
              <a:gd name="connsiteX4" fmla="*/ 0 w 10021"/>
              <a:gd name="connsiteY4" fmla="*/ 9969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1" h="10000">
                <a:moveTo>
                  <a:pt x="0" y="9969"/>
                </a:moveTo>
                <a:lnTo>
                  <a:pt x="3140" y="0"/>
                </a:lnTo>
                <a:lnTo>
                  <a:pt x="9978" y="1"/>
                </a:lnTo>
                <a:cubicBezTo>
                  <a:pt x="9796" y="3314"/>
                  <a:pt x="10149" y="6687"/>
                  <a:pt x="9968" y="10000"/>
                </a:cubicBezTo>
                <a:lnTo>
                  <a:pt x="0" y="9969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kern="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4871" y="2576945"/>
            <a:ext cx="6768656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kern="100" dirty="0">
                <a:solidFill>
                  <a:srgbClr val="2B67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Accession to the following international conventions:</a:t>
            </a:r>
          </a:p>
          <a:p>
            <a:endParaRPr lang="en-US" b="1" kern="100" dirty="0">
              <a:solidFill>
                <a:srgbClr val="2B679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kern="100" dirty="0">
                <a:solidFill>
                  <a:srgbClr val="2B67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Protocol of 2005 to the Convention for the Suppression of Unlawful Acts against the Safety of Maritime Navigation (SUA)</a:t>
            </a:r>
          </a:p>
          <a:p>
            <a:pPr lvl="1"/>
            <a:endParaRPr lang="en-US" kern="100" dirty="0">
              <a:solidFill>
                <a:srgbClr val="2B679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kern="100" dirty="0">
                <a:solidFill>
                  <a:srgbClr val="2B67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Convention on Liability and Compensation for Damage in Connection with the Carriage of Hazardous and Noxious Substances by Sea (HNS)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>
              <a:solidFill>
                <a:srgbClr val="2B6799"/>
              </a:solidFill>
            </a:endParaRPr>
          </a:p>
          <a:p>
            <a:endParaRPr lang="en-US" dirty="0">
              <a:solidFill>
                <a:srgbClr val="2B6799"/>
              </a:solidFill>
            </a:endParaRPr>
          </a:p>
        </p:txBody>
      </p:sp>
      <p:sp>
        <p:nvSpPr>
          <p:cNvPr id="7" name="Flowchart: Connector 6"/>
          <p:cNvSpPr/>
          <p:nvPr/>
        </p:nvSpPr>
        <p:spPr>
          <a:xfrm>
            <a:off x="7169727" y="1202977"/>
            <a:ext cx="3927765" cy="3867787"/>
          </a:xfrm>
          <a:prstGeom prst="flowChartConnector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kern="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7540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5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ata 1"/>
          <p:cNvSpPr/>
          <p:nvPr/>
        </p:nvSpPr>
        <p:spPr>
          <a:xfrm>
            <a:off x="480290" y="681062"/>
            <a:ext cx="5818909" cy="1043830"/>
          </a:xfrm>
          <a:prstGeom prst="flowChartInputOutpu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kern="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Planned Actions for 2024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Flowchart: Data 10"/>
          <p:cNvSpPr/>
          <p:nvPr/>
        </p:nvSpPr>
        <p:spPr>
          <a:xfrm>
            <a:off x="7959435" y="0"/>
            <a:ext cx="4258189" cy="6879260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000"/>
              <a:gd name="connsiteY0" fmla="*/ 10000 h 10000"/>
              <a:gd name="connsiteX1" fmla="*/ 2000 w 8000"/>
              <a:gd name="connsiteY1" fmla="*/ 0 h 10000"/>
              <a:gd name="connsiteX2" fmla="*/ 6386 w 8000"/>
              <a:gd name="connsiteY2" fmla="*/ 0 h 10000"/>
              <a:gd name="connsiteX3" fmla="*/ 8000 w 8000"/>
              <a:gd name="connsiteY3" fmla="*/ 10000 h 10000"/>
              <a:gd name="connsiteX4" fmla="*/ 0 w 8000"/>
              <a:gd name="connsiteY4" fmla="*/ 10000 h 10000"/>
              <a:gd name="connsiteX0" fmla="*/ 0 w 7983"/>
              <a:gd name="connsiteY0" fmla="*/ 10000 h 10000"/>
              <a:gd name="connsiteX1" fmla="*/ 2500 w 7983"/>
              <a:gd name="connsiteY1" fmla="*/ 0 h 10000"/>
              <a:gd name="connsiteX2" fmla="*/ 7983 w 7983"/>
              <a:gd name="connsiteY2" fmla="*/ 0 h 10000"/>
              <a:gd name="connsiteX3" fmla="*/ 7547 w 7983"/>
              <a:gd name="connsiteY3" fmla="*/ 9970 h 10000"/>
              <a:gd name="connsiteX4" fmla="*/ 0 w 7983"/>
              <a:gd name="connsiteY4" fmla="*/ 10000 h 10000"/>
              <a:gd name="connsiteX0" fmla="*/ 0 w 10001"/>
              <a:gd name="connsiteY0" fmla="*/ 10000 h 10031"/>
              <a:gd name="connsiteX1" fmla="*/ 3132 w 10001"/>
              <a:gd name="connsiteY1" fmla="*/ 0 h 10031"/>
              <a:gd name="connsiteX2" fmla="*/ 10000 w 10001"/>
              <a:gd name="connsiteY2" fmla="*/ 0 h 10031"/>
              <a:gd name="connsiteX3" fmla="*/ 9942 w 10001"/>
              <a:gd name="connsiteY3" fmla="*/ 10031 h 10031"/>
              <a:gd name="connsiteX4" fmla="*/ 0 w 10001"/>
              <a:gd name="connsiteY4" fmla="*/ 10000 h 10031"/>
              <a:gd name="connsiteX0" fmla="*/ 0 w 9974"/>
              <a:gd name="connsiteY0" fmla="*/ 10000 h 10031"/>
              <a:gd name="connsiteX1" fmla="*/ 3132 w 9974"/>
              <a:gd name="connsiteY1" fmla="*/ 0 h 10031"/>
              <a:gd name="connsiteX2" fmla="*/ 9659 w 9974"/>
              <a:gd name="connsiteY2" fmla="*/ 61 h 10031"/>
              <a:gd name="connsiteX3" fmla="*/ 9942 w 9974"/>
              <a:gd name="connsiteY3" fmla="*/ 10031 h 10031"/>
              <a:gd name="connsiteX4" fmla="*/ 0 w 9974"/>
              <a:gd name="connsiteY4" fmla="*/ 10000 h 10031"/>
              <a:gd name="connsiteX0" fmla="*/ 0 w 10016"/>
              <a:gd name="connsiteY0" fmla="*/ 9969 h 10000"/>
              <a:gd name="connsiteX1" fmla="*/ 3140 w 10016"/>
              <a:gd name="connsiteY1" fmla="*/ 0 h 10000"/>
              <a:gd name="connsiteX2" fmla="*/ 9929 w 10016"/>
              <a:gd name="connsiteY2" fmla="*/ 61 h 10000"/>
              <a:gd name="connsiteX3" fmla="*/ 9968 w 10016"/>
              <a:gd name="connsiteY3" fmla="*/ 10000 h 10000"/>
              <a:gd name="connsiteX4" fmla="*/ 0 w 10016"/>
              <a:gd name="connsiteY4" fmla="*/ 9969 h 10000"/>
              <a:gd name="connsiteX0" fmla="*/ 0 w 10027"/>
              <a:gd name="connsiteY0" fmla="*/ 9969 h 10000"/>
              <a:gd name="connsiteX1" fmla="*/ 3140 w 10027"/>
              <a:gd name="connsiteY1" fmla="*/ 0 h 10000"/>
              <a:gd name="connsiteX2" fmla="*/ 10027 w 10027"/>
              <a:gd name="connsiteY2" fmla="*/ 31 h 10000"/>
              <a:gd name="connsiteX3" fmla="*/ 9968 w 10027"/>
              <a:gd name="connsiteY3" fmla="*/ 10000 h 10000"/>
              <a:gd name="connsiteX4" fmla="*/ 0 w 10027"/>
              <a:gd name="connsiteY4" fmla="*/ 9969 h 10000"/>
              <a:gd name="connsiteX0" fmla="*/ 0 w 10021"/>
              <a:gd name="connsiteY0" fmla="*/ 9969 h 10000"/>
              <a:gd name="connsiteX1" fmla="*/ 3140 w 10021"/>
              <a:gd name="connsiteY1" fmla="*/ 0 h 10000"/>
              <a:gd name="connsiteX2" fmla="*/ 9978 w 10021"/>
              <a:gd name="connsiteY2" fmla="*/ 1 h 10000"/>
              <a:gd name="connsiteX3" fmla="*/ 9968 w 10021"/>
              <a:gd name="connsiteY3" fmla="*/ 10000 h 10000"/>
              <a:gd name="connsiteX4" fmla="*/ 0 w 10021"/>
              <a:gd name="connsiteY4" fmla="*/ 9969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1" h="10000">
                <a:moveTo>
                  <a:pt x="0" y="9969"/>
                </a:moveTo>
                <a:lnTo>
                  <a:pt x="3140" y="0"/>
                </a:lnTo>
                <a:lnTo>
                  <a:pt x="9978" y="1"/>
                </a:lnTo>
                <a:cubicBezTo>
                  <a:pt x="9796" y="3314"/>
                  <a:pt x="10149" y="6687"/>
                  <a:pt x="9968" y="10000"/>
                </a:cubicBezTo>
                <a:lnTo>
                  <a:pt x="0" y="9969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kern="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Flowchart: Connector 11"/>
          <p:cNvSpPr/>
          <p:nvPr/>
        </p:nvSpPr>
        <p:spPr>
          <a:xfrm>
            <a:off x="7169727" y="1202977"/>
            <a:ext cx="3927765" cy="3867787"/>
          </a:xfrm>
          <a:prstGeom prst="flowChartConnector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kern="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871" y="2576945"/>
            <a:ext cx="65539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kern="100" dirty="0">
                <a:solidFill>
                  <a:srgbClr val="2B67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course of Service Digitalization development of:</a:t>
            </a:r>
          </a:p>
          <a:p>
            <a:endParaRPr lang="en-US" b="1" kern="100" dirty="0">
              <a:solidFill>
                <a:srgbClr val="2B679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kern="100" dirty="0">
                <a:solidFill>
                  <a:srgbClr val="2B67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System program for Maritime Single Window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kern="100" dirty="0">
                <a:solidFill>
                  <a:srgbClr val="2B67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Legislative framework of the Maritime Single Window system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kern="100" dirty="0">
                <a:solidFill>
                  <a:srgbClr val="2B67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system for the implementation of the Port Community System (PCS)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>
              <a:solidFill>
                <a:srgbClr val="2B6799"/>
              </a:solidFill>
            </a:endParaRPr>
          </a:p>
          <a:p>
            <a:endParaRPr lang="en-US" dirty="0">
              <a:solidFill>
                <a:srgbClr val="2B67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9463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5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90945"/>
            <a:ext cx="10515600" cy="1025237"/>
          </a:xfrm>
        </p:spPr>
        <p:txBody>
          <a:bodyPr>
            <a:noAutofit/>
          </a:bodyPr>
          <a:lstStyle/>
          <a:p>
            <a:pPr algn="ctr"/>
            <a:r>
              <a:rPr lang="en-US" sz="3200" b="1" cap="all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MISSION AND VISION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0026" y="4267200"/>
            <a:ext cx="10328564" cy="21335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NAVIGATING GEORGIA'S SAFE, SECURE, SMART &amp; SUSTAINABLE MARITIME COURSE;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PROVIDING SAFE SHIPPING, DIGITAL, QUALITY-ORIENTED SERVICES AND IMPLEMENTING INNOVATIVE PROJECTS TO CREATE OPPORTUNITIES FOR GEORGIA!</a:t>
            </a:r>
            <a:endParaRPr lang="ka-GE" sz="1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817" y="1316182"/>
            <a:ext cx="10098983" cy="272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3611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5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48332" y="0"/>
            <a:ext cx="3143673" cy="6301317"/>
          </a:xfrm>
          <a:custGeom>
            <a:avLst/>
            <a:gdLst/>
            <a:ahLst/>
            <a:cxnLst/>
            <a:rect l="l" t="t" r="r" b="b"/>
            <a:pathLst>
              <a:path w="4715509" h="9451975">
                <a:moveTo>
                  <a:pt x="0" y="9451667"/>
                </a:moveTo>
                <a:lnTo>
                  <a:pt x="4715500" y="9451667"/>
                </a:lnTo>
                <a:lnTo>
                  <a:pt x="4715500" y="0"/>
                </a:lnTo>
                <a:lnTo>
                  <a:pt x="0" y="0"/>
                </a:lnTo>
                <a:lnTo>
                  <a:pt x="0" y="9451667"/>
                </a:lnTo>
                <a:close/>
              </a:path>
            </a:pathLst>
          </a:custGeom>
          <a:solidFill>
            <a:srgbClr val="03313C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9048332" y="6478911"/>
            <a:ext cx="3143673" cy="379307"/>
          </a:xfrm>
          <a:custGeom>
            <a:avLst/>
            <a:gdLst/>
            <a:ahLst/>
            <a:cxnLst/>
            <a:rect l="l" t="t" r="r" b="b"/>
            <a:pathLst>
              <a:path w="4715509" h="568959">
                <a:moveTo>
                  <a:pt x="0" y="568632"/>
                </a:moveTo>
                <a:lnTo>
                  <a:pt x="4715500" y="568632"/>
                </a:lnTo>
                <a:lnTo>
                  <a:pt x="4715500" y="0"/>
                </a:lnTo>
                <a:lnTo>
                  <a:pt x="0" y="0"/>
                </a:lnTo>
                <a:lnTo>
                  <a:pt x="0" y="568632"/>
                </a:lnTo>
                <a:close/>
              </a:path>
            </a:pathLst>
          </a:custGeom>
          <a:solidFill>
            <a:srgbClr val="03313C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328401" y="1329264"/>
            <a:ext cx="863599" cy="882649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94059" y="218"/>
            <a:ext cx="12192375" cy="6858000"/>
            <a:chOff x="0" y="0"/>
            <a:chExt cx="18288562" cy="1028700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0440912" cy="1028699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828173" y="1993896"/>
              <a:ext cx="10722289" cy="8293104"/>
            </a:xfrm>
            <a:custGeom>
              <a:avLst/>
              <a:gdLst/>
              <a:ahLst/>
              <a:cxnLst/>
              <a:rect l="l" t="t" r="r" b="b"/>
              <a:pathLst>
                <a:path w="11744325" h="10287000">
                  <a:moveTo>
                    <a:pt x="11744324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11744324" y="0"/>
                  </a:lnTo>
                  <a:lnTo>
                    <a:pt x="11744324" y="102869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8" name="object 8"/>
            <p:cNvSpPr/>
            <p:nvPr/>
          </p:nvSpPr>
          <p:spPr>
            <a:xfrm>
              <a:off x="11462947" y="9451667"/>
              <a:ext cx="6825615" cy="266700"/>
            </a:xfrm>
            <a:custGeom>
              <a:avLst/>
              <a:gdLst/>
              <a:ahLst/>
              <a:cxnLst/>
              <a:rect l="l" t="t" r="r" b="b"/>
              <a:pathLst>
                <a:path w="6825615" h="266700">
                  <a:moveTo>
                    <a:pt x="0" y="0"/>
                  </a:moveTo>
                  <a:lnTo>
                    <a:pt x="6825053" y="0"/>
                  </a:lnTo>
                  <a:lnTo>
                    <a:pt x="6825053" y="266699"/>
                  </a:lnTo>
                  <a:lnTo>
                    <a:pt x="0" y="266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FBFB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713203" y="12696"/>
              <a:ext cx="1571624" cy="10274302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1659623" y="1435534"/>
            <a:ext cx="7065010" cy="2645169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043" algn="just">
              <a:spcBef>
                <a:spcPts val="67"/>
              </a:spcBef>
              <a:buSzPct val="96774"/>
              <a:tabLst>
                <a:tab pos="101182" algn="l"/>
              </a:tabLst>
            </a:pPr>
            <a:endParaRPr lang="en-US" sz="2400" b="1" spc="-3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43" algn="just">
              <a:spcBef>
                <a:spcPts val="67"/>
              </a:spcBef>
              <a:buSzPct val="96774"/>
              <a:tabLst>
                <a:tab pos="101182" algn="l"/>
              </a:tabLst>
            </a:pPr>
            <a:endParaRPr lang="en-US" sz="2400" b="1" spc="-3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43" algn="just">
              <a:spcBef>
                <a:spcPts val="67"/>
              </a:spcBef>
              <a:buSzPct val="96774"/>
              <a:tabLst>
                <a:tab pos="101182" algn="l"/>
              </a:tabLst>
            </a:pPr>
            <a:endParaRPr lang="en-US" sz="2400" b="1" spc="-3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43" algn="just">
              <a:spcBef>
                <a:spcPts val="67"/>
              </a:spcBef>
              <a:buSzPct val="96774"/>
              <a:tabLst>
                <a:tab pos="101182" algn="l"/>
              </a:tabLst>
            </a:pPr>
            <a:endParaRPr lang="en-US" sz="2400" b="1" spc="-3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43" algn="just">
              <a:spcBef>
                <a:spcPts val="67"/>
              </a:spcBef>
              <a:buSzPct val="96774"/>
              <a:tabLst>
                <a:tab pos="101182" algn="l"/>
              </a:tabLst>
            </a:pPr>
            <a:r>
              <a:rPr sz="2400" b="1" spc="-3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sz="2400" b="1" spc="-7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3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ships’</a:t>
            </a:r>
            <a:r>
              <a:rPr sz="2400" b="1" spc="-7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3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clearance</a:t>
            </a:r>
            <a:r>
              <a:rPr sz="2400" b="1" spc="-7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3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 for</a:t>
            </a:r>
            <a:r>
              <a:rPr sz="2400" b="1" spc="-7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3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arrival/departure</a:t>
            </a:r>
            <a:r>
              <a:rPr sz="2400" b="1" spc="-7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3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sz="2400" b="1" spc="-3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3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Georgian ports will be digitized and processed through </a:t>
            </a:r>
            <a:r>
              <a:rPr sz="2400" b="1" spc="-567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3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sz="2400" b="1" spc="-7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3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single window principle;</a:t>
            </a:r>
            <a:endParaRPr lang="en-US" sz="2400" b="1" spc="-3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202873" y="-748578"/>
            <a:ext cx="5600506" cy="2816691"/>
          </a:xfrm>
          <a:prstGeom prst="rect">
            <a:avLst/>
          </a:prstGeom>
        </p:spPr>
        <p:txBody>
          <a:bodyPr vert="horz" wrap="square" lIns="0" tIns="60537" rIns="0" bIns="0" rtlCol="0" anchor="ctr">
            <a:spAutoFit/>
          </a:bodyPr>
          <a:lstStyle/>
          <a:p>
            <a:pPr marL="508449" marR="3387" indent="-500405" algn="ctr">
              <a:lnSpc>
                <a:spcPts val="3100"/>
              </a:lnSpc>
              <a:spcBef>
                <a:spcPts val="477"/>
              </a:spcBef>
            </a:pPr>
            <a:br>
              <a:rPr lang="en-US" sz="2400" b="1" spc="1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b="1" spc="1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b="1" spc="1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b="1" spc="1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b="1" spc="1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400" b="1" spc="1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 </a:t>
            </a:r>
            <a:r>
              <a:rPr sz="2400" b="1" spc="13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sz="2400" b="1" spc="1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MARITIME </a:t>
            </a:r>
            <a:r>
              <a:rPr sz="2400" b="1" spc="-787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1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SINGLE</a:t>
            </a:r>
            <a:r>
              <a:rPr sz="2400" b="1" spc="-3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13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</a:t>
            </a:r>
            <a:r>
              <a:rPr sz="2400" b="1" spc="-3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1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(MSW)</a:t>
            </a:r>
            <a:endParaRPr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9257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5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094018" cy="132556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DIGITAL PORTS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928" y="1825625"/>
            <a:ext cx="4668982" cy="4351338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IMPLEMENTATION OF THE NATIONAL MARITIME SINGLE WINDOW SYSTEM - WILL INCREASE THE EFFICIENCY OF GEORGIAN PORTS, WILL DRAMATICALLY REDUCE DELAYS AND SIMPLIFY THE PROCESS OF WORKING WITH DOCUMENTATION.</a:t>
            </a:r>
          </a:p>
          <a:p>
            <a:pPr algn="just"/>
            <a:endParaRPr lang="en-US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DIGITAL PORTS - WILL CONTRIBUTE TO GEORGIA'S ASPIRATION TO BECOME A REGIONAL LOGISTICS AND TRANSPORT HUB.</a:t>
            </a:r>
          </a:p>
          <a:p>
            <a:pPr algn="just"/>
            <a:endParaRPr lang="en-US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5054" y="431002"/>
            <a:ext cx="6277965" cy="574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3025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5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3782" y="831273"/>
            <a:ext cx="6982691" cy="5195454"/>
          </a:xfrm>
        </p:spPr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DIGITAL SERVICES FOR SHIPOWNERS</a:t>
            </a:r>
            <a:b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SERVICE OF ISSUING ELECTRONIC</a:t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REGISTRATION CERTIFICATES;</a:t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THE WEBSITE OF THE AGENCY, IT</a:t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BECAME POSSIBLE TO VERIFY THE SHIP'S</a:t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CERTIFICATES (ONLINE VERIFICATION);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34075" y="3195926"/>
            <a:ext cx="3548762" cy="35255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436" y="308295"/>
            <a:ext cx="2790527" cy="276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6648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799E7085526448A49B74892894ACF8" ma:contentTypeVersion="16" ma:contentTypeDescription="Create a new document." ma:contentTypeScope="" ma:versionID="1846a70d42a3211f32fa52f8c8fe3a1c">
  <xsd:schema xmlns:xsd="http://www.w3.org/2001/XMLSchema" xmlns:xs="http://www.w3.org/2001/XMLSchema" xmlns:p="http://schemas.microsoft.com/office/2006/metadata/properties" xmlns:ns2="a61dd786-7e6d-49b8-839c-25748bb0e757" xmlns:ns3="e6b88493-a865-49b9-b502-6098bd4e94c2" targetNamespace="http://schemas.microsoft.com/office/2006/metadata/properties" ma:root="true" ma:fieldsID="4427b38842ca9ac750f4e9ec36084b76" ns2:_="" ns3:_="">
    <xsd:import namespace="a61dd786-7e6d-49b8-839c-25748bb0e757"/>
    <xsd:import namespace="e6b88493-a865-49b9-b502-6098bd4e94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1dd786-7e6d-49b8-839c-25748bb0e7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Location" ma:index="11" nillable="true" ma:displayName="Location" ma:internalName="MediaServiceLocatio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be9657bc-322d-432e-b9f5-20aab76456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b88493-a865-49b9-b502-6098bd4e94c2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4c7d1092-8c76-4edd-8d6c-49f990aea377}" ma:internalName="TaxCatchAll" ma:showField="CatchAllData" ma:web="e6b88493-a865-49b9-b502-6098bd4e94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6b88493-a865-49b9-b502-6098bd4e94c2" xsi:nil="true"/>
    <lcf76f155ced4ddcb4097134ff3c332f xmlns="a61dd786-7e6d-49b8-839c-25748bb0e75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57C5639-BFBD-40ED-B9EA-94918831A9A6}"/>
</file>

<file path=customXml/itemProps2.xml><?xml version="1.0" encoding="utf-8"?>
<ds:datastoreItem xmlns:ds="http://schemas.openxmlformats.org/officeDocument/2006/customXml" ds:itemID="{D98F4F86-61FB-4A2F-947D-C8039933A0B9}"/>
</file>

<file path=customXml/itemProps3.xml><?xml version="1.0" encoding="utf-8"?>
<ds:datastoreItem xmlns:ds="http://schemas.openxmlformats.org/officeDocument/2006/customXml" ds:itemID="{C6B48C73-2E90-4295-8D90-6D507A0C34F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1003</TotalTime>
  <Words>422</Words>
  <Application>Microsoft Office PowerPoint</Application>
  <PresentationFormat>Widescreen</PresentationFormat>
  <Paragraphs>55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MISSION AND VISION</vt:lpstr>
      <vt:lpstr>     DEVELOPMENT OF MARITIME  SINGLE WINDOW (MSW)</vt:lpstr>
      <vt:lpstr>DIGITAL PORTS</vt:lpstr>
      <vt:lpstr>DIGITAL SERVICES FOR SHIPOWNERS    SERVICE OF ISSUING ELECTRONIC REGISTRATION CERTIFICATES;   FROM THE WEBSITE OF THE AGENCY, IT BECAME POSSIBLE TO VERIFY THE SHIP'S CERTIFICATES (ONLINE VERIFICATION);</vt:lpstr>
      <vt:lpstr>   Georgia joins efforts to protect seafarers’ rights by ratifying the Maritime Labour Convention   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lika bitsadze</dc:creator>
  <cp:lastModifiedBy>Elson Thana</cp:lastModifiedBy>
  <cp:revision>46</cp:revision>
  <dcterms:created xsi:type="dcterms:W3CDTF">2023-12-06T14:17:34Z</dcterms:created>
  <dcterms:modified xsi:type="dcterms:W3CDTF">2024-02-29T07:37:17Z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0x0101006B799E7085526448A49B74892894ACF8</vt:lpwstr>
  </property>
</Properties>
</file>