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9" r:id="rId4"/>
    <p:sldId id="260" r:id="rId5"/>
    <p:sldId id="265" r:id="rId6"/>
    <p:sldId id="273" r:id="rId7"/>
    <p:sldId id="276" r:id="rId8"/>
    <p:sldId id="274" r:id="rId9"/>
    <p:sldId id="275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71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110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679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723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261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064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552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0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01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5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26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7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3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0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9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808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tx1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8172E1-9E2B-4C7D-8247-90456F2C3A08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6ABA2C-6AF5-40F6-AEE2-CE067CC650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945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E5215-8E3F-4CA0-AA83-2472E5279D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56397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9th Waterborne Transport and Multimodality Tech</a:t>
            </a:r>
            <a:r>
              <a:rPr lang="sr-Latn-ME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nical </a:t>
            </a:r>
            <a: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</a:t>
            </a:r>
            <a:r>
              <a:rPr lang="sr-Latn-ME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ittee meeting</a:t>
            </a:r>
            <a: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CIVITAVECHIA</a:t>
            </a:r>
            <a:r>
              <a:rPr lang="sr-Latn-ME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29. FEBRUARY</a:t>
            </a:r>
            <a:r>
              <a:rPr lang="nl-NL" sz="2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en-US" sz="20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C17A64-1A92-4CF1-B7A9-8FBE00198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78760"/>
            <a:ext cx="9144000" cy="21790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sr-Latn-ME" sz="1400" b="1" dirty="0"/>
          </a:p>
          <a:p>
            <a:pPr algn="ctr"/>
            <a:r>
              <a:rPr lang="en-US" sz="1400" b="1" dirty="0" err="1">
                <a:solidFill>
                  <a:srgbClr val="FFFF00"/>
                </a:solidFill>
              </a:rPr>
              <a:t>Ms</a:t>
            </a:r>
            <a:r>
              <a:rPr lang="en-US" sz="1400" b="1" dirty="0">
                <a:solidFill>
                  <a:srgbClr val="FFFF00"/>
                </a:solidFill>
              </a:rPr>
              <a:t> Ana Kusovac</a:t>
            </a:r>
            <a:endParaRPr lang="sr-Latn-ME" sz="1400" b="1" dirty="0">
              <a:solidFill>
                <a:srgbClr val="FFFF00"/>
              </a:solidFill>
            </a:endParaRPr>
          </a:p>
          <a:p>
            <a:pPr algn="ctr"/>
            <a:r>
              <a:rPr lang="sr-Latn-ME" sz="1400" dirty="0">
                <a:solidFill>
                  <a:srgbClr val="FFFF00"/>
                </a:solidFill>
              </a:rPr>
              <a:t>Directorate for Maritime Affairs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endParaRPr lang="sr-Latn-ME" sz="1400" dirty="0">
              <a:solidFill>
                <a:srgbClr val="FFFF00"/>
              </a:solidFill>
            </a:endParaRPr>
          </a:p>
          <a:p>
            <a:pPr algn="ctr"/>
            <a:r>
              <a:rPr lang="sr-Latn-ME" sz="1400" b="1" dirty="0">
                <a:solidFill>
                  <a:srgbClr val="FFFF00"/>
                </a:solidFill>
              </a:rPr>
              <a:t>MINISTRY OF </a:t>
            </a:r>
            <a:r>
              <a:rPr lang="en-US" sz="1400" b="1" dirty="0">
                <a:solidFill>
                  <a:srgbClr val="FFFF00"/>
                </a:solidFill>
              </a:rPr>
              <a:t>TRANSPORT AND MARITIME AFFAIRS </a:t>
            </a:r>
          </a:p>
          <a:p>
            <a:pPr algn="ctr"/>
            <a:r>
              <a:rPr lang="en-US" sz="1400" b="1" dirty="0">
                <a:solidFill>
                  <a:srgbClr val="FFFF00"/>
                </a:solidFill>
              </a:rPr>
              <a:t> MO</a:t>
            </a:r>
            <a:r>
              <a:rPr lang="sr-Latn-ME" sz="1400" b="1" dirty="0">
                <a:solidFill>
                  <a:srgbClr val="FFFF00"/>
                </a:solidFill>
              </a:rPr>
              <a:t>NTENEGRO</a:t>
            </a:r>
            <a:endParaRPr lang="en-US" sz="1400" b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87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54" y="2968988"/>
            <a:ext cx="9495246" cy="1325563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sr-Latn-R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YOU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YOUR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R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ATENTION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590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146E390-C0F6-46B8-AB21-A30AD0936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365125"/>
            <a:ext cx="10515600" cy="653778"/>
          </a:xfrm>
        </p:spPr>
        <p:txBody>
          <a:bodyPr>
            <a:no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 Plan for Waterborne Transport and Multimodality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sz="11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UPDATE</a:t>
            </a: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 1.4</a:t>
            </a:r>
            <a:r>
              <a:rPr lang="sr-Latn-ME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MARITIME TRANSPORT AND MARITIME PORTS  </a:t>
            </a:r>
            <a:b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180F0-68C1-4A8C-98C5-E9773EC74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006" y="1018903"/>
            <a:ext cx="11743508" cy="528961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b="1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200" b="1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title: </a:t>
            </a:r>
            <a:r>
              <a:rPr lang="sr-Latn-ME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Assistance for Capacity Support to the Transport Sector and EU Acquis Alignment in </a:t>
            </a:r>
            <a:r>
              <a:rPr lang="sr-Latn-ME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Montenegro</a:t>
            </a:r>
            <a:r>
              <a:rPr lang="sr-Latn-ME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PWA/MNE/IPA II/CAP17/SER/01-8132/1</a:t>
            </a:r>
          </a:p>
          <a:p>
            <a:pPr>
              <a:buFont typeface="Wingdings" panose="05000000000000000000" pitchFamily="2" charset="2"/>
              <a:buChar char="§"/>
            </a:pPr>
            <a:endParaRPr lang="sr-Latn-ME" sz="12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ME" sz="1200" b="1" i="1" u="sng" dirty="0">
                <a:solidFill>
                  <a:schemeClr val="bg1"/>
                </a:solidFill>
              </a:rPr>
              <a:t>Draft Rulebook</a:t>
            </a:r>
            <a:r>
              <a:rPr lang="sr-Latn-ME" sz="1200" i="1" u="sng" dirty="0">
                <a:solidFill>
                  <a:schemeClr val="bg1"/>
                </a:solidFill>
              </a:rPr>
              <a:t> </a:t>
            </a:r>
            <a:r>
              <a:rPr lang="en-US" sz="1200" b="1" i="1" u="sng" dirty="0">
                <a:solidFill>
                  <a:schemeClr val="bg1"/>
                </a:solidFill>
              </a:rPr>
              <a:t>on detailed provisions on the recognition and supervision of the Recognized Organization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Directive 2009/15/EC of the European Parliament and of the Council of 23 April 2009 on common rules and standards for ship inspection and survey </a:t>
            </a:r>
            <a:r>
              <a:rPr lang="en-US" sz="1200" dirty="0" err="1">
                <a:solidFill>
                  <a:schemeClr val="bg1"/>
                </a:solidFill>
              </a:rPr>
              <a:t>organisations</a:t>
            </a:r>
            <a:r>
              <a:rPr lang="en-US" sz="1200" dirty="0">
                <a:solidFill>
                  <a:schemeClr val="bg1"/>
                </a:solidFill>
              </a:rPr>
              <a:t> and for the relevant activities of maritime administrations (OJ EU L 131, 28.5.2009, p. 47).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Regulation (EC) No 391/2009 of the European Parliament and of the Council of 23 April 2009 on common rules and standards for ship inspection and survey </a:t>
            </a:r>
            <a:r>
              <a:rPr lang="en-US" sz="1200" dirty="0" err="1">
                <a:solidFill>
                  <a:schemeClr val="bg1"/>
                </a:solidFill>
              </a:rPr>
              <a:t>organisations</a:t>
            </a:r>
            <a:r>
              <a:rPr lang="en-US" sz="1200" dirty="0">
                <a:solidFill>
                  <a:schemeClr val="bg1"/>
                </a:solidFill>
              </a:rPr>
              <a:t> (OJ EU L 131, 28.5.2009, p. 11).</a:t>
            </a:r>
            <a:endParaRPr lang="sr-Latn-ME" sz="1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ME" sz="1200" b="1" i="1" u="sng" dirty="0">
                <a:solidFill>
                  <a:schemeClr val="bg1"/>
                </a:solidFill>
              </a:rPr>
              <a:t>Draft Decree on more detailed procedure and manner</a:t>
            </a:r>
            <a:r>
              <a:rPr lang="en-GB" sz="1200" b="1" i="1" u="sng" dirty="0">
                <a:solidFill>
                  <a:schemeClr val="bg1"/>
                </a:solidFill>
              </a:rPr>
              <a:t> </a:t>
            </a:r>
            <a:r>
              <a:rPr lang="sr-Latn-ME" sz="1200" b="1" i="1" u="sng" dirty="0">
                <a:solidFill>
                  <a:schemeClr val="bg1"/>
                </a:solidFill>
              </a:rPr>
              <a:t>of conducting investigations into marine casualties and incidents</a:t>
            </a:r>
            <a:endParaRPr lang="en-US" sz="1200" i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Directive 2009/18/EC of the European Parliament and of the Council of 23 April 2009 establishing the fundamental principles governing the investigation of accidents in the maritime transport sector and amending Council Directive 1999/35/EC and Directive 2002/59/EC of the European Parliament and of the Council</a:t>
            </a:r>
            <a:r>
              <a:rPr lang="en-US" sz="1200" i="1" dirty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(OJ EU L 131, 28.5.2009, p. 114).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Commission Regulation (EU) No 1286/2011 of 9 December 2011 adopting a common methodology for investigating marine casualties and incidents developed pursuant to Article 5(4) of Directive 2009/18/EC of the European Parliament and of the Council (OJ EU L 328, 10.12.2011, p. 36).</a:t>
            </a:r>
            <a:endParaRPr lang="sr-Latn-ME" sz="1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ME" sz="1200" b="1" i="1" u="sng" dirty="0">
                <a:solidFill>
                  <a:schemeClr val="bg1"/>
                </a:solidFill>
              </a:rPr>
              <a:t>Draft Rulebook on the manner of supervision informing and managing maritime traffic information system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D</a:t>
            </a:r>
            <a:r>
              <a:rPr lang="sr-Latn-ME" sz="1200" dirty="0">
                <a:solidFill>
                  <a:schemeClr val="bg1"/>
                </a:solidFill>
              </a:rPr>
              <a:t>irective </a:t>
            </a:r>
            <a:r>
              <a:rPr lang="en-US" sz="1200" dirty="0">
                <a:solidFill>
                  <a:schemeClr val="bg1"/>
                </a:solidFill>
              </a:rPr>
              <a:t>2009/17/EC </a:t>
            </a:r>
            <a:r>
              <a:rPr lang="sr-Latn-ME" sz="1200" dirty="0">
                <a:solidFill>
                  <a:schemeClr val="bg1"/>
                </a:solidFill>
              </a:rPr>
              <a:t>of the European Parliament and of the Council </a:t>
            </a:r>
            <a:r>
              <a:rPr lang="en-US" sz="1200" dirty="0">
                <a:solidFill>
                  <a:schemeClr val="bg1"/>
                </a:solidFill>
              </a:rPr>
              <a:t>of 23 April 2009 amending Directive 2002/59/EC establishing a Community vessel traffic monitoring and information system</a:t>
            </a:r>
            <a:endParaRPr lang="en-US" sz="12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Latn-ME" sz="1200" b="1" i="1" u="sng" dirty="0">
                <a:solidFill>
                  <a:schemeClr val="bg1"/>
                </a:solidFill>
              </a:rPr>
              <a:t>Draft Rulebook on the method of notifying the arrival of a ship in the port and departure of a ship from the port</a:t>
            </a:r>
            <a:endParaRPr lang="en-US" sz="1200" b="1" i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200" dirty="0">
                <a:solidFill>
                  <a:schemeClr val="bg1"/>
                </a:solidFill>
              </a:rPr>
              <a:t>Regulation (EU) 2019/1239 of the European Parliament and of the Council of 20 June 2019 </a:t>
            </a:r>
            <a:r>
              <a:rPr lang="sr-Latn-ME" sz="1200" dirty="0">
                <a:solidFill>
                  <a:schemeClr val="bg1"/>
                </a:solidFill>
              </a:rPr>
              <a:t> </a:t>
            </a:r>
            <a:r>
              <a:rPr lang="en-GB" sz="1200" dirty="0">
                <a:solidFill>
                  <a:schemeClr val="bg1"/>
                </a:solidFill>
              </a:rPr>
              <a:t>establishing a European Maritime Single Window environment and repealing Directive 2010/65/EU </a:t>
            </a:r>
            <a:endParaRPr lang="sr-Latn-ME" sz="1200" b="1" dirty="0">
              <a:solidFill>
                <a:schemeClr val="bg1"/>
              </a:solidFill>
            </a:endParaRPr>
          </a:p>
          <a:p>
            <a:endParaRPr lang="sr-Latn-ME" sz="1200" dirty="0"/>
          </a:p>
          <a:p>
            <a:endParaRPr lang="sr-Latn-ME" sz="1200" b="1" dirty="0">
              <a:solidFill>
                <a:srgbClr val="FF0000"/>
              </a:solidFill>
            </a:endParaRPr>
          </a:p>
          <a:p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3176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C5F55-BB8D-465C-89ED-D174EC337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1122218"/>
            <a:ext cx="10669589" cy="5077246"/>
          </a:xfrm>
        </p:spPr>
        <p:txBody>
          <a:bodyPr>
            <a:norm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i="1" u="sng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Draft Law on the prevention of sea pollution from vessels </a:t>
            </a: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en-US" sz="14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EMSA support – MARPOL CONSOLIDATED VERSION – 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transposition</a:t>
            </a:r>
            <a:r>
              <a:rPr lang="en-US" sz="12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 (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Project </a:t>
            </a: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is financed under the IPA Instrument under 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EMSAs</a:t>
            </a: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 Grant Agreement (Project IPA/2019/410-086 Preparatory measures for the future participation of relevant IPA II Beneficiaries in the European Maritime and Safety Agency -EMSA)</a:t>
            </a: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Project title: 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„</a:t>
            </a:r>
            <a:r>
              <a:rPr lang="en-GB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Technical Assistance for Capacity Support to the Transport Sector and EU Acquis Alignment     in 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Montenegro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“</a:t>
            </a: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PWA/MNE/IPA II/CAP 17/SER/01-8132/1</a:t>
            </a: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Directive 2005/35/EC of the European Parliament and of the Council of 7 September 2005 on ship-source pollution and on the introduction of penalties for infringements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;</a:t>
            </a: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Regulation (EC) No 782/2003 of the European Parliament and of the Council of 14 April 2003 on the prohibition of organotin compounds on ships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;</a:t>
            </a: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Regulation (EU) No 530/2012 of the European Parliament and of the Council of 13 June 2012 on the accelerated phasing-in of double-hull or equivalent design requirements for single-hull oil tankers</a:t>
            </a:r>
            <a: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;</a:t>
            </a:r>
            <a:b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b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Regulation (EU) No 1257/2013 of the European Parliament and of the Council of 20 November 2013 on ship recycling and amending Regulation (EC) No 1013/2006 and Directive 2009/16/EC.</a:t>
            </a:r>
            <a:br>
              <a:rPr lang="sr-Latn-ME" sz="13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lang="en-US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76331-AD01-4EE7-AC0E-9134FEC5A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8172"/>
            <a:ext cx="10515600" cy="64404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lphaLcPeriod"/>
            </a:pPr>
            <a:endParaRPr lang="sr-Latn-ME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 PLAN FOR WATERBORNE TRANSPORT AND MULTIMODALITY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UPDATE</a:t>
            </a:r>
            <a:b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 1.4</a:t>
            </a:r>
            <a:r>
              <a:rPr lang="sr-Latn-ME" sz="4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MARITIME TRANSPORT AND MARITIME PORTS</a:t>
            </a:r>
            <a:endParaRPr lang="sr-Latn-ME" sz="4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sz="12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2">
                  <a:lumMod val="75000"/>
                  <a:alpha val="19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9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194713A-F248-477C-B04C-76C1D5F14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1728"/>
            <a:ext cx="10515600" cy="776745"/>
          </a:xfrm>
        </p:spPr>
        <p:txBody>
          <a:bodyPr>
            <a:norm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 Plan for Waterborne Transport and Multimodality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UPDATE</a:t>
            </a: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 1.4</a:t>
            </a:r>
            <a:r>
              <a:rPr lang="sr-Latn-ME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MARITIME TRANSPORT AND MARITIME PORTS</a:t>
            </a:r>
            <a:br>
              <a:rPr lang="en-US" sz="1100" b="1" dirty="0">
                <a:solidFill>
                  <a:srgbClr val="4472C4"/>
                </a:solidFill>
              </a:rPr>
            </a:br>
            <a:endParaRPr lang="en-US" sz="11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C1867-D5EF-408F-A123-36CF379A9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3164"/>
            <a:ext cx="10515600" cy="47637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Draft  Law on ports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title: </a:t>
            </a:r>
            <a:r>
              <a:rPr lang="sr-Latn-ME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Assistance for Capacity Support to the Transport Sector and EU Acquis Alignment in </a:t>
            </a:r>
            <a:r>
              <a:rPr lang="sr-Latn-ME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Montenegro</a:t>
            </a:r>
            <a:r>
              <a:rPr lang="sr-Latn-ME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PWA/MNE/IPA II/CAP 17/SER/01-8132/1</a:t>
            </a: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Directive (EU) 2019/883 of the European Parliament and of the Council of 17 April 2019 on port reception facilities for the delivery of waste from ships, amending Directive 2010/65/EU and repealing Directive 2000/59/EC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Directive 2001/96/EC of the European Parliament and of the Council of 4 December 2001 establishing </a:t>
            </a:r>
            <a:r>
              <a:rPr lang="en-US" sz="1600" b="1" dirty="0" err="1">
                <a:solidFill>
                  <a:schemeClr val="bg1"/>
                </a:solidFill>
              </a:rPr>
              <a:t>harmonised</a:t>
            </a:r>
            <a:r>
              <a:rPr lang="en-US" sz="1600" b="1" dirty="0">
                <a:solidFill>
                  <a:schemeClr val="bg1"/>
                </a:solidFill>
              </a:rPr>
              <a:t> requirements and procedures for the safe loading and unloading of bulk carriers (OJ EC L 13, 16.1.2002, p. 9).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Regulation (EU) 2017/352 of the European Parliament and of the Council of 15 February 2017 establishing a framework for the provision of port services and common rules on the financial transparency of ports </a:t>
            </a:r>
            <a:endParaRPr lang="sr-Latn-ME" sz="1600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35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1CC0-19FB-4C5F-AB09-37B6C3DEE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423851"/>
            <a:ext cx="10823576" cy="4570549"/>
          </a:xfrm>
        </p:spPr>
        <p:txBody>
          <a:bodyPr>
            <a:no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1" i="1" u="sng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Draft law on inland navigation</a:t>
            </a:r>
            <a:r>
              <a:rPr lang="sr-Latn-ME" sz="1600" b="1" i="1" u="sng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br>
              <a:rPr lang="en-US" sz="1600" b="1" i="1" u="sng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br>
              <a:rPr lang="en-US" sz="1600" b="1" i="1" u="sng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Project title: </a:t>
            </a:r>
            <a:r>
              <a:rPr lang="sr-Latn-ME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„</a:t>
            </a:r>
            <a:r>
              <a:rPr lang="en-GB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Technical Assistance for Capacity Support to the Transport Sector and EU Acquis Alignment in </a:t>
            </a:r>
            <a:r>
              <a:rPr lang="sr-Latn-ME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Montenegro</a:t>
            </a:r>
            <a:r>
              <a:rPr lang="sr-Latn-ME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“</a:t>
            </a: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PWA/MNE/IPA II/CAP 17/SER/01-8132/1</a:t>
            </a: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+mn-ea"/>
                <a:cs typeface="+mn-cs"/>
              </a:rPr>
            </a:b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EU Directive 2017/2397 of the European Parliament and of the Council of 12 December 2017 on the recognition of professional qualifications in inland navigation   and repealing Council Directives 91/672/EEC and 96/50/EC</a:t>
            </a:r>
            <a:r>
              <a:rPr lang="sr-Latn-ME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EU Directive 2016/1629 of the European Parliament and of the Council of 14 September 2016 laying down technical requirements for inland waterway vessels, amending Directive 2009/100/EC and repealing Directive 2006/87/EC</a:t>
            </a:r>
            <a:r>
              <a:rPr lang="sr-Latn-ME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Directive 2009/100/EC of the European Parliament and of the Council of 16 September 2009 on reciprocal recognition of navigability </a:t>
            </a:r>
            <a:r>
              <a:rPr lang="en-US" sz="1600" b="1" cap="none" dirty="0" err="1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licences</a:t>
            </a: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for inland waterway vessels;</a:t>
            </a: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Directive 2013/53/EU of the European Parliament and of the Council of 20 November 2013 on recreational craft and personal watercraft and repealing Directive 94/25/EC</a:t>
            </a:r>
            <a:r>
              <a:rPr lang="en-US" sz="1600" b="1" cap="none" dirty="0">
                <a:ln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sr-Latn-RS" sz="1600" b="1" cap="none" dirty="0">
                <a:ln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55AA7-FDCB-49B9-9F6F-671DCB899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444618"/>
            <a:ext cx="10823575" cy="8958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 PLAN FOR WATERBORNE TRANSPORT AND MULTIMODALITY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UPDATE</a:t>
            </a: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 1.4</a:t>
            </a:r>
            <a:r>
              <a:rPr lang="sr-Latn-ME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MARITIME TRANSPORT AND MARITIME PORTS</a:t>
            </a:r>
            <a:endParaRPr lang="en-150" sz="11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115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0B3B3-90DF-4635-861A-F86820C9D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74004"/>
            <a:ext cx="8534400" cy="1120395"/>
          </a:xfrm>
        </p:spPr>
        <p:txBody>
          <a:bodyPr>
            <a:normAutofit/>
          </a:bodyPr>
          <a:lstStyle/>
          <a:p>
            <a:pPr algn="ctr"/>
            <a:br>
              <a:rPr lang="en-US" sz="1600" b="1" dirty="0"/>
            </a:br>
            <a:br>
              <a:rPr lang="en-US" sz="1600" b="1" dirty="0"/>
            </a:br>
            <a:br>
              <a:rPr lang="en-US" sz="1600" b="1" dirty="0"/>
            </a:br>
            <a:endParaRPr lang="en-US" sz="1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EFEAD-330B-44E6-9E5E-038B69FEA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000"/>
            <a:ext cx="10515600" cy="6089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ACTION PLAN FOR WATERBORNE TRANSPORT AND MULTIMODALITY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 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150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UPDATE</a:t>
            </a: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 1.4</a:t>
            </a:r>
            <a:r>
              <a:rPr lang="sr-Latn-ME" sz="11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MARITIME TRANSPORT AND MARITIME PORTS</a:t>
            </a:r>
            <a:br>
              <a:rPr lang="en-US" sz="1100" b="1" dirty="0">
                <a:solidFill>
                  <a:srgbClr val="4472C4"/>
                </a:solidFill>
              </a:rPr>
            </a:br>
            <a:endParaRPr lang="en-US" sz="1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b="1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600" b="1" i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OF SEAFARERS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EMSA conducted an inspection of the maritime education, training and certification system of Montenegro from 24 May to 2 June 2023. in accordance with the tasks assigned to the EMSA by Regulation No. 1406/2002 of the European Parliament and of the Council of 27 June 2002 establishing a European Maritime Safety Agency and Directive (EU) 2022/993 on the minimum level of training of seafarers. </a:t>
            </a:r>
          </a:p>
          <a:p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Inspection report on Compliance with the requirements of the STCW Convention, was delivered in August 2023</a:t>
            </a:r>
          </a:p>
          <a:p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accordance with identified shortcomings and recommendations Montenegro prepared Action Plan which was sent to EMSA</a:t>
            </a:r>
          </a:p>
          <a:p>
            <a:endParaRPr lang="sr-Latn-ME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Seafarer’s Identity document Rulebook was published in Official Gazette of Montenegro No. 10/24 dated February 2</a:t>
            </a:r>
            <a:r>
              <a:rPr lang="en-US" sz="1600" b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2024. </a:t>
            </a:r>
            <a:endParaRPr lang="sr-Latn-ME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r-Latn-ME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A1718D-C020-4D4B-BAD7-70B16BA60F28}"/>
              </a:ext>
            </a:extLst>
          </p:cNvPr>
          <p:cNvSpPr/>
          <p:nvPr/>
        </p:nvSpPr>
        <p:spPr>
          <a:xfrm>
            <a:off x="3048000" y="26903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br>
              <a:rPr lang="en-US" b="1" dirty="0">
                <a:solidFill>
                  <a:srgbClr val="4472C4"/>
                </a:solidFill>
              </a:rPr>
            </a:br>
            <a:endParaRPr lang="en-15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066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77768-31A2-4035-96DF-75AE073A5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800"/>
            <a:ext cx="10195070" cy="1361210"/>
          </a:xfrm>
        </p:spPr>
        <p:txBody>
          <a:bodyPr>
            <a:norm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VTMIS AND  NMSW 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7D6265-A372-4D63-9EE3-C90586008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1444337"/>
            <a:ext cx="10195070" cy="43468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/>
              <a:t>NMSW- The equipment contracting for NMSW has been delayed, but it has been completed, and the equipment is expected to be delivered and installed in March 2024, when end-user training will also begin.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b="1" dirty="0"/>
              <a:t> VTMIS  second phase - there was a delay in the process of obtaining permits for the installation of antenna masts at the locations. The process has been completed for all locations except two of them in Kotor ( </a:t>
            </a:r>
            <a:r>
              <a:rPr lang="en-US" b="1" dirty="0" err="1"/>
              <a:t>Boka</a:t>
            </a:r>
            <a:r>
              <a:rPr lang="en-US" b="1" dirty="0"/>
              <a:t> Bay). Also, for these two locations, permits are expected soon. In March 2024, the start of work in some locations and equipment delivery is expected. </a:t>
            </a:r>
          </a:p>
        </p:txBody>
      </p:sp>
    </p:spTree>
    <p:extLst>
      <p:ext uri="{BB962C8B-B14F-4D97-AF65-F5344CB8AC3E}">
        <p14:creationId xmlns:p14="http://schemas.microsoft.com/office/powerpoint/2010/main" val="2822662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722B1-5322-444D-9E65-D2C70E1D2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685800"/>
            <a:ext cx="10759643" cy="75507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NEXT STEPS- TAIEX SUPPORT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774790-3D6B-4580-9F72-5B611FAFC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1953492"/>
            <a:ext cx="10759642" cy="383770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b="1" dirty="0"/>
          </a:p>
          <a:p>
            <a:endParaRPr lang="en-US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Maritime Navigation Safety Law- revision of existing law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Law on ports</a:t>
            </a:r>
          </a:p>
        </p:txBody>
      </p:sp>
    </p:spTree>
    <p:extLst>
      <p:ext uri="{BB962C8B-B14F-4D97-AF65-F5344CB8AC3E}">
        <p14:creationId xmlns:p14="http://schemas.microsoft.com/office/powerpoint/2010/main" val="4011613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DBDAD-9103-451D-B32E-BE80000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257301"/>
            <a:ext cx="10758488" cy="4025900"/>
          </a:xfrm>
        </p:spPr>
        <p:txBody>
          <a:bodyPr>
            <a:norm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NAIROBI INTERNATIONAL CONVENTION ON THE REMOVAL OF WRECKS, 2007 – </a:t>
            </a:r>
            <a:r>
              <a:rPr lang="en-US" sz="1100" b="1" dirty="0">
                <a:solidFill>
                  <a:schemeClr val="bg1"/>
                </a:solidFill>
              </a:rPr>
              <a:t>adopted at  Government  session on January 24</a:t>
            </a:r>
            <a:r>
              <a:rPr lang="en-US" sz="1100" b="1" baseline="30000" dirty="0">
                <a:solidFill>
                  <a:schemeClr val="bg1"/>
                </a:solidFill>
              </a:rPr>
              <a:t>th</a:t>
            </a:r>
            <a:r>
              <a:rPr lang="en-US" sz="1100" b="1" dirty="0">
                <a:solidFill>
                  <a:schemeClr val="bg1"/>
                </a:solidFill>
              </a:rPr>
              <a:t> </a:t>
            </a:r>
            <a:br>
              <a:rPr lang="en-US" sz="1100" b="1" dirty="0">
                <a:solidFill>
                  <a:schemeClr val="bg1"/>
                </a:solidFill>
              </a:rPr>
            </a:br>
            <a:br>
              <a:rPr lang="en-US" sz="1100" b="1" dirty="0">
                <a:solidFill>
                  <a:schemeClr val="bg1"/>
                </a:solidFill>
              </a:rPr>
            </a:br>
            <a:br>
              <a:rPr lang="en-US" sz="1100" b="1" dirty="0">
                <a:solidFill>
                  <a:schemeClr val="bg1"/>
                </a:solidFill>
              </a:rPr>
            </a:br>
            <a:r>
              <a:rPr lang="en-US" sz="1100" b="1" dirty="0">
                <a:solidFill>
                  <a:schemeClr val="bg1"/>
                </a:solidFill>
              </a:rPr>
              <a:t>ADOPTION BY </a:t>
            </a:r>
            <a:r>
              <a:rPr lang="sr-Latn-ME" sz="1100" b="1" dirty="0">
                <a:solidFill>
                  <a:schemeClr val="bg1"/>
                </a:solidFill>
              </a:rPr>
              <a:t>THE </a:t>
            </a:r>
            <a:r>
              <a:rPr lang="en-US" sz="1100" b="1" dirty="0">
                <a:solidFill>
                  <a:schemeClr val="bg1"/>
                </a:solidFill>
              </a:rPr>
              <a:t>PARLIAMENT – BIGINING OF MARCH 2024</a:t>
            </a:r>
          </a:p>
        </p:txBody>
      </p:sp>
    </p:spTree>
    <p:extLst>
      <p:ext uri="{BB962C8B-B14F-4D97-AF65-F5344CB8AC3E}">
        <p14:creationId xmlns:p14="http://schemas.microsoft.com/office/powerpoint/2010/main" val="274226134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5AEEE59-5FB6-4EF1-AEB1-1B707502303A}"/>
</file>

<file path=customXml/itemProps2.xml><?xml version="1.0" encoding="utf-8"?>
<ds:datastoreItem xmlns:ds="http://schemas.openxmlformats.org/officeDocument/2006/customXml" ds:itemID="{94D1835A-DDA0-4624-B252-00581218F2C2}"/>
</file>

<file path=customXml/itemProps3.xml><?xml version="1.0" encoding="utf-8"?>
<ds:datastoreItem xmlns:ds="http://schemas.openxmlformats.org/officeDocument/2006/customXml" ds:itemID="{7323228C-95F7-4D66-8E8A-429FF1361091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2212</TotalTime>
  <Words>1455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Wingdings 3</vt:lpstr>
      <vt:lpstr>Slice</vt:lpstr>
      <vt:lpstr>9th Waterborne Transport and Multimodality Technical  Committee meeting  CIVITAVECHIA, 29. FEBRUARY 2024</vt:lpstr>
      <vt:lpstr>Action Plan for Waterborne Transport and Multimodality-status of implementation – UPDATE  Annex 1.4    MARITIME TRANSPORT AND MARITIME PORTS    </vt:lpstr>
      <vt:lpstr>Draft Law on the prevention of sea pollution from vessels    EMSA support – MARPOL CONSOLIDATED VERSION – transposition (Project is financed under the IPA Instrument under EMSAs Grant Agreement (Project IPA/2019/410-086 Preparatory measures for the future participation of relevant IPA II Beneficiaries in the European Maritime and Safety Agency -EMSA)  Project title: „Technical Assistance for Capacity Support to the Transport Sector and EU Acquis Alignment     in  Montenegro“PWA/MNE/IPA II/CAP 17/SER/01-8132/1  Directive 2005/35/EC of the European Parliament and of the Council of 7 September 2005 on ship-source pollution and on the introduction of penalties for infringements;  Regulation (EC) No 782/2003 of the European Parliament and of the Council of 14 April 2003 on the prohibition of organotin compounds on ships;  Regulation (EU) No 530/2012 of the European Parliament and of the Council of 13 June 2012 on the accelerated phasing-in of double-hull or equivalent design requirements for single-hull oil tankers;  Regulation (EU) No 1257/2013 of the European Parliament and of the Council of 20 November 2013 on ship recycling and amending Regulation (EC) No 1013/2006 and Directive 2009/16/EC. </vt:lpstr>
      <vt:lpstr>Action Plan for Waterborne Transport and Multimodality-status of implementation – UPDATE  Annex 1.4    MARITIME TRANSPORT AND MARITIME PORTS </vt:lpstr>
      <vt:lpstr>Draft law on inland navigation   Project title: „Technical Assistance for Capacity Support to the Transport Sector and EU Acquis Alignment in  Montenegro“PWA/MNE/IPA II/CAP 17/SER/01-8132/1  EU Directive 2017/2397 of the European Parliament and of the Council of 12 December 2017 on the recognition of professional qualifications in inland navigation   and repealing Council Directives 91/672/EEC and 96/50/EC;  EU Directive 2016/1629 of the European Parliament and of the Council of 14 September 2016 laying down technical requirements for inland waterway vessels, amending Directive 2009/100/EC and repealing Directive 2006/87/EC;  Directive 2009/100/EC of the European Parliament and of the Council of 16 September 2009 on reciprocal recognition of navigability licences for inland waterway vessels;  Directive 2013/53/EU of the European Parliament and of the Council of 20 November 2013 on recreational craft and personal watercraft and repealing Directive 94/25/EC. </vt:lpstr>
      <vt:lpstr>   </vt:lpstr>
      <vt:lpstr>VTMIS AND  NMSW  IMPLEMENTATION </vt:lpstr>
      <vt:lpstr>NEXT STEPS- TAIEX SUPPORT</vt:lpstr>
      <vt:lpstr>NAIROBI INTERNATIONAL CONVENTION ON THE REMOVAL OF WRECKS, 2007 – adopted at  Government  session on January 24th    ADOPTION BY THE PARLIAMENT – BIGINING OF MARCH 2024</vt:lpstr>
      <vt:lpstr>THANK  YOU  FOR  YOUR  ATENTION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Waterborne Transport and Multimodality Tech Comm  Port of Antwerp , 14-16 December 2022</dc:title>
  <dc:creator>Ana Kusovac</dc:creator>
  <cp:lastModifiedBy>Elson Thana</cp:lastModifiedBy>
  <cp:revision>259</cp:revision>
  <dcterms:created xsi:type="dcterms:W3CDTF">2022-12-01T09:36:00Z</dcterms:created>
  <dcterms:modified xsi:type="dcterms:W3CDTF">2024-02-27T11:59:01Z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</Properties>
</file>