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diagrams/drawing1.xml" ContentType="application/vnd.ms-office.drawingml.diagramDrawing+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sldIdLst>
    <p:sldId id="256" r:id="rId3"/>
    <p:sldId id="279" r:id="rId4"/>
    <p:sldId id="280" r:id="rId5"/>
    <p:sldId id="281" r:id="rId6"/>
    <p:sldId id="276" r:id="rId7"/>
    <p:sldId id="277" r:id="rId8"/>
    <p:sldId id="257" r:id="rId9"/>
    <p:sldId id="258" r:id="rId10"/>
    <p:sldId id="262" r:id="rId11"/>
    <p:sldId id="269" r:id="rId12"/>
    <p:sldId id="270" r:id="rId13"/>
    <p:sldId id="272" r:id="rId14"/>
    <p:sldId id="265" r:id="rId15"/>
    <p:sldId id="274" r:id="rId16"/>
    <p:sldId id="275" r:id="rId17"/>
    <p:sldId id="268" r:id="rId18"/>
  </p:sldIdLst>
  <p:sldSz cx="18288000" cy="10287000"/>
  <p:notesSz cx="6858000" cy="9144000"/>
  <p:embeddedFontLst>
    <p:embeddedFont>
      <p:font typeface="Poppins" panose="00000500000000000000" pitchFamily="2" charset="0"/>
      <p:regular r:id="rId19"/>
      <p:bold r:id="rId20"/>
      <p:italic r:id="rId21"/>
      <p:boldItalic r:id="rId22"/>
    </p:embeddedFont>
    <p:embeddedFont>
      <p:font typeface="Poppins Bold" panose="00000800000000000000" charset="0"/>
      <p:regular r:id="rId23"/>
      <p:bold r:id="rId24"/>
    </p:embeddedFont>
    <p:embeddedFont>
      <p:font typeface="Poppins Medium" panose="00000600000000000000" pitchFamily="2" charset="0"/>
      <p:regular r:id="rId25"/>
      <p:italic r:id="rId26"/>
    </p:embeddedFont>
    <p:embeddedFont>
      <p:font typeface="Poppins Semi-Bold" panose="020B0604020202020204" charset="0"/>
      <p:regular r:id="rId27"/>
      <p:bold r:id="rId28"/>
    </p:embeddedFont>
    <p:embeddedFont>
      <p:font typeface="Trebuchet MS" panose="020B0603020202020204" pitchFamily="34" charset="0"/>
      <p:regular r:id="rId29"/>
      <p:bold r:id="rId30"/>
      <p:italic r:id="rId31"/>
      <p:boldItalic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06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94593" autoAdjust="0"/>
  </p:normalViewPr>
  <p:slideViewPr>
    <p:cSldViewPr>
      <p:cViewPr varScale="1">
        <p:scale>
          <a:sx n="70" d="100"/>
          <a:sy n="70" d="100"/>
        </p:scale>
        <p:origin x="45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8.fntdata"/><Relationship Id="rId39" Type="http://schemas.openxmlformats.org/officeDocument/2006/relationships/customXml" Target="../customXml/item3.xml"/><Relationship Id="rId21" Type="http://schemas.openxmlformats.org/officeDocument/2006/relationships/font" Target="fonts/font3.fntdata"/><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699FB5-470F-4498-9C12-C23F2FFE2B5A}" type="doc">
      <dgm:prSet loTypeId="urn:microsoft.com/office/officeart/2005/8/layout/radial6" loCatId="cycle" qsTypeId="urn:microsoft.com/office/officeart/2005/8/quickstyle/simple1" qsCatId="simple" csTypeId="urn:microsoft.com/office/officeart/2005/8/colors/accent0_3" csCatId="mainScheme" phldr="1"/>
      <dgm:spPr/>
      <dgm:t>
        <a:bodyPr/>
        <a:lstStyle/>
        <a:p>
          <a:endParaRPr lang="en-US"/>
        </a:p>
      </dgm:t>
    </dgm:pt>
    <dgm:pt modelId="{8C55B758-DAD1-4F24-802C-CE215642C2B8}">
      <dgm:prSet phldrT="[Text]"/>
      <dgm:spPr>
        <a:solidFill>
          <a:srgbClr val="060644"/>
        </a:solidFill>
      </dgm:spPr>
      <dgm:t>
        <a:bodyPr/>
        <a:lstStyle/>
        <a:p>
          <a:r>
            <a:rPr lang="en-US" dirty="0"/>
            <a:t>Port Community</a:t>
          </a:r>
        </a:p>
      </dgm:t>
    </dgm:pt>
    <dgm:pt modelId="{4F8380D3-9886-4ECB-BECD-A26643B82513}" type="parTrans" cxnId="{ADD45906-90B2-4818-B51E-0799CF5B0FC0}">
      <dgm:prSet/>
      <dgm:spPr/>
      <dgm:t>
        <a:bodyPr/>
        <a:lstStyle/>
        <a:p>
          <a:endParaRPr lang="en-US"/>
        </a:p>
      </dgm:t>
    </dgm:pt>
    <dgm:pt modelId="{769AFB16-E4A4-41F5-810B-28F9B7FDAD0D}" type="sibTrans" cxnId="{ADD45906-90B2-4818-B51E-0799CF5B0FC0}">
      <dgm:prSet/>
      <dgm:spPr/>
      <dgm:t>
        <a:bodyPr/>
        <a:lstStyle/>
        <a:p>
          <a:endParaRPr lang="en-US"/>
        </a:p>
      </dgm:t>
    </dgm:pt>
    <dgm:pt modelId="{B9590FF3-7BD3-4B2B-AE71-2908C8D10EFD}">
      <dgm:prSet phldrT="[Text]"/>
      <dgm:spPr>
        <a:solidFill>
          <a:srgbClr val="060644"/>
        </a:solidFill>
      </dgm:spPr>
      <dgm:t>
        <a:bodyPr/>
        <a:lstStyle/>
        <a:p>
          <a:r>
            <a:rPr lang="en-US" dirty="0"/>
            <a:t>DPA</a:t>
          </a:r>
        </a:p>
      </dgm:t>
    </dgm:pt>
    <dgm:pt modelId="{C66FF7CE-3941-4FCD-93A9-F15F2B5A6D31}" type="parTrans" cxnId="{3A93A458-2282-4EDF-A5C7-D33F356FE292}">
      <dgm:prSet/>
      <dgm:spPr/>
      <dgm:t>
        <a:bodyPr/>
        <a:lstStyle/>
        <a:p>
          <a:endParaRPr lang="en-US"/>
        </a:p>
      </dgm:t>
    </dgm:pt>
    <dgm:pt modelId="{958AE790-A5B9-42AB-AFA5-3D311B833EDE}" type="sibTrans" cxnId="{3A93A458-2282-4EDF-A5C7-D33F356FE292}">
      <dgm:prSet/>
      <dgm:spPr/>
      <dgm:t>
        <a:bodyPr/>
        <a:lstStyle/>
        <a:p>
          <a:endParaRPr lang="en-US"/>
        </a:p>
      </dgm:t>
    </dgm:pt>
    <dgm:pt modelId="{E587D606-2703-4596-A218-23B8C2EFAAF1}">
      <dgm:prSet phldrT="[Text]"/>
      <dgm:spPr>
        <a:solidFill>
          <a:srgbClr val="060644"/>
        </a:solidFill>
      </dgm:spPr>
      <dgm:t>
        <a:bodyPr/>
        <a:lstStyle/>
        <a:p>
          <a:r>
            <a:rPr lang="en-US" dirty="0"/>
            <a:t>Road hauler</a:t>
          </a:r>
        </a:p>
      </dgm:t>
    </dgm:pt>
    <dgm:pt modelId="{E5A17C5F-A536-479B-A04F-5DAC05FCBC99}" type="parTrans" cxnId="{BCFB77F9-1029-495C-83A7-DD1F53239A59}">
      <dgm:prSet/>
      <dgm:spPr/>
      <dgm:t>
        <a:bodyPr/>
        <a:lstStyle/>
        <a:p>
          <a:endParaRPr lang="en-US"/>
        </a:p>
      </dgm:t>
    </dgm:pt>
    <dgm:pt modelId="{2D7FE9D4-5D1A-4F13-9DF2-DA432DD05C19}" type="sibTrans" cxnId="{BCFB77F9-1029-495C-83A7-DD1F53239A59}">
      <dgm:prSet/>
      <dgm:spPr/>
      <dgm:t>
        <a:bodyPr/>
        <a:lstStyle/>
        <a:p>
          <a:endParaRPr lang="en-US"/>
        </a:p>
      </dgm:t>
    </dgm:pt>
    <dgm:pt modelId="{6F71476C-AE57-4DB9-AAEC-659A2962C0D7}">
      <dgm:prSet phldrT="[Text]"/>
      <dgm:spPr>
        <a:solidFill>
          <a:srgbClr val="060644"/>
        </a:solidFill>
      </dgm:spPr>
      <dgm:t>
        <a:bodyPr/>
        <a:lstStyle/>
        <a:p>
          <a:r>
            <a:rPr lang="en-US" dirty="0"/>
            <a:t>Custom</a:t>
          </a:r>
        </a:p>
      </dgm:t>
    </dgm:pt>
    <dgm:pt modelId="{EF6C0EF9-4F62-437B-B38A-5AD153CEB1FE}" type="parTrans" cxnId="{9F78746B-21F6-4B70-9F3A-FA202D89237A}">
      <dgm:prSet/>
      <dgm:spPr/>
      <dgm:t>
        <a:bodyPr/>
        <a:lstStyle/>
        <a:p>
          <a:endParaRPr lang="en-US"/>
        </a:p>
      </dgm:t>
    </dgm:pt>
    <dgm:pt modelId="{E476000E-C14B-4996-B24B-025EDB2DD719}" type="sibTrans" cxnId="{9F78746B-21F6-4B70-9F3A-FA202D89237A}">
      <dgm:prSet/>
      <dgm:spPr/>
      <dgm:t>
        <a:bodyPr/>
        <a:lstStyle/>
        <a:p>
          <a:endParaRPr lang="en-US"/>
        </a:p>
      </dgm:t>
    </dgm:pt>
    <dgm:pt modelId="{31EF493A-28FA-4C66-A72B-48062CC0B1F4}">
      <dgm:prSet phldrT="[Text]"/>
      <dgm:spPr>
        <a:solidFill>
          <a:srgbClr val="060644"/>
        </a:solidFill>
      </dgm:spPr>
      <dgm:t>
        <a:bodyPr/>
        <a:lstStyle/>
        <a:p>
          <a:r>
            <a:rPr lang="en-US" dirty="0"/>
            <a:t>Border Police</a:t>
          </a:r>
        </a:p>
      </dgm:t>
    </dgm:pt>
    <dgm:pt modelId="{162DDB03-96FB-4478-8B43-51C0C492DCCB}" type="parTrans" cxnId="{6A5761C3-E5B9-4E77-9878-E63283EAE5F8}">
      <dgm:prSet/>
      <dgm:spPr/>
      <dgm:t>
        <a:bodyPr/>
        <a:lstStyle/>
        <a:p>
          <a:endParaRPr lang="en-US"/>
        </a:p>
      </dgm:t>
    </dgm:pt>
    <dgm:pt modelId="{252FEB7F-A000-4881-9DE1-4DC62AA9809F}" type="sibTrans" cxnId="{6A5761C3-E5B9-4E77-9878-E63283EAE5F8}">
      <dgm:prSet/>
      <dgm:spPr/>
      <dgm:t>
        <a:bodyPr/>
        <a:lstStyle/>
        <a:p>
          <a:endParaRPr lang="en-US"/>
        </a:p>
      </dgm:t>
    </dgm:pt>
    <dgm:pt modelId="{7238C01F-AA2F-4704-BD3B-7D8B124EA1C8}">
      <dgm:prSet/>
      <dgm:spPr>
        <a:solidFill>
          <a:srgbClr val="060644"/>
        </a:solidFill>
      </dgm:spPr>
      <dgm:t>
        <a:bodyPr/>
        <a:lstStyle/>
        <a:p>
          <a:r>
            <a:rPr lang="en-US" noProof="0" dirty="0"/>
            <a:t>Terminal Operators</a:t>
          </a:r>
          <a:endParaRPr lang="sq-AL" noProof="0" dirty="0"/>
        </a:p>
      </dgm:t>
    </dgm:pt>
    <dgm:pt modelId="{B69AFD2E-E5AA-4722-8AD8-5B06E8571195}" type="parTrans" cxnId="{7D32C56F-884C-4FCC-A3F1-ACB844304C90}">
      <dgm:prSet/>
      <dgm:spPr/>
      <dgm:t>
        <a:bodyPr/>
        <a:lstStyle/>
        <a:p>
          <a:endParaRPr lang="en-US"/>
        </a:p>
      </dgm:t>
    </dgm:pt>
    <dgm:pt modelId="{D3637CD9-95DF-466F-8EF7-BC64AC62C21B}" type="sibTrans" cxnId="{7D32C56F-884C-4FCC-A3F1-ACB844304C90}">
      <dgm:prSet/>
      <dgm:spPr/>
      <dgm:t>
        <a:bodyPr/>
        <a:lstStyle/>
        <a:p>
          <a:endParaRPr lang="en-US"/>
        </a:p>
      </dgm:t>
    </dgm:pt>
    <dgm:pt modelId="{CCBA9F90-DCA8-4CA0-8E57-85F968305F7C}">
      <dgm:prSet/>
      <dgm:spPr>
        <a:solidFill>
          <a:srgbClr val="060644"/>
        </a:solidFill>
      </dgm:spPr>
      <dgm:t>
        <a:bodyPr/>
        <a:lstStyle/>
        <a:p>
          <a:r>
            <a:rPr lang="en-US" dirty="0"/>
            <a:t>Dispatcher</a:t>
          </a:r>
        </a:p>
      </dgm:t>
    </dgm:pt>
    <dgm:pt modelId="{C127EC0F-49A0-4878-A860-1EAB98104BDF}" type="parTrans" cxnId="{2421292F-9C79-417E-A8A6-9DDD1E762FC6}">
      <dgm:prSet/>
      <dgm:spPr/>
      <dgm:t>
        <a:bodyPr/>
        <a:lstStyle/>
        <a:p>
          <a:endParaRPr lang="en-US"/>
        </a:p>
      </dgm:t>
    </dgm:pt>
    <dgm:pt modelId="{240B7771-0743-4A41-ABC8-FA146D00E452}" type="sibTrans" cxnId="{2421292F-9C79-417E-A8A6-9DDD1E762FC6}">
      <dgm:prSet/>
      <dgm:spPr/>
      <dgm:t>
        <a:bodyPr/>
        <a:lstStyle/>
        <a:p>
          <a:endParaRPr lang="en-US"/>
        </a:p>
      </dgm:t>
    </dgm:pt>
    <dgm:pt modelId="{33D1AAA0-2F87-418D-A98A-4BFE0390E168}">
      <dgm:prSet/>
      <dgm:spPr>
        <a:solidFill>
          <a:srgbClr val="060644"/>
        </a:solidFill>
      </dgm:spPr>
      <dgm:t>
        <a:bodyPr/>
        <a:lstStyle/>
        <a:p>
          <a:r>
            <a:rPr lang="en-US" dirty="0"/>
            <a:t>Shipping Agencies</a:t>
          </a:r>
        </a:p>
      </dgm:t>
    </dgm:pt>
    <dgm:pt modelId="{BF4F6AED-8419-4BA7-96F7-A4B956A1A739}" type="parTrans" cxnId="{541A9CDF-E4D5-4FAD-8316-BA51588CADCD}">
      <dgm:prSet/>
      <dgm:spPr/>
      <dgm:t>
        <a:bodyPr/>
        <a:lstStyle/>
        <a:p>
          <a:endParaRPr lang="en-US"/>
        </a:p>
      </dgm:t>
    </dgm:pt>
    <dgm:pt modelId="{18BAFF72-05A8-4A23-A0AE-C53A68A2DB9C}" type="sibTrans" cxnId="{541A9CDF-E4D5-4FAD-8316-BA51588CADCD}">
      <dgm:prSet/>
      <dgm:spPr/>
      <dgm:t>
        <a:bodyPr/>
        <a:lstStyle/>
        <a:p>
          <a:endParaRPr lang="en-US"/>
        </a:p>
      </dgm:t>
    </dgm:pt>
    <dgm:pt modelId="{3116C5B5-63CF-44FC-8E22-F07E9055D96D}">
      <dgm:prSet/>
      <dgm:spPr>
        <a:solidFill>
          <a:srgbClr val="060644"/>
        </a:solidFill>
      </dgm:spPr>
      <dgm:t>
        <a:bodyPr/>
        <a:lstStyle/>
        <a:p>
          <a:r>
            <a:rPr lang="en-US" dirty="0"/>
            <a:t>Customs Agents</a:t>
          </a:r>
        </a:p>
      </dgm:t>
    </dgm:pt>
    <dgm:pt modelId="{3B5D1A4E-6ECB-4EED-B4F8-9B83E7912ED8}" type="sibTrans" cxnId="{0BDA2427-C9B0-457E-AD3E-EBC711CC9F42}">
      <dgm:prSet/>
      <dgm:spPr/>
      <dgm:t>
        <a:bodyPr/>
        <a:lstStyle/>
        <a:p>
          <a:endParaRPr lang="en-US"/>
        </a:p>
      </dgm:t>
    </dgm:pt>
    <dgm:pt modelId="{F97862F6-42D9-4A93-B6B0-423D46B052D2}" type="parTrans" cxnId="{0BDA2427-C9B0-457E-AD3E-EBC711CC9F42}">
      <dgm:prSet/>
      <dgm:spPr/>
      <dgm:t>
        <a:bodyPr/>
        <a:lstStyle/>
        <a:p>
          <a:endParaRPr lang="en-US"/>
        </a:p>
      </dgm:t>
    </dgm:pt>
    <dgm:pt modelId="{43C2DC8B-D588-434A-90B4-A32982071390}" type="pres">
      <dgm:prSet presAssocID="{77699FB5-470F-4498-9C12-C23F2FFE2B5A}" presName="Name0" presStyleCnt="0">
        <dgm:presLayoutVars>
          <dgm:chMax val="1"/>
          <dgm:dir/>
          <dgm:animLvl val="ctr"/>
          <dgm:resizeHandles val="exact"/>
        </dgm:presLayoutVars>
      </dgm:prSet>
      <dgm:spPr/>
    </dgm:pt>
    <dgm:pt modelId="{51273AE4-31B0-4C24-BB99-AA865029BEAD}" type="pres">
      <dgm:prSet presAssocID="{8C55B758-DAD1-4F24-802C-CE215642C2B8}" presName="centerShape" presStyleLbl="node0" presStyleIdx="0" presStyleCnt="1" custScaleX="129956" custScaleY="120035"/>
      <dgm:spPr/>
    </dgm:pt>
    <dgm:pt modelId="{0DFB376C-A700-4D50-9418-26CB0D0A65A3}" type="pres">
      <dgm:prSet presAssocID="{B9590FF3-7BD3-4B2B-AE71-2908C8D10EFD}" presName="node" presStyleLbl="node1" presStyleIdx="0" presStyleCnt="8" custScaleY="45941">
        <dgm:presLayoutVars>
          <dgm:bulletEnabled val="1"/>
        </dgm:presLayoutVars>
      </dgm:prSet>
      <dgm:spPr>
        <a:prstGeom prst="roundRect">
          <a:avLst/>
        </a:prstGeom>
      </dgm:spPr>
    </dgm:pt>
    <dgm:pt modelId="{B2D17C21-5868-499E-B149-4626E75F3A12}" type="pres">
      <dgm:prSet presAssocID="{B9590FF3-7BD3-4B2B-AE71-2908C8D10EFD}" presName="dummy" presStyleCnt="0"/>
      <dgm:spPr/>
    </dgm:pt>
    <dgm:pt modelId="{06661370-1788-44B9-B1AA-937FB6A49D84}" type="pres">
      <dgm:prSet presAssocID="{958AE790-A5B9-42AB-AFA5-3D311B833EDE}" presName="sibTrans" presStyleLbl="sibTrans2D1" presStyleIdx="0" presStyleCnt="8"/>
      <dgm:spPr/>
    </dgm:pt>
    <dgm:pt modelId="{C30E5B21-A3E9-4E98-94D6-361AFC87D09D}" type="pres">
      <dgm:prSet presAssocID="{E587D606-2703-4596-A218-23B8C2EFAAF1}" presName="node" presStyleLbl="node1" presStyleIdx="1" presStyleCnt="8" custScaleX="169334" custScaleY="55277" custRadScaleRad="97646" custRadScaleInc="9325">
        <dgm:presLayoutVars>
          <dgm:bulletEnabled val="1"/>
        </dgm:presLayoutVars>
      </dgm:prSet>
      <dgm:spPr>
        <a:prstGeom prst="roundRect">
          <a:avLst/>
        </a:prstGeom>
      </dgm:spPr>
    </dgm:pt>
    <dgm:pt modelId="{312E3019-8388-4469-A4B2-AE3FE7DCD227}" type="pres">
      <dgm:prSet presAssocID="{E587D606-2703-4596-A218-23B8C2EFAAF1}" presName="dummy" presStyleCnt="0"/>
      <dgm:spPr/>
    </dgm:pt>
    <dgm:pt modelId="{23E338E6-47E6-4863-9C5D-B9B0B719760B}" type="pres">
      <dgm:prSet presAssocID="{2D7FE9D4-5D1A-4F13-9DF2-DA432DD05C19}" presName="sibTrans" presStyleLbl="sibTrans2D1" presStyleIdx="1" presStyleCnt="8"/>
      <dgm:spPr/>
    </dgm:pt>
    <dgm:pt modelId="{12AFF50B-23A1-4C9A-9E2B-05CD86372661}" type="pres">
      <dgm:prSet presAssocID="{6F71476C-AE57-4DB9-AAEC-659A2962C0D7}" presName="node" presStyleLbl="node1" presStyleIdx="2" presStyleCnt="8" custScaleX="164653" custScaleY="45941" custRadScaleRad="100002" custRadScaleInc="-2146">
        <dgm:presLayoutVars>
          <dgm:bulletEnabled val="1"/>
        </dgm:presLayoutVars>
      </dgm:prSet>
      <dgm:spPr>
        <a:prstGeom prst="roundRect">
          <a:avLst/>
        </a:prstGeom>
      </dgm:spPr>
    </dgm:pt>
    <dgm:pt modelId="{8455BDBE-F002-46F3-9876-04CEECFDF93F}" type="pres">
      <dgm:prSet presAssocID="{6F71476C-AE57-4DB9-AAEC-659A2962C0D7}" presName="dummy" presStyleCnt="0"/>
      <dgm:spPr/>
    </dgm:pt>
    <dgm:pt modelId="{DB5766A9-AAC7-4039-81AD-C85D9B7C0D33}" type="pres">
      <dgm:prSet presAssocID="{E476000E-C14B-4996-B24B-025EDB2DD719}" presName="sibTrans" presStyleLbl="sibTrans2D1" presStyleIdx="2" presStyleCnt="8"/>
      <dgm:spPr/>
    </dgm:pt>
    <dgm:pt modelId="{016936E5-E8ED-4DD6-987E-9D746C4AFEA8}" type="pres">
      <dgm:prSet presAssocID="{31EF493A-28FA-4C66-A72B-48062CC0B1F4}" presName="node" presStyleLbl="node1" presStyleIdx="3" presStyleCnt="8" custScaleX="167631" custScaleY="45842" custRadScaleRad="106559" custRadScaleInc="-79229">
        <dgm:presLayoutVars>
          <dgm:bulletEnabled val="1"/>
        </dgm:presLayoutVars>
      </dgm:prSet>
      <dgm:spPr>
        <a:prstGeom prst="roundRect">
          <a:avLst/>
        </a:prstGeom>
      </dgm:spPr>
    </dgm:pt>
    <dgm:pt modelId="{7DEF6CEF-439A-4ECA-B60B-55387608F9BF}" type="pres">
      <dgm:prSet presAssocID="{31EF493A-28FA-4C66-A72B-48062CC0B1F4}" presName="dummy" presStyleCnt="0"/>
      <dgm:spPr/>
    </dgm:pt>
    <dgm:pt modelId="{0D2D94CD-D363-4911-9DE4-FD254D782835}" type="pres">
      <dgm:prSet presAssocID="{252FEB7F-A000-4881-9DE1-4DC62AA9809F}" presName="sibTrans" presStyleLbl="sibTrans2D1" presStyleIdx="3" presStyleCnt="8"/>
      <dgm:spPr/>
    </dgm:pt>
    <dgm:pt modelId="{914F774B-327B-4ACF-BFF9-0D6A8B5818BF}" type="pres">
      <dgm:prSet presAssocID="{7238C01F-AA2F-4704-BD3B-7D8B124EA1C8}" presName="node" presStyleLbl="node1" presStyleIdx="4" presStyleCnt="8" custScaleX="169384" custScaleY="55409">
        <dgm:presLayoutVars>
          <dgm:bulletEnabled val="1"/>
        </dgm:presLayoutVars>
      </dgm:prSet>
      <dgm:spPr>
        <a:prstGeom prst="roundRect">
          <a:avLst/>
        </a:prstGeom>
      </dgm:spPr>
    </dgm:pt>
    <dgm:pt modelId="{BEFC4E86-F07F-409B-BF90-D5FA25A5732B}" type="pres">
      <dgm:prSet presAssocID="{7238C01F-AA2F-4704-BD3B-7D8B124EA1C8}" presName="dummy" presStyleCnt="0"/>
      <dgm:spPr/>
    </dgm:pt>
    <dgm:pt modelId="{7B082A57-9EF9-4FA2-96E6-539C744F30BA}" type="pres">
      <dgm:prSet presAssocID="{D3637CD9-95DF-466F-8EF7-BC64AC62C21B}" presName="sibTrans" presStyleLbl="sibTrans2D1" presStyleIdx="4" presStyleCnt="8"/>
      <dgm:spPr/>
    </dgm:pt>
    <dgm:pt modelId="{BFB1B62A-7177-4D71-A0A1-DE5D6917F4BE}" type="pres">
      <dgm:prSet presAssocID="{3116C5B5-63CF-44FC-8E22-F07E9055D96D}" presName="node" presStyleLbl="node1" presStyleIdx="5" presStyleCnt="8" custScaleX="170934" custScaleY="46015" custRadScaleRad="98795" custRadScaleInc="64017">
        <dgm:presLayoutVars>
          <dgm:bulletEnabled val="1"/>
        </dgm:presLayoutVars>
      </dgm:prSet>
      <dgm:spPr>
        <a:prstGeom prst="roundRect">
          <a:avLst/>
        </a:prstGeom>
      </dgm:spPr>
    </dgm:pt>
    <dgm:pt modelId="{C7CB5867-142E-4C9B-96EE-E331EA37F869}" type="pres">
      <dgm:prSet presAssocID="{3116C5B5-63CF-44FC-8E22-F07E9055D96D}" presName="dummy" presStyleCnt="0"/>
      <dgm:spPr/>
    </dgm:pt>
    <dgm:pt modelId="{0A695974-7271-41C9-862D-8B77EEAAB4E5}" type="pres">
      <dgm:prSet presAssocID="{3B5D1A4E-6ECB-4EED-B4F8-9B83E7912ED8}" presName="sibTrans" presStyleLbl="sibTrans2D1" presStyleIdx="5" presStyleCnt="8"/>
      <dgm:spPr/>
    </dgm:pt>
    <dgm:pt modelId="{FC598B0D-F619-460A-913F-0BE39EAB2BC1}" type="pres">
      <dgm:prSet presAssocID="{CCBA9F90-DCA8-4CA0-8E57-85F968305F7C}" presName="node" presStyleLbl="node1" presStyleIdx="6" presStyleCnt="8" custScaleX="164825" custScaleY="45941">
        <dgm:presLayoutVars>
          <dgm:bulletEnabled val="1"/>
        </dgm:presLayoutVars>
      </dgm:prSet>
      <dgm:spPr>
        <a:prstGeom prst="roundRect">
          <a:avLst/>
        </a:prstGeom>
      </dgm:spPr>
    </dgm:pt>
    <dgm:pt modelId="{2A2567BF-D228-42F9-A912-5514C3BC4ADD}" type="pres">
      <dgm:prSet presAssocID="{CCBA9F90-DCA8-4CA0-8E57-85F968305F7C}" presName="dummy" presStyleCnt="0"/>
      <dgm:spPr/>
    </dgm:pt>
    <dgm:pt modelId="{31DE57EA-272C-496B-AD34-52269DDA239B}" type="pres">
      <dgm:prSet presAssocID="{240B7771-0743-4A41-ABC8-FA146D00E452}" presName="sibTrans" presStyleLbl="sibTrans2D1" presStyleIdx="6" presStyleCnt="8"/>
      <dgm:spPr/>
    </dgm:pt>
    <dgm:pt modelId="{EF20E354-F894-4AA4-8DD4-9C7EE65972CF}" type="pres">
      <dgm:prSet presAssocID="{33D1AAA0-2F87-418D-A98A-4BFE0390E168}" presName="node" presStyleLbl="node1" presStyleIdx="7" presStyleCnt="8" custScaleX="169384" custScaleY="55409" custRadScaleRad="98526" custRadScaleInc="-18490">
        <dgm:presLayoutVars>
          <dgm:bulletEnabled val="1"/>
        </dgm:presLayoutVars>
      </dgm:prSet>
      <dgm:spPr>
        <a:prstGeom prst="roundRect">
          <a:avLst/>
        </a:prstGeom>
      </dgm:spPr>
    </dgm:pt>
    <dgm:pt modelId="{176950EE-B7DB-4E47-A22C-434EEB348337}" type="pres">
      <dgm:prSet presAssocID="{33D1AAA0-2F87-418D-A98A-4BFE0390E168}" presName="dummy" presStyleCnt="0"/>
      <dgm:spPr/>
    </dgm:pt>
    <dgm:pt modelId="{91471401-6B65-4253-BDDC-AEC29740FF5C}" type="pres">
      <dgm:prSet presAssocID="{18BAFF72-05A8-4A23-A0AE-C53A68A2DB9C}" presName="sibTrans" presStyleLbl="sibTrans2D1" presStyleIdx="7" presStyleCnt="8"/>
      <dgm:spPr/>
    </dgm:pt>
  </dgm:ptLst>
  <dgm:cxnLst>
    <dgm:cxn modelId="{ADD45906-90B2-4818-B51E-0799CF5B0FC0}" srcId="{77699FB5-470F-4498-9C12-C23F2FFE2B5A}" destId="{8C55B758-DAD1-4F24-802C-CE215642C2B8}" srcOrd="0" destOrd="0" parTransId="{4F8380D3-9886-4ECB-BECD-A26643B82513}" sibTransId="{769AFB16-E4A4-41F5-810B-28F9B7FDAD0D}"/>
    <dgm:cxn modelId="{C3E68115-0F58-4903-96C4-705C16DDCB78}" type="presOf" srcId="{7238C01F-AA2F-4704-BD3B-7D8B124EA1C8}" destId="{914F774B-327B-4ACF-BFF9-0D6A8B5818BF}" srcOrd="0" destOrd="0" presId="urn:microsoft.com/office/officeart/2005/8/layout/radial6"/>
    <dgm:cxn modelId="{0BDA2427-C9B0-457E-AD3E-EBC711CC9F42}" srcId="{8C55B758-DAD1-4F24-802C-CE215642C2B8}" destId="{3116C5B5-63CF-44FC-8E22-F07E9055D96D}" srcOrd="5" destOrd="0" parTransId="{F97862F6-42D9-4A93-B6B0-423D46B052D2}" sibTransId="{3B5D1A4E-6ECB-4EED-B4F8-9B83E7912ED8}"/>
    <dgm:cxn modelId="{F896312A-8551-478A-92D1-76139072BFE6}" type="presOf" srcId="{3B5D1A4E-6ECB-4EED-B4F8-9B83E7912ED8}" destId="{0A695974-7271-41C9-862D-8B77EEAAB4E5}" srcOrd="0" destOrd="0" presId="urn:microsoft.com/office/officeart/2005/8/layout/radial6"/>
    <dgm:cxn modelId="{F6D6822A-8DA0-477A-B80C-22265581A97E}" type="presOf" srcId="{3116C5B5-63CF-44FC-8E22-F07E9055D96D}" destId="{BFB1B62A-7177-4D71-A0A1-DE5D6917F4BE}" srcOrd="0" destOrd="0" presId="urn:microsoft.com/office/officeart/2005/8/layout/radial6"/>
    <dgm:cxn modelId="{2421292F-9C79-417E-A8A6-9DDD1E762FC6}" srcId="{8C55B758-DAD1-4F24-802C-CE215642C2B8}" destId="{CCBA9F90-DCA8-4CA0-8E57-85F968305F7C}" srcOrd="6" destOrd="0" parTransId="{C127EC0F-49A0-4878-A860-1EAB98104BDF}" sibTransId="{240B7771-0743-4A41-ABC8-FA146D00E452}"/>
    <dgm:cxn modelId="{B3400335-895A-4BA0-99B0-B865D6619175}" type="presOf" srcId="{D3637CD9-95DF-466F-8EF7-BC64AC62C21B}" destId="{7B082A57-9EF9-4FA2-96E6-539C744F30BA}" srcOrd="0" destOrd="0" presId="urn:microsoft.com/office/officeart/2005/8/layout/radial6"/>
    <dgm:cxn modelId="{4AC89B38-68EE-46D2-A59E-D04F25710E7A}" type="presOf" srcId="{8C55B758-DAD1-4F24-802C-CE215642C2B8}" destId="{51273AE4-31B0-4C24-BB99-AA865029BEAD}" srcOrd="0" destOrd="0" presId="urn:microsoft.com/office/officeart/2005/8/layout/radial6"/>
    <dgm:cxn modelId="{6DA57C61-C85A-45A4-997F-E68D3A5C140C}" type="presOf" srcId="{240B7771-0743-4A41-ABC8-FA146D00E452}" destId="{31DE57EA-272C-496B-AD34-52269DDA239B}" srcOrd="0" destOrd="0" presId="urn:microsoft.com/office/officeart/2005/8/layout/radial6"/>
    <dgm:cxn modelId="{3D13B942-B8BD-4ECE-9ED8-BED4AB56263B}" type="presOf" srcId="{6F71476C-AE57-4DB9-AAEC-659A2962C0D7}" destId="{12AFF50B-23A1-4C9A-9E2B-05CD86372661}" srcOrd="0" destOrd="0" presId="urn:microsoft.com/office/officeart/2005/8/layout/radial6"/>
    <dgm:cxn modelId="{9F78746B-21F6-4B70-9F3A-FA202D89237A}" srcId="{8C55B758-DAD1-4F24-802C-CE215642C2B8}" destId="{6F71476C-AE57-4DB9-AAEC-659A2962C0D7}" srcOrd="2" destOrd="0" parTransId="{EF6C0EF9-4F62-437B-B38A-5AD153CEB1FE}" sibTransId="{E476000E-C14B-4996-B24B-025EDB2DD719}"/>
    <dgm:cxn modelId="{7D32C56F-884C-4FCC-A3F1-ACB844304C90}" srcId="{8C55B758-DAD1-4F24-802C-CE215642C2B8}" destId="{7238C01F-AA2F-4704-BD3B-7D8B124EA1C8}" srcOrd="4" destOrd="0" parTransId="{B69AFD2E-E5AA-4722-8AD8-5B06E8571195}" sibTransId="{D3637CD9-95DF-466F-8EF7-BC64AC62C21B}"/>
    <dgm:cxn modelId="{84442571-326D-41C7-837A-0FCF9149AAC9}" type="presOf" srcId="{252FEB7F-A000-4881-9DE1-4DC62AA9809F}" destId="{0D2D94CD-D363-4911-9DE4-FD254D782835}" srcOrd="0" destOrd="0" presId="urn:microsoft.com/office/officeart/2005/8/layout/radial6"/>
    <dgm:cxn modelId="{3A93A458-2282-4EDF-A5C7-D33F356FE292}" srcId="{8C55B758-DAD1-4F24-802C-CE215642C2B8}" destId="{B9590FF3-7BD3-4B2B-AE71-2908C8D10EFD}" srcOrd="0" destOrd="0" parTransId="{C66FF7CE-3941-4FCD-93A9-F15F2B5A6D31}" sibTransId="{958AE790-A5B9-42AB-AFA5-3D311B833EDE}"/>
    <dgm:cxn modelId="{6CCF7783-510A-42A6-A1E1-6A3B738DB6C4}" type="presOf" srcId="{958AE790-A5B9-42AB-AFA5-3D311B833EDE}" destId="{06661370-1788-44B9-B1AA-937FB6A49D84}" srcOrd="0" destOrd="0" presId="urn:microsoft.com/office/officeart/2005/8/layout/radial6"/>
    <dgm:cxn modelId="{C28E168E-E670-4778-A3CC-627CEDC12F44}" type="presOf" srcId="{E476000E-C14B-4996-B24B-025EDB2DD719}" destId="{DB5766A9-AAC7-4039-81AD-C85D9B7C0D33}" srcOrd="0" destOrd="0" presId="urn:microsoft.com/office/officeart/2005/8/layout/radial6"/>
    <dgm:cxn modelId="{81FDA496-E7D6-40DD-9633-BAB1799C7E17}" type="presOf" srcId="{CCBA9F90-DCA8-4CA0-8E57-85F968305F7C}" destId="{FC598B0D-F619-460A-913F-0BE39EAB2BC1}" srcOrd="0" destOrd="0" presId="urn:microsoft.com/office/officeart/2005/8/layout/radial6"/>
    <dgm:cxn modelId="{B3C576B4-EE8B-4BB0-BD71-A6ED9EAB1DDC}" type="presOf" srcId="{E587D606-2703-4596-A218-23B8C2EFAAF1}" destId="{C30E5B21-A3E9-4E98-94D6-361AFC87D09D}" srcOrd="0" destOrd="0" presId="urn:microsoft.com/office/officeart/2005/8/layout/radial6"/>
    <dgm:cxn modelId="{741F9BB9-E8C6-49EF-B5C6-0E885BAFDD2E}" type="presOf" srcId="{2D7FE9D4-5D1A-4F13-9DF2-DA432DD05C19}" destId="{23E338E6-47E6-4863-9C5D-B9B0B719760B}" srcOrd="0" destOrd="0" presId="urn:microsoft.com/office/officeart/2005/8/layout/radial6"/>
    <dgm:cxn modelId="{6A5761C3-E5B9-4E77-9878-E63283EAE5F8}" srcId="{8C55B758-DAD1-4F24-802C-CE215642C2B8}" destId="{31EF493A-28FA-4C66-A72B-48062CC0B1F4}" srcOrd="3" destOrd="0" parTransId="{162DDB03-96FB-4478-8B43-51C0C492DCCB}" sibTransId="{252FEB7F-A000-4881-9DE1-4DC62AA9809F}"/>
    <dgm:cxn modelId="{DF75FED9-8B8D-479F-B785-198F9D225045}" type="presOf" srcId="{18BAFF72-05A8-4A23-A0AE-C53A68A2DB9C}" destId="{91471401-6B65-4253-BDDC-AEC29740FF5C}" srcOrd="0" destOrd="0" presId="urn:microsoft.com/office/officeart/2005/8/layout/radial6"/>
    <dgm:cxn modelId="{541A9CDF-E4D5-4FAD-8316-BA51588CADCD}" srcId="{8C55B758-DAD1-4F24-802C-CE215642C2B8}" destId="{33D1AAA0-2F87-418D-A98A-4BFE0390E168}" srcOrd="7" destOrd="0" parTransId="{BF4F6AED-8419-4BA7-96F7-A4B956A1A739}" sibTransId="{18BAFF72-05A8-4A23-A0AE-C53A68A2DB9C}"/>
    <dgm:cxn modelId="{D4BCC7EB-88FA-415A-9BB9-D1C92FD44F0D}" type="presOf" srcId="{31EF493A-28FA-4C66-A72B-48062CC0B1F4}" destId="{016936E5-E8ED-4DD6-987E-9D746C4AFEA8}" srcOrd="0" destOrd="0" presId="urn:microsoft.com/office/officeart/2005/8/layout/radial6"/>
    <dgm:cxn modelId="{9E7FFEF2-77DB-4331-988E-3E159FFF2851}" type="presOf" srcId="{B9590FF3-7BD3-4B2B-AE71-2908C8D10EFD}" destId="{0DFB376C-A700-4D50-9418-26CB0D0A65A3}" srcOrd="0" destOrd="0" presId="urn:microsoft.com/office/officeart/2005/8/layout/radial6"/>
    <dgm:cxn modelId="{FB5794F6-132C-4689-B5E7-40056FC397DD}" type="presOf" srcId="{33D1AAA0-2F87-418D-A98A-4BFE0390E168}" destId="{EF20E354-F894-4AA4-8DD4-9C7EE65972CF}" srcOrd="0" destOrd="0" presId="urn:microsoft.com/office/officeart/2005/8/layout/radial6"/>
    <dgm:cxn modelId="{BCFB77F9-1029-495C-83A7-DD1F53239A59}" srcId="{8C55B758-DAD1-4F24-802C-CE215642C2B8}" destId="{E587D606-2703-4596-A218-23B8C2EFAAF1}" srcOrd="1" destOrd="0" parTransId="{E5A17C5F-A536-479B-A04F-5DAC05FCBC99}" sibTransId="{2D7FE9D4-5D1A-4F13-9DF2-DA432DD05C19}"/>
    <dgm:cxn modelId="{DAEB8CFB-26CD-4F36-BEF0-4E3BEA07FBD9}" type="presOf" srcId="{77699FB5-470F-4498-9C12-C23F2FFE2B5A}" destId="{43C2DC8B-D588-434A-90B4-A32982071390}" srcOrd="0" destOrd="0" presId="urn:microsoft.com/office/officeart/2005/8/layout/radial6"/>
    <dgm:cxn modelId="{298C9F78-3303-4352-AADB-434D32BBEBB7}" type="presParOf" srcId="{43C2DC8B-D588-434A-90B4-A32982071390}" destId="{51273AE4-31B0-4C24-BB99-AA865029BEAD}" srcOrd="0" destOrd="0" presId="urn:microsoft.com/office/officeart/2005/8/layout/radial6"/>
    <dgm:cxn modelId="{E19F5B2D-F6C4-428C-81A0-394D2DCF0452}" type="presParOf" srcId="{43C2DC8B-D588-434A-90B4-A32982071390}" destId="{0DFB376C-A700-4D50-9418-26CB0D0A65A3}" srcOrd="1" destOrd="0" presId="urn:microsoft.com/office/officeart/2005/8/layout/radial6"/>
    <dgm:cxn modelId="{C3649A8D-B219-4521-A669-1AD9208F3351}" type="presParOf" srcId="{43C2DC8B-D588-434A-90B4-A32982071390}" destId="{B2D17C21-5868-499E-B149-4626E75F3A12}" srcOrd="2" destOrd="0" presId="urn:microsoft.com/office/officeart/2005/8/layout/radial6"/>
    <dgm:cxn modelId="{B98C6C29-4D12-4531-AEDC-3B432C848F82}" type="presParOf" srcId="{43C2DC8B-D588-434A-90B4-A32982071390}" destId="{06661370-1788-44B9-B1AA-937FB6A49D84}" srcOrd="3" destOrd="0" presId="urn:microsoft.com/office/officeart/2005/8/layout/radial6"/>
    <dgm:cxn modelId="{D38D04B6-4188-457D-A3F1-CB8E62A757E9}" type="presParOf" srcId="{43C2DC8B-D588-434A-90B4-A32982071390}" destId="{C30E5B21-A3E9-4E98-94D6-361AFC87D09D}" srcOrd="4" destOrd="0" presId="urn:microsoft.com/office/officeart/2005/8/layout/radial6"/>
    <dgm:cxn modelId="{99F54AB1-05AD-4D8E-9FF2-B8E41EB834E7}" type="presParOf" srcId="{43C2DC8B-D588-434A-90B4-A32982071390}" destId="{312E3019-8388-4469-A4B2-AE3FE7DCD227}" srcOrd="5" destOrd="0" presId="urn:microsoft.com/office/officeart/2005/8/layout/radial6"/>
    <dgm:cxn modelId="{67270803-F08A-44DE-A189-96CF39D58943}" type="presParOf" srcId="{43C2DC8B-D588-434A-90B4-A32982071390}" destId="{23E338E6-47E6-4863-9C5D-B9B0B719760B}" srcOrd="6" destOrd="0" presId="urn:microsoft.com/office/officeart/2005/8/layout/radial6"/>
    <dgm:cxn modelId="{DABBA8D9-DDFD-4EB7-AEA8-35D75CF7AA72}" type="presParOf" srcId="{43C2DC8B-D588-434A-90B4-A32982071390}" destId="{12AFF50B-23A1-4C9A-9E2B-05CD86372661}" srcOrd="7" destOrd="0" presId="urn:microsoft.com/office/officeart/2005/8/layout/radial6"/>
    <dgm:cxn modelId="{30A939A4-338C-4910-B4E6-127FBBF3141F}" type="presParOf" srcId="{43C2DC8B-D588-434A-90B4-A32982071390}" destId="{8455BDBE-F002-46F3-9876-04CEECFDF93F}" srcOrd="8" destOrd="0" presId="urn:microsoft.com/office/officeart/2005/8/layout/radial6"/>
    <dgm:cxn modelId="{B7DCCADE-C99A-4549-8033-5CEBCB8E28DD}" type="presParOf" srcId="{43C2DC8B-D588-434A-90B4-A32982071390}" destId="{DB5766A9-AAC7-4039-81AD-C85D9B7C0D33}" srcOrd="9" destOrd="0" presId="urn:microsoft.com/office/officeart/2005/8/layout/radial6"/>
    <dgm:cxn modelId="{476FA0D5-033F-446C-B61F-BEBA8609CB8D}" type="presParOf" srcId="{43C2DC8B-D588-434A-90B4-A32982071390}" destId="{016936E5-E8ED-4DD6-987E-9D746C4AFEA8}" srcOrd="10" destOrd="0" presId="urn:microsoft.com/office/officeart/2005/8/layout/radial6"/>
    <dgm:cxn modelId="{F36BF9BC-5737-4BC4-B3EC-DB5A8F940F60}" type="presParOf" srcId="{43C2DC8B-D588-434A-90B4-A32982071390}" destId="{7DEF6CEF-439A-4ECA-B60B-55387608F9BF}" srcOrd="11" destOrd="0" presId="urn:microsoft.com/office/officeart/2005/8/layout/radial6"/>
    <dgm:cxn modelId="{FB304935-180C-4861-982F-E3F8A20BA070}" type="presParOf" srcId="{43C2DC8B-D588-434A-90B4-A32982071390}" destId="{0D2D94CD-D363-4911-9DE4-FD254D782835}" srcOrd="12" destOrd="0" presId="urn:microsoft.com/office/officeart/2005/8/layout/radial6"/>
    <dgm:cxn modelId="{6CE2C662-BDDE-4C0E-B84E-EFB451E4B5A0}" type="presParOf" srcId="{43C2DC8B-D588-434A-90B4-A32982071390}" destId="{914F774B-327B-4ACF-BFF9-0D6A8B5818BF}" srcOrd="13" destOrd="0" presId="urn:microsoft.com/office/officeart/2005/8/layout/radial6"/>
    <dgm:cxn modelId="{795A349A-3695-4E07-830F-07FF6E5C97EC}" type="presParOf" srcId="{43C2DC8B-D588-434A-90B4-A32982071390}" destId="{BEFC4E86-F07F-409B-BF90-D5FA25A5732B}" srcOrd="14" destOrd="0" presId="urn:microsoft.com/office/officeart/2005/8/layout/radial6"/>
    <dgm:cxn modelId="{62289573-8FB6-4CAE-AA61-BB49F3E4D338}" type="presParOf" srcId="{43C2DC8B-D588-434A-90B4-A32982071390}" destId="{7B082A57-9EF9-4FA2-96E6-539C744F30BA}" srcOrd="15" destOrd="0" presId="urn:microsoft.com/office/officeart/2005/8/layout/radial6"/>
    <dgm:cxn modelId="{6614EDBE-0E4E-4A79-9F63-D425CF53F0AF}" type="presParOf" srcId="{43C2DC8B-D588-434A-90B4-A32982071390}" destId="{BFB1B62A-7177-4D71-A0A1-DE5D6917F4BE}" srcOrd="16" destOrd="0" presId="urn:microsoft.com/office/officeart/2005/8/layout/radial6"/>
    <dgm:cxn modelId="{383856B6-3D89-42AA-8718-2FAE98CCFFDE}" type="presParOf" srcId="{43C2DC8B-D588-434A-90B4-A32982071390}" destId="{C7CB5867-142E-4C9B-96EE-E331EA37F869}" srcOrd="17" destOrd="0" presId="urn:microsoft.com/office/officeart/2005/8/layout/radial6"/>
    <dgm:cxn modelId="{CD5FAB85-4D96-4760-A683-8B1DDB1CCD0F}" type="presParOf" srcId="{43C2DC8B-D588-434A-90B4-A32982071390}" destId="{0A695974-7271-41C9-862D-8B77EEAAB4E5}" srcOrd="18" destOrd="0" presId="urn:microsoft.com/office/officeart/2005/8/layout/radial6"/>
    <dgm:cxn modelId="{180380E9-6209-4EA5-BD52-0CABE99D2FD3}" type="presParOf" srcId="{43C2DC8B-D588-434A-90B4-A32982071390}" destId="{FC598B0D-F619-460A-913F-0BE39EAB2BC1}" srcOrd="19" destOrd="0" presId="urn:microsoft.com/office/officeart/2005/8/layout/radial6"/>
    <dgm:cxn modelId="{4FC0A26B-CEEE-4B5E-BD55-669F81DEFD2B}" type="presParOf" srcId="{43C2DC8B-D588-434A-90B4-A32982071390}" destId="{2A2567BF-D228-42F9-A912-5514C3BC4ADD}" srcOrd="20" destOrd="0" presId="urn:microsoft.com/office/officeart/2005/8/layout/radial6"/>
    <dgm:cxn modelId="{AF3AC197-61FB-49ED-8EC3-05C36FF5BEEE}" type="presParOf" srcId="{43C2DC8B-D588-434A-90B4-A32982071390}" destId="{31DE57EA-272C-496B-AD34-52269DDA239B}" srcOrd="21" destOrd="0" presId="urn:microsoft.com/office/officeart/2005/8/layout/radial6"/>
    <dgm:cxn modelId="{B95C71AE-6849-4048-826D-02BED221EC7F}" type="presParOf" srcId="{43C2DC8B-D588-434A-90B4-A32982071390}" destId="{EF20E354-F894-4AA4-8DD4-9C7EE65972CF}" srcOrd="22" destOrd="0" presId="urn:microsoft.com/office/officeart/2005/8/layout/radial6"/>
    <dgm:cxn modelId="{4E96CDC4-35F3-4885-B8E2-9E5EE9B6E184}" type="presParOf" srcId="{43C2DC8B-D588-434A-90B4-A32982071390}" destId="{176950EE-B7DB-4E47-A22C-434EEB348337}" srcOrd="23" destOrd="0" presId="urn:microsoft.com/office/officeart/2005/8/layout/radial6"/>
    <dgm:cxn modelId="{FCC4A2BD-B4E3-46DA-A3E0-B53286B74E53}" type="presParOf" srcId="{43C2DC8B-D588-434A-90B4-A32982071390}" destId="{91471401-6B65-4253-BDDC-AEC29740FF5C}" srcOrd="24" destOrd="0" presId="urn:microsoft.com/office/officeart/2005/8/layout/radial6"/>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471401-6B65-4253-BDDC-AEC29740FF5C}">
      <dsp:nvSpPr>
        <dsp:cNvPr id="0" name=""/>
        <dsp:cNvSpPr/>
      </dsp:nvSpPr>
      <dsp:spPr>
        <a:xfrm>
          <a:off x="615854" y="782559"/>
          <a:ext cx="5116572" cy="5116572"/>
        </a:xfrm>
        <a:prstGeom prst="blockArc">
          <a:avLst>
            <a:gd name="adj1" fmla="val 13286961"/>
            <a:gd name="adj2" fmla="val 16131370"/>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DE57EA-272C-496B-AD34-52269DDA239B}">
      <dsp:nvSpPr>
        <dsp:cNvPr id="0" name=""/>
        <dsp:cNvSpPr/>
      </dsp:nvSpPr>
      <dsp:spPr>
        <a:xfrm>
          <a:off x="565051" y="838372"/>
          <a:ext cx="5116572" cy="5116572"/>
        </a:xfrm>
        <a:prstGeom prst="blockArc">
          <a:avLst>
            <a:gd name="adj1" fmla="val 10875629"/>
            <a:gd name="adj2" fmla="val 13390150"/>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695974-7271-41C9-862D-8B77EEAAB4E5}">
      <dsp:nvSpPr>
        <dsp:cNvPr id="0" name=""/>
        <dsp:cNvSpPr/>
      </dsp:nvSpPr>
      <dsp:spPr>
        <a:xfrm>
          <a:off x="565113" y="730618"/>
          <a:ext cx="5116572" cy="5116572"/>
        </a:xfrm>
        <a:prstGeom prst="blockArc">
          <a:avLst>
            <a:gd name="adj1" fmla="val 8617273"/>
            <a:gd name="adj2" fmla="val 10728298"/>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082A57-9EF9-4FA2-96E6-539C744F30BA}">
      <dsp:nvSpPr>
        <dsp:cNvPr id="0" name=""/>
        <dsp:cNvSpPr/>
      </dsp:nvSpPr>
      <dsp:spPr>
        <a:xfrm>
          <a:off x="602910" y="783335"/>
          <a:ext cx="5116572" cy="5116572"/>
        </a:xfrm>
        <a:prstGeom prst="blockArc">
          <a:avLst>
            <a:gd name="adj1" fmla="val 5450930"/>
            <a:gd name="adj2" fmla="val 8705961"/>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2D94CD-D363-4911-9DE4-FD254D782835}">
      <dsp:nvSpPr>
        <dsp:cNvPr id="0" name=""/>
        <dsp:cNvSpPr/>
      </dsp:nvSpPr>
      <dsp:spPr>
        <a:xfrm>
          <a:off x="623571" y="783727"/>
          <a:ext cx="5116572" cy="5116572"/>
        </a:xfrm>
        <a:prstGeom prst="blockArc">
          <a:avLst>
            <a:gd name="adj1" fmla="val 2135055"/>
            <a:gd name="adj2" fmla="val 5479183"/>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5766A9-AAC7-4039-81AD-C85D9B7C0D33}">
      <dsp:nvSpPr>
        <dsp:cNvPr id="0" name=""/>
        <dsp:cNvSpPr/>
      </dsp:nvSpPr>
      <dsp:spPr>
        <a:xfrm>
          <a:off x="567512" y="865430"/>
          <a:ext cx="5116572" cy="5116572"/>
        </a:xfrm>
        <a:prstGeom prst="blockArc">
          <a:avLst>
            <a:gd name="adj1" fmla="val 21468037"/>
            <a:gd name="adj2" fmla="val 1999576"/>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E338E6-47E6-4863-9C5D-B9B0B719760B}">
      <dsp:nvSpPr>
        <dsp:cNvPr id="0" name=""/>
        <dsp:cNvSpPr/>
      </dsp:nvSpPr>
      <dsp:spPr>
        <a:xfrm>
          <a:off x="567685" y="869825"/>
          <a:ext cx="5116572" cy="5116572"/>
        </a:xfrm>
        <a:prstGeom prst="blockArc">
          <a:avLst>
            <a:gd name="adj1" fmla="val 18896103"/>
            <a:gd name="adj2" fmla="val 21462024"/>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6661370-1788-44B9-B1AA-937FB6A49D84}">
      <dsp:nvSpPr>
        <dsp:cNvPr id="0" name=""/>
        <dsp:cNvSpPr/>
      </dsp:nvSpPr>
      <dsp:spPr>
        <a:xfrm>
          <a:off x="483556" y="781719"/>
          <a:ext cx="5116572" cy="5116572"/>
        </a:xfrm>
        <a:prstGeom prst="blockArc">
          <a:avLst>
            <a:gd name="adj1" fmla="val 16312270"/>
            <a:gd name="adj2" fmla="val 19062671"/>
            <a:gd name="adj3" fmla="val 3425"/>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1273AE4-31B0-4C24-BB99-AA865029BEAD}">
      <dsp:nvSpPr>
        <dsp:cNvPr id="0" name=""/>
        <dsp:cNvSpPr/>
      </dsp:nvSpPr>
      <dsp:spPr>
        <a:xfrm>
          <a:off x="1994223" y="2297867"/>
          <a:ext cx="2259446" cy="2086957"/>
        </a:xfrm>
        <a:prstGeom prst="ellipse">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Port Community</a:t>
          </a:r>
        </a:p>
      </dsp:txBody>
      <dsp:txXfrm>
        <a:off x="2325111" y="2603495"/>
        <a:ext cx="1597670" cy="1475701"/>
      </dsp:txXfrm>
    </dsp:sp>
    <dsp:sp modelId="{0DFB376C-A700-4D50-9418-26CB0D0A65A3}">
      <dsp:nvSpPr>
        <dsp:cNvPr id="0" name=""/>
        <dsp:cNvSpPr/>
      </dsp:nvSpPr>
      <dsp:spPr>
        <a:xfrm>
          <a:off x="2515427" y="547313"/>
          <a:ext cx="1217036" cy="559118"/>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DPA</a:t>
          </a:r>
        </a:p>
      </dsp:txBody>
      <dsp:txXfrm>
        <a:off x="2542721" y="574607"/>
        <a:ext cx="1162448" cy="504530"/>
      </dsp:txXfrm>
    </dsp:sp>
    <dsp:sp modelId="{C30E5B21-A3E9-4E98-94D6-361AFC87D09D}">
      <dsp:nvSpPr>
        <dsp:cNvPr id="0" name=""/>
        <dsp:cNvSpPr/>
      </dsp:nvSpPr>
      <dsp:spPr>
        <a:xfrm>
          <a:off x="3871527" y="1311726"/>
          <a:ext cx="2060857" cy="672741"/>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Road hauler</a:t>
          </a:r>
        </a:p>
      </dsp:txBody>
      <dsp:txXfrm>
        <a:off x="3904368" y="1344567"/>
        <a:ext cx="1995175" cy="607059"/>
      </dsp:txXfrm>
    </dsp:sp>
    <dsp:sp modelId="{12AFF50B-23A1-4C9A-9E2B-05CD86372661}">
      <dsp:nvSpPr>
        <dsp:cNvPr id="0" name=""/>
        <dsp:cNvSpPr/>
      </dsp:nvSpPr>
      <dsp:spPr>
        <a:xfrm>
          <a:off x="4636475" y="3047659"/>
          <a:ext cx="2003887" cy="559118"/>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Custom</a:t>
          </a:r>
        </a:p>
      </dsp:txBody>
      <dsp:txXfrm>
        <a:off x="4663769" y="3074953"/>
        <a:ext cx="1949299" cy="504530"/>
      </dsp:txXfrm>
    </dsp:sp>
    <dsp:sp modelId="{016936E5-E8ED-4DD6-987E-9D746C4AFEA8}">
      <dsp:nvSpPr>
        <dsp:cNvPr id="0" name=""/>
        <dsp:cNvSpPr/>
      </dsp:nvSpPr>
      <dsp:spPr>
        <a:xfrm>
          <a:off x="4206714" y="4526226"/>
          <a:ext cx="2040131" cy="557914"/>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Border Police</a:t>
          </a:r>
        </a:p>
      </dsp:txBody>
      <dsp:txXfrm>
        <a:off x="4233949" y="4553461"/>
        <a:ext cx="1985661" cy="503444"/>
      </dsp:txXfrm>
    </dsp:sp>
    <dsp:sp modelId="{914F774B-327B-4ACF-BFF9-0D6A8B5818BF}">
      <dsp:nvSpPr>
        <dsp:cNvPr id="0" name=""/>
        <dsp:cNvSpPr/>
      </dsp:nvSpPr>
      <dsp:spPr>
        <a:xfrm>
          <a:off x="2093213" y="5518645"/>
          <a:ext cx="2061465" cy="674347"/>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noProof="0" dirty="0"/>
            <a:t>Terminal Operators</a:t>
          </a:r>
          <a:endParaRPr lang="sq-AL" sz="1900" kern="1200" noProof="0" dirty="0"/>
        </a:p>
      </dsp:txBody>
      <dsp:txXfrm>
        <a:off x="2126132" y="5551564"/>
        <a:ext cx="1995627" cy="608509"/>
      </dsp:txXfrm>
    </dsp:sp>
    <dsp:sp modelId="{BFB1B62A-7177-4D71-A0A1-DE5D6917F4BE}">
      <dsp:nvSpPr>
        <dsp:cNvPr id="0" name=""/>
        <dsp:cNvSpPr/>
      </dsp:nvSpPr>
      <dsp:spPr>
        <a:xfrm>
          <a:off x="58798" y="4500281"/>
          <a:ext cx="2080329" cy="560019"/>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Customs Agents</a:t>
          </a:r>
        </a:p>
      </dsp:txBody>
      <dsp:txXfrm>
        <a:off x="86136" y="4527619"/>
        <a:ext cx="2025653" cy="505343"/>
      </dsp:txXfrm>
    </dsp:sp>
    <dsp:sp modelId="{FC598B0D-F619-460A-913F-0BE39EAB2BC1}">
      <dsp:nvSpPr>
        <dsp:cNvPr id="0" name=""/>
        <dsp:cNvSpPr/>
      </dsp:nvSpPr>
      <dsp:spPr>
        <a:xfrm>
          <a:off x="-393517" y="3061786"/>
          <a:ext cx="2005981" cy="559118"/>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Dispatcher</a:t>
          </a:r>
        </a:p>
      </dsp:txBody>
      <dsp:txXfrm>
        <a:off x="-366223" y="3089080"/>
        <a:ext cx="1951393" cy="504530"/>
      </dsp:txXfrm>
    </dsp:sp>
    <dsp:sp modelId="{EF20E354-F894-4AA4-8DD4-9C7EE65972CF}">
      <dsp:nvSpPr>
        <dsp:cNvPr id="0" name=""/>
        <dsp:cNvSpPr/>
      </dsp:nvSpPr>
      <dsp:spPr>
        <a:xfrm>
          <a:off x="258706" y="1339196"/>
          <a:ext cx="2061465" cy="674347"/>
        </a:xfrm>
        <a:prstGeom prst="roundRect">
          <a:avLst/>
        </a:prstGeom>
        <a:solidFill>
          <a:srgbClr val="060644"/>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Shipping Agencies</a:t>
          </a:r>
        </a:p>
      </dsp:txBody>
      <dsp:txXfrm>
        <a:off x="291625" y="1372115"/>
        <a:ext cx="1995627" cy="60850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en-US"/>
              <a:t>Click to edit Master title style</a:t>
            </a:r>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p>
        </p:txBody>
      </p:sp>
      <p:sp>
        <p:nvSpPr>
          <p:cNvPr id="4" name="Date Placeholder 3"/>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13716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1385040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13716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2425244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en-US"/>
              <a:t>Click to edit Master title style</a:t>
            </a:r>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13716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2263324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57300" y="2738438"/>
            <a:ext cx="7772400" cy="65270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258300" y="2738438"/>
            <a:ext cx="7772400" cy="65270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13716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74686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en-US"/>
              <a:t>Click to edit Master title style</a:t>
            </a:r>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Edit Master text styles</a:t>
            </a:r>
          </a:p>
        </p:txBody>
      </p:sp>
      <p:sp>
        <p:nvSpPr>
          <p:cNvPr id="4" name="Content Placeholder 3"/>
          <p:cNvSpPr>
            <a:spLocks noGrp="1"/>
          </p:cNvSpPr>
          <p:nvPr>
            <p:ph sz="half" idx="2"/>
          </p:nvPr>
        </p:nvSpPr>
        <p:spPr>
          <a:xfrm>
            <a:off x="1259683" y="3757613"/>
            <a:ext cx="7736681" cy="55268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Edit Master text styles</a:t>
            </a:r>
          </a:p>
        </p:txBody>
      </p:sp>
      <p:sp>
        <p:nvSpPr>
          <p:cNvPr id="6" name="Content Placeholder 5"/>
          <p:cNvSpPr>
            <a:spLocks noGrp="1"/>
          </p:cNvSpPr>
          <p:nvPr>
            <p:ph sz="quarter" idx="4"/>
          </p:nvPr>
        </p:nvSpPr>
        <p:spPr>
          <a:xfrm>
            <a:off x="9258300" y="3757613"/>
            <a:ext cx="7774782" cy="55268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defTabSz="1371600"/>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1604722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defTabSz="1371600"/>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32073890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defTabSz="1371600"/>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1289811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en-US"/>
              <a:t>Click to edit Master title style</a:t>
            </a:r>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Edit Master text styles</a:t>
            </a:r>
          </a:p>
        </p:txBody>
      </p:sp>
      <p:sp>
        <p:nvSpPr>
          <p:cNvPr id="5" name="Date Placeholder 4"/>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13716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1398740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en-US"/>
              <a:t>Click to edit Master title style</a:t>
            </a:r>
          </a:p>
        </p:txBody>
      </p:sp>
      <p:sp>
        <p:nvSpPr>
          <p:cNvPr id="3" name="Picture Placeholder 2"/>
          <p:cNvSpPr>
            <a:spLocks noGrp="1"/>
          </p:cNvSpPr>
          <p:nvPr>
            <p:ph type="pic" idx="1"/>
          </p:nvPr>
        </p:nvSpPr>
        <p:spPr>
          <a:xfrm>
            <a:off x="7774782" y="1481138"/>
            <a:ext cx="9258300" cy="7310438"/>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en-US"/>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Edit Master text styles</a:t>
            </a:r>
          </a:p>
        </p:txBody>
      </p:sp>
      <p:sp>
        <p:nvSpPr>
          <p:cNvPr id="5" name="Date Placeholder 4"/>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defTabSz="1371600"/>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36987857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13716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2177833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13716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9697220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87247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pPr defTabSz="1371600"/>
            <a:fld id="{605F5EC9-3DD1-4CE7-BD82-EEDA1A16ACEA}" type="datetimeFigureOut">
              <a:rPr lang="en-US" smtClean="0">
                <a:solidFill>
                  <a:prstClr val="black">
                    <a:tint val="75000"/>
                  </a:prstClr>
                </a:solidFill>
              </a:rPr>
              <a:pPr defTabSz="1371600"/>
              <a:t>2/27/2024</a:t>
            </a:fld>
            <a:endParaRPr lang="en-US">
              <a:solidFill>
                <a:prstClr val="black">
                  <a:tint val="75000"/>
                </a:prstClr>
              </a:solidFill>
            </a:endParaRPr>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pPr defTabSz="1371600"/>
            <a:endParaRPr lang="en-US">
              <a:solidFill>
                <a:prstClr val="black">
                  <a:tint val="75000"/>
                </a:prstClr>
              </a:solidFill>
            </a:endParaRPr>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pPr defTabSz="1371600"/>
            <a:fld id="{AB1CF270-E35F-472B-8126-76E37CD3F79F}" type="slidenum">
              <a:rPr lang="en-US" smtClean="0">
                <a:solidFill>
                  <a:prstClr val="black">
                    <a:tint val="75000"/>
                  </a:prstClr>
                </a:solidFill>
              </a:rPr>
              <a:pPr defTabSz="1371600"/>
              <a:t>‹#›</a:t>
            </a:fld>
            <a:endParaRPr lang="en-US">
              <a:solidFill>
                <a:prstClr val="black">
                  <a:tint val="75000"/>
                </a:prstClr>
              </a:solidFill>
            </a:endParaRPr>
          </a:p>
        </p:txBody>
      </p:sp>
    </p:spTree>
    <p:extLst>
      <p:ext uri="{BB962C8B-B14F-4D97-AF65-F5344CB8AC3E}">
        <p14:creationId xmlns:p14="http://schemas.microsoft.com/office/powerpoint/2010/main" val="1278558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sv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sv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8726628"/>
            <a:ext cx="575303" cy="442460"/>
          </a:xfrm>
          <a:custGeom>
            <a:avLst/>
            <a:gdLst/>
            <a:ahLst/>
            <a:cxnLst/>
            <a:rect l="l" t="t" r="r" b="b"/>
            <a:pathLst>
              <a:path w="575303" h="442460">
                <a:moveTo>
                  <a:pt x="0" y="0"/>
                </a:moveTo>
                <a:lnTo>
                  <a:pt x="575303" y="0"/>
                </a:lnTo>
                <a:lnTo>
                  <a:pt x="575303" y="442461"/>
                </a:lnTo>
                <a:lnTo>
                  <a:pt x="0" y="44246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Freeform 3"/>
          <p:cNvSpPr/>
          <p:nvPr/>
        </p:nvSpPr>
        <p:spPr>
          <a:xfrm>
            <a:off x="5516561" y="8726628"/>
            <a:ext cx="531672" cy="531672"/>
          </a:xfrm>
          <a:custGeom>
            <a:avLst/>
            <a:gdLst/>
            <a:ahLst/>
            <a:cxnLst/>
            <a:rect l="l" t="t" r="r" b="b"/>
            <a:pathLst>
              <a:path w="531672" h="531672">
                <a:moveTo>
                  <a:pt x="0" y="0"/>
                </a:moveTo>
                <a:lnTo>
                  <a:pt x="531671" y="0"/>
                </a:lnTo>
                <a:lnTo>
                  <a:pt x="531671" y="531672"/>
                </a:lnTo>
                <a:lnTo>
                  <a:pt x="0" y="53167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nvGrpSpPr>
          <p:cNvPr id="4" name="Group 4"/>
          <p:cNvGrpSpPr/>
          <p:nvPr/>
        </p:nvGrpSpPr>
        <p:grpSpPr>
          <a:xfrm>
            <a:off x="11149781" y="0"/>
            <a:ext cx="7060206" cy="10287000"/>
            <a:chOff x="0" y="0"/>
            <a:chExt cx="7095071" cy="10337800"/>
          </a:xfrm>
        </p:grpSpPr>
        <p:sp>
          <p:nvSpPr>
            <p:cNvPr id="5" name="Freeform 5"/>
            <p:cNvSpPr/>
            <p:nvPr/>
          </p:nvSpPr>
          <p:spPr>
            <a:xfrm>
              <a:off x="0" y="0"/>
              <a:ext cx="7095109" cy="10337800"/>
            </a:xfrm>
            <a:custGeom>
              <a:avLst/>
              <a:gdLst/>
              <a:ahLst/>
              <a:cxnLst/>
              <a:rect l="l" t="t" r="r" b="b"/>
              <a:pathLst>
                <a:path w="7095109" h="10337800">
                  <a:moveTo>
                    <a:pt x="2370709" y="0"/>
                  </a:moveTo>
                  <a:lnTo>
                    <a:pt x="0" y="4292600"/>
                  </a:lnTo>
                  <a:lnTo>
                    <a:pt x="3776091" y="9084691"/>
                  </a:lnTo>
                  <a:lnTo>
                    <a:pt x="2590800" y="10337800"/>
                  </a:lnTo>
                  <a:lnTo>
                    <a:pt x="7095109" y="10337800"/>
                  </a:lnTo>
                  <a:lnTo>
                    <a:pt x="7095109" y="0"/>
                  </a:lnTo>
                  <a:close/>
                </a:path>
              </a:pathLst>
            </a:custGeom>
            <a:blipFill>
              <a:blip r:embed="rId6"/>
              <a:stretch>
                <a:fillRect l="-47135" r="-47135"/>
              </a:stretch>
            </a:blipFill>
          </p:spPr>
          <p:txBody>
            <a:bodyPr/>
            <a:lstStyle/>
            <a:p>
              <a:endParaRPr lang="en-US"/>
            </a:p>
          </p:txBody>
        </p:sp>
      </p:grpSp>
      <p:sp>
        <p:nvSpPr>
          <p:cNvPr id="17" name="TextBox 17"/>
          <p:cNvSpPr txBox="1"/>
          <p:nvPr/>
        </p:nvSpPr>
        <p:spPr>
          <a:xfrm rot="7196741">
            <a:off x="9830711" y="1731717"/>
            <a:ext cx="4099898" cy="768325"/>
          </a:xfrm>
          <a:prstGeom prst="rect">
            <a:avLst/>
          </a:prstGeom>
        </p:spPr>
        <p:txBody>
          <a:bodyPr lIns="50800" tIns="50800" rIns="50800" bIns="50800" rtlCol="0" anchor="ctr"/>
          <a:lstStyle/>
          <a:p>
            <a:pPr algn="ctr">
              <a:lnSpc>
                <a:spcPts val="2800"/>
              </a:lnSpc>
            </a:pPr>
            <a:endParaRPr/>
          </a:p>
        </p:txBody>
      </p:sp>
      <p:sp>
        <p:nvSpPr>
          <p:cNvPr id="24" name="Freeform 24"/>
          <p:cNvSpPr/>
          <p:nvPr/>
        </p:nvSpPr>
        <p:spPr>
          <a:xfrm>
            <a:off x="1181375" y="694665"/>
            <a:ext cx="4487861" cy="987329"/>
          </a:xfrm>
          <a:custGeom>
            <a:avLst/>
            <a:gdLst/>
            <a:ahLst/>
            <a:cxnLst/>
            <a:rect l="l" t="t" r="r" b="b"/>
            <a:pathLst>
              <a:path w="4487861" h="987329">
                <a:moveTo>
                  <a:pt x="0" y="0"/>
                </a:moveTo>
                <a:lnTo>
                  <a:pt x="4487861" y="0"/>
                </a:lnTo>
                <a:lnTo>
                  <a:pt x="4487861" y="987329"/>
                </a:lnTo>
                <a:lnTo>
                  <a:pt x="0" y="987329"/>
                </a:lnTo>
                <a:lnTo>
                  <a:pt x="0" y="0"/>
                </a:lnTo>
                <a:close/>
              </a:path>
            </a:pathLst>
          </a:custGeom>
          <a:blipFill>
            <a:blip r:embed="rId7"/>
            <a:stretch>
              <a:fillRect/>
            </a:stretch>
          </a:blipFill>
        </p:spPr>
        <p:txBody>
          <a:bodyPr/>
          <a:lstStyle/>
          <a:p>
            <a:endParaRPr lang="en-AL" dirty="0"/>
          </a:p>
        </p:txBody>
      </p:sp>
      <p:sp>
        <p:nvSpPr>
          <p:cNvPr id="25" name="TextBox 25"/>
          <p:cNvSpPr txBox="1"/>
          <p:nvPr/>
        </p:nvSpPr>
        <p:spPr>
          <a:xfrm>
            <a:off x="1028700" y="6002770"/>
            <a:ext cx="6890620" cy="592470"/>
          </a:xfrm>
          <a:prstGeom prst="rect">
            <a:avLst/>
          </a:prstGeom>
        </p:spPr>
        <p:txBody>
          <a:bodyPr lIns="0" tIns="0" rIns="0" bIns="0" rtlCol="0" anchor="t">
            <a:spAutoFit/>
          </a:bodyPr>
          <a:lstStyle/>
          <a:p>
            <a:pPr>
              <a:lnSpc>
                <a:spcPts val="4760"/>
              </a:lnSpc>
              <a:spcBef>
                <a:spcPct val="0"/>
              </a:spcBef>
            </a:pPr>
            <a:r>
              <a:rPr lang="en-US" sz="3400" spc="748" dirty="0">
                <a:solidFill>
                  <a:srgbClr val="000000"/>
                </a:solidFill>
                <a:latin typeface="Poppins Medium"/>
              </a:rPr>
              <a:t>FEBRUARY 2024</a:t>
            </a:r>
          </a:p>
        </p:txBody>
      </p:sp>
      <p:sp>
        <p:nvSpPr>
          <p:cNvPr id="26" name="TextBox 26"/>
          <p:cNvSpPr txBox="1"/>
          <p:nvPr/>
        </p:nvSpPr>
        <p:spPr>
          <a:xfrm>
            <a:off x="1028700" y="3213670"/>
            <a:ext cx="10096500" cy="2544927"/>
          </a:xfrm>
          <a:prstGeom prst="rect">
            <a:avLst/>
          </a:prstGeom>
        </p:spPr>
        <p:txBody>
          <a:bodyPr wrap="square" lIns="0" tIns="0" rIns="0" bIns="0" rtlCol="0" anchor="t">
            <a:spAutoFit/>
          </a:bodyPr>
          <a:lstStyle/>
          <a:p>
            <a:pPr>
              <a:lnSpc>
                <a:spcPts val="9900"/>
              </a:lnSpc>
            </a:pPr>
            <a:r>
              <a:rPr lang="en-US" sz="9000" dirty="0">
                <a:solidFill>
                  <a:srgbClr val="060644"/>
                </a:solidFill>
                <a:latin typeface="Poppins Bold"/>
              </a:rPr>
              <a:t>DURRES </a:t>
            </a:r>
          </a:p>
          <a:p>
            <a:pPr>
              <a:lnSpc>
                <a:spcPts val="9900"/>
              </a:lnSpc>
            </a:pPr>
            <a:r>
              <a:rPr lang="en-US" sz="9000" dirty="0">
                <a:solidFill>
                  <a:srgbClr val="060644"/>
                </a:solidFill>
                <a:latin typeface="Poppins Bold"/>
              </a:rPr>
              <a:t>PORT</a:t>
            </a:r>
          </a:p>
        </p:txBody>
      </p:sp>
      <p:sp>
        <p:nvSpPr>
          <p:cNvPr id="27" name="TextBox 27"/>
          <p:cNvSpPr txBox="1"/>
          <p:nvPr/>
        </p:nvSpPr>
        <p:spPr>
          <a:xfrm>
            <a:off x="1824529" y="8730371"/>
            <a:ext cx="3692032" cy="368299"/>
          </a:xfrm>
          <a:prstGeom prst="rect">
            <a:avLst/>
          </a:prstGeom>
        </p:spPr>
        <p:txBody>
          <a:bodyPr lIns="0" tIns="0" rIns="0" bIns="0" rtlCol="0" anchor="t">
            <a:spAutoFit/>
          </a:bodyPr>
          <a:lstStyle/>
          <a:p>
            <a:pPr>
              <a:lnSpc>
                <a:spcPts val="2800"/>
              </a:lnSpc>
              <a:spcBef>
                <a:spcPct val="0"/>
              </a:spcBef>
            </a:pPr>
            <a:r>
              <a:rPr lang="en-US" sz="2000" dirty="0">
                <a:solidFill>
                  <a:srgbClr val="000000"/>
                </a:solidFill>
                <a:latin typeface="Poppins Medium"/>
              </a:rPr>
              <a:t>info@durresport.al</a:t>
            </a:r>
          </a:p>
        </p:txBody>
      </p:sp>
      <p:sp>
        <p:nvSpPr>
          <p:cNvPr id="28" name="TextBox 28"/>
          <p:cNvSpPr txBox="1"/>
          <p:nvPr/>
        </p:nvSpPr>
        <p:spPr>
          <a:xfrm>
            <a:off x="6225174" y="8730371"/>
            <a:ext cx="2918826" cy="368299"/>
          </a:xfrm>
          <a:prstGeom prst="rect">
            <a:avLst/>
          </a:prstGeom>
        </p:spPr>
        <p:txBody>
          <a:bodyPr lIns="0" tIns="0" rIns="0" bIns="0" rtlCol="0" anchor="t">
            <a:spAutoFit/>
          </a:bodyPr>
          <a:lstStyle/>
          <a:p>
            <a:pPr>
              <a:lnSpc>
                <a:spcPts val="2800"/>
              </a:lnSpc>
              <a:spcBef>
                <a:spcPct val="0"/>
              </a:spcBef>
            </a:pPr>
            <a:r>
              <a:rPr lang="en-US" sz="2000" dirty="0">
                <a:solidFill>
                  <a:srgbClr val="000000"/>
                </a:solidFill>
                <a:latin typeface="Poppins Medium"/>
              </a:rPr>
              <a:t>www.durresport.al</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6817" y="9486900"/>
            <a:ext cx="6624466" cy="800100"/>
            <a:chOff x="0" y="0"/>
            <a:chExt cx="1744715" cy="812800"/>
          </a:xfrm>
        </p:grpSpPr>
        <p:sp>
          <p:nvSpPr>
            <p:cNvPr id="1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1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17" name="TextBox 17"/>
          <p:cNvSpPr txBox="1"/>
          <p:nvPr/>
        </p:nvSpPr>
        <p:spPr>
          <a:xfrm>
            <a:off x="484916" y="452420"/>
            <a:ext cx="9606134" cy="641201"/>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The IT Infrastructure Upgrade</a:t>
            </a:r>
          </a:p>
        </p:txBody>
      </p:sp>
      <p:sp>
        <p:nvSpPr>
          <p:cNvPr id="19" name="TextBox 19"/>
          <p:cNvSpPr txBox="1"/>
          <p:nvPr/>
        </p:nvSpPr>
        <p:spPr>
          <a:xfrm>
            <a:off x="450280" y="1850971"/>
            <a:ext cx="14027720" cy="1641475"/>
          </a:xfrm>
          <a:prstGeom prst="rect">
            <a:avLst/>
          </a:prstGeom>
        </p:spPr>
        <p:txBody>
          <a:bodyPr wrap="square" lIns="0" tIns="0" rIns="0" bIns="0" rtlCol="0" anchor="t">
            <a:spAutoFit/>
          </a:bodyPr>
          <a:lstStyle/>
          <a:p>
            <a:pPr>
              <a:lnSpc>
                <a:spcPts val="3240"/>
              </a:lnSpc>
            </a:pPr>
            <a:r>
              <a:rPr lang="en-US" sz="2800" dirty="0">
                <a:solidFill>
                  <a:srgbClr val="000000"/>
                </a:solidFill>
                <a:latin typeface="Poppins"/>
              </a:rPr>
              <a:t>The upgrade of IT infrastructure will involve replacing outdated and inefficient equipment with new and more advanced technology. This will include servers, computer networks, data storage systems, and other peripheral devices.</a:t>
            </a:r>
          </a:p>
          <a:p>
            <a:pPr algn="just">
              <a:lnSpc>
                <a:spcPts val="3240"/>
              </a:lnSpc>
            </a:pPr>
            <a:endParaRPr lang="en-US" sz="2700" dirty="0">
              <a:solidFill>
                <a:srgbClr val="000000"/>
              </a:solidFill>
              <a:latin typeface="Poppins"/>
            </a:endParaRPr>
          </a:p>
        </p:txBody>
      </p:sp>
      <p:sp>
        <p:nvSpPr>
          <p:cNvPr id="20" name="TextBox 20"/>
          <p:cNvSpPr txBox="1"/>
          <p:nvPr/>
        </p:nvSpPr>
        <p:spPr>
          <a:xfrm>
            <a:off x="764708" y="4659075"/>
            <a:ext cx="5081416" cy="3212033"/>
          </a:xfrm>
          <a:prstGeom prst="rect">
            <a:avLst/>
          </a:prstGeom>
        </p:spPr>
        <p:txBody>
          <a:bodyPr lIns="0" tIns="0" rIns="0" bIns="0" rtlCol="0" anchor="t">
            <a:spAutoFit/>
          </a:bodyPr>
          <a:lstStyle/>
          <a:p>
            <a:pPr>
              <a:lnSpc>
                <a:spcPts val="2479"/>
              </a:lnSpc>
            </a:pPr>
            <a:r>
              <a:rPr lang="en-US" sz="2400" dirty="0">
                <a:solidFill>
                  <a:srgbClr val="000000"/>
                </a:solidFill>
                <a:latin typeface="Poppins"/>
              </a:rPr>
              <a:t>The new equipment will offer higher performance, enabling faster data processing and improvements in port services. This enhances the overall productivity of the port's operations, ensuring that cargo handling, logistics, and communication processes are streamlined and more effective.</a:t>
            </a:r>
          </a:p>
        </p:txBody>
      </p:sp>
      <p:sp>
        <p:nvSpPr>
          <p:cNvPr id="21" name="TextBox 21"/>
          <p:cNvSpPr txBox="1"/>
          <p:nvPr/>
        </p:nvSpPr>
        <p:spPr>
          <a:xfrm>
            <a:off x="6617649" y="4477389"/>
            <a:ext cx="5334000" cy="5456237"/>
          </a:xfrm>
          <a:prstGeom prst="rect">
            <a:avLst/>
          </a:prstGeom>
        </p:spPr>
        <p:txBody>
          <a:bodyPr wrap="square" lIns="0" tIns="0" rIns="0" bIns="0" rtlCol="0" anchor="t">
            <a:spAutoFit/>
          </a:bodyPr>
          <a:lstStyle/>
          <a:p>
            <a:pPr>
              <a:lnSpc>
                <a:spcPts val="2479"/>
              </a:lnSpc>
            </a:pPr>
            <a:r>
              <a:rPr lang="en-US" sz="2400" dirty="0">
                <a:solidFill>
                  <a:srgbClr val="000000"/>
                </a:solidFill>
                <a:latin typeface="Poppins"/>
              </a:rPr>
              <a:t>With the introduction of a next-generation firewall and the implementation of a Security Information and Event Management (SIEM) system, the upgrade will significantly bolster the port's security posture. These systems will provide advanced threat detection, real-time monitoring, and automated response capabilities, ensuring that the port's IT infrastructure is safeguarded against cyber threats and vulnerabilities. This is crucial for protecting sensitive data and maintaining the integrity of the port's operations.</a:t>
            </a:r>
          </a:p>
        </p:txBody>
      </p:sp>
      <p:sp>
        <p:nvSpPr>
          <p:cNvPr id="22" name="TextBox 22"/>
          <p:cNvSpPr txBox="1"/>
          <p:nvPr/>
        </p:nvSpPr>
        <p:spPr>
          <a:xfrm>
            <a:off x="438702" y="3762483"/>
            <a:ext cx="5127630" cy="487313"/>
          </a:xfrm>
          <a:prstGeom prst="rect">
            <a:avLst/>
          </a:prstGeom>
        </p:spPr>
        <p:txBody>
          <a:bodyPr wrap="square" lIns="0" tIns="0" rIns="0" bIns="0" rtlCol="0" anchor="t">
            <a:spAutoFit/>
          </a:bodyPr>
          <a:lstStyle/>
          <a:p>
            <a:pPr algn="ctr">
              <a:lnSpc>
                <a:spcPts val="3831"/>
              </a:lnSpc>
            </a:pPr>
            <a:r>
              <a:rPr lang="en-US" sz="3193" dirty="0">
                <a:solidFill>
                  <a:srgbClr val="000000"/>
                </a:solidFill>
                <a:latin typeface="Poppins Semi-Bold"/>
              </a:rPr>
              <a:t>Increased Efficiency</a:t>
            </a:r>
          </a:p>
        </p:txBody>
      </p:sp>
      <p:sp>
        <p:nvSpPr>
          <p:cNvPr id="23" name="TextBox 23"/>
          <p:cNvSpPr txBox="1"/>
          <p:nvPr/>
        </p:nvSpPr>
        <p:spPr>
          <a:xfrm>
            <a:off x="5566332" y="3741261"/>
            <a:ext cx="6636327" cy="487313"/>
          </a:xfrm>
          <a:prstGeom prst="rect">
            <a:avLst/>
          </a:prstGeom>
        </p:spPr>
        <p:txBody>
          <a:bodyPr wrap="square" lIns="0" tIns="0" rIns="0" bIns="0" rtlCol="0" anchor="t">
            <a:spAutoFit/>
          </a:bodyPr>
          <a:lstStyle/>
          <a:p>
            <a:pPr algn="ctr">
              <a:lnSpc>
                <a:spcPts val="3831"/>
              </a:lnSpc>
            </a:pPr>
            <a:r>
              <a:rPr lang="en-US" sz="3193" dirty="0">
                <a:solidFill>
                  <a:srgbClr val="000000"/>
                </a:solidFill>
                <a:latin typeface="Poppins Semi-Bold"/>
              </a:rPr>
              <a:t>Enhanced Security</a:t>
            </a:r>
          </a:p>
        </p:txBody>
      </p:sp>
      <p:grpSp>
        <p:nvGrpSpPr>
          <p:cNvPr id="24" name="Group 14"/>
          <p:cNvGrpSpPr/>
          <p:nvPr/>
        </p:nvGrpSpPr>
        <p:grpSpPr>
          <a:xfrm>
            <a:off x="11684316" y="0"/>
            <a:ext cx="6624466" cy="800100"/>
            <a:chOff x="0" y="0"/>
            <a:chExt cx="1744715" cy="812800"/>
          </a:xfrm>
        </p:grpSpPr>
        <p:sp>
          <p:nvSpPr>
            <p:cNvPr id="2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2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27" name="Rectangle 26"/>
          <p:cNvSpPr/>
          <p:nvPr/>
        </p:nvSpPr>
        <p:spPr>
          <a:xfrm>
            <a:off x="13255068" y="3670150"/>
            <a:ext cx="4267200" cy="579646"/>
          </a:xfrm>
          <a:prstGeom prst="rect">
            <a:avLst/>
          </a:prstGeom>
        </p:spPr>
        <p:txBody>
          <a:bodyPr wrap="square">
            <a:spAutoFit/>
          </a:bodyPr>
          <a:lstStyle/>
          <a:p>
            <a:pPr lvl="0" algn="ctr">
              <a:lnSpc>
                <a:spcPts val="3831"/>
              </a:lnSpc>
            </a:pPr>
            <a:r>
              <a:rPr lang="en-US" sz="3193" dirty="0">
                <a:solidFill>
                  <a:srgbClr val="000000"/>
                </a:solidFill>
                <a:latin typeface="Poppins Semi-Bold"/>
              </a:rPr>
              <a:t>Scalability</a:t>
            </a:r>
          </a:p>
        </p:txBody>
      </p:sp>
      <p:sp>
        <p:nvSpPr>
          <p:cNvPr id="28" name="TextBox 21"/>
          <p:cNvSpPr txBox="1"/>
          <p:nvPr/>
        </p:nvSpPr>
        <p:spPr>
          <a:xfrm>
            <a:off x="12470590" y="4543318"/>
            <a:ext cx="5354617" cy="4530602"/>
          </a:xfrm>
          <a:prstGeom prst="rect">
            <a:avLst/>
          </a:prstGeom>
        </p:spPr>
        <p:txBody>
          <a:bodyPr wrap="square" lIns="0" tIns="0" rIns="0" bIns="0" rtlCol="0" anchor="t">
            <a:spAutoFit/>
          </a:bodyPr>
          <a:lstStyle/>
          <a:p>
            <a:pPr>
              <a:lnSpc>
                <a:spcPts val="2479"/>
              </a:lnSpc>
            </a:pPr>
            <a:r>
              <a:rPr lang="en-US" sz="2400" dirty="0">
                <a:solidFill>
                  <a:srgbClr val="000000"/>
                </a:solidFill>
                <a:latin typeface="Poppins"/>
              </a:rPr>
              <a:t>The modernization effort is designed not only to meet current demands but also to anticipate future needs.</a:t>
            </a:r>
          </a:p>
          <a:p>
            <a:pPr>
              <a:lnSpc>
                <a:spcPts val="2479"/>
              </a:lnSpc>
            </a:pPr>
            <a:r>
              <a:rPr lang="en-US" sz="2400" dirty="0">
                <a:solidFill>
                  <a:srgbClr val="000000"/>
                </a:solidFill>
                <a:latin typeface="Poppins"/>
              </a:rPr>
              <a:t>By adopting scalable and flexible technology solutions, the port can easily adjust its IT infrastructure to accommodate growth and evolving requirements.</a:t>
            </a:r>
          </a:p>
          <a:p>
            <a:pPr>
              <a:lnSpc>
                <a:spcPts val="2479"/>
              </a:lnSpc>
            </a:pPr>
            <a:r>
              <a:rPr lang="en-US" sz="2400" dirty="0">
                <a:solidFill>
                  <a:srgbClr val="000000"/>
                </a:solidFill>
                <a:latin typeface="Poppins"/>
              </a:rPr>
              <a:t>This forward-looking approach ensures that the port remains competitive and can adapt to technological advancements and changes in the maritime industry.</a:t>
            </a:r>
          </a:p>
        </p:txBody>
      </p:sp>
    </p:spTree>
    <p:extLst>
      <p:ext uri="{BB962C8B-B14F-4D97-AF65-F5344CB8AC3E}">
        <p14:creationId xmlns:p14="http://schemas.microsoft.com/office/powerpoint/2010/main" val="150394467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6817" y="9486900"/>
            <a:ext cx="6624466" cy="800100"/>
            <a:chOff x="0" y="0"/>
            <a:chExt cx="1744715" cy="812800"/>
          </a:xfrm>
        </p:grpSpPr>
        <p:sp>
          <p:nvSpPr>
            <p:cNvPr id="1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1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17" name="TextBox 17"/>
          <p:cNvSpPr txBox="1"/>
          <p:nvPr/>
        </p:nvSpPr>
        <p:spPr>
          <a:xfrm>
            <a:off x="484916" y="452420"/>
            <a:ext cx="9606134" cy="642484"/>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Next-Generation Firewall</a:t>
            </a:r>
          </a:p>
        </p:txBody>
      </p:sp>
      <p:sp>
        <p:nvSpPr>
          <p:cNvPr id="19" name="TextBox 19"/>
          <p:cNvSpPr txBox="1"/>
          <p:nvPr/>
        </p:nvSpPr>
        <p:spPr>
          <a:xfrm>
            <a:off x="450280" y="1850971"/>
            <a:ext cx="16085120" cy="1641475"/>
          </a:xfrm>
          <a:prstGeom prst="rect">
            <a:avLst/>
          </a:prstGeom>
        </p:spPr>
        <p:txBody>
          <a:bodyPr wrap="square" lIns="0" tIns="0" rIns="0" bIns="0" rtlCol="0" anchor="t">
            <a:spAutoFit/>
          </a:bodyPr>
          <a:lstStyle/>
          <a:p>
            <a:pPr>
              <a:lnSpc>
                <a:spcPts val="3240"/>
              </a:lnSpc>
            </a:pPr>
            <a:r>
              <a:rPr lang="en-US" sz="2700" dirty="0">
                <a:solidFill>
                  <a:srgbClr val="000000"/>
                </a:solidFill>
                <a:latin typeface="Poppins"/>
              </a:rPr>
              <a:t>The next-generation firewall provides advanced protection against cyber attacks, including malware, ransomware, and zero-day attacks. This cutting-edge technology employs sophisticated mechanisms to inspect and filter network traffic, thereby safeguarding the IT infrastructure from a wide array of cyber threats</a:t>
            </a:r>
          </a:p>
        </p:txBody>
      </p:sp>
      <p:sp>
        <p:nvSpPr>
          <p:cNvPr id="20" name="TextBox 20"/>
          <p:cNvSpPr txBox="1"/>
          <p:nvPr/>
        </p:nvSpPr>
        <p:spPr>
          <a:xfrm>
            <a:off x="609600" y="4762500"/>
            <a:ext cx="4752116" cy="4800673"/>
          </a:xfrm>
          <a:prstGeom prst="rect">
            <a:avLst/>
          </a:prstGeom>
        </p:spPr>
        <p:txBody>
          <a:bodyPr wrap="square" lIns="0" tIns="0" rIns="0" bIns="0" rtlCol="0" anchor="t">
            <a:spAutoFit/>
          </a:bodyPr>
          <a:lstStyle/>
          <a:p>
            <a:pPr algn="just">
              <a:lnSpc>
                <a:spcPts val="2479"/>
              </a:lnSpc>
            </a:pPr>
            <a:r>
              <a:rPr lang="en-US" sz="2000" dirty="0">
                <a:solidFill>
                  <a:srgbClr val="000000"/>
                </a:solidFill>
                <a:latin typeface="Poppins"/>
              </a:rPr>
              <a:t>The next-generation firewall offers comprehensive protection through deep packet inspection, which identifies and blocks threats before they can penetrate the network. This advanced feature ensures that malicious activities, such as attempts to exploit vulnerabilities, are detected and neutralized in real time. By analyzing data packets in-depth, the firewall can distinguish between benign and potentially harmful traffic, ensuring that only legitimate data flows through the network</a:t>
            </a:r>
          </a:p>
        </p:txBody>
      </p:sp>
      <p:sp>
        <p:nvSpPr>
          <p:cNvPr id="21" name="TextBox 21"/>
          <p:cNvSpPr txBox="1"/>
          <p:nvPr/>
        </p:nvSpPr>
        <p:spPr>
          <a:xfrm>
            <a:off x="6814890" y="4740676"/>
            <a:ext cx="4876800" cy="4480073"/>
          </a:xfrm>
          <a:prstGeom prst="rect">
            <a:avLst/>
          </a:prstGeom>
        </p:spPr>
        <p:txBody>
          <a:bodyPr wrap="square" lIns="0" tIns="0" rIns="0" bIns="0" rtlCol="0" anchor="t">
            <a:spAutoFit/>
          </a:bodyPr>
          <a:lstStyle/>
          <a:p>
            <a:pPr algn="just">
              <a:lnSpc>
                <a:spcPts val="2479"/>
              </a:lnSpc>
            </a:pPr>
            <a:r>
              <a:rPr lang="en-US" sz="2000" dirty="0">
                <a:solidFill>
                  <a:srgbClr val="000000"/>
                </a:solidFill>
                <a:latin typeface="Poppins"/>
              </a:rPr>
              <a:t>Next-generation firewalls are designed not only for security but also for maintaining high network performance. With features like intelligent traffic routing and bandwidth management, these firewalls can optimize data flow, reducing latency and improving the speed of network communications. This is particularly important for port operations, where timely data exchange and system responsiveness are critical for efficient cargo handling and logistics management</a:t>
            </a:r>
          </a:p>
        </p:txBody>
      </p:sp>
      <p:sp>
        <p:nvSpPr>
          <p:cNvPr id="22" name="TextBox 22"/>
          <p:cNvSpPr txBox="1"/>
          <p:nvPr/>
        </p:nvSpPr>
        <p:spPr>
          <a:xfrm>
            <a:off x="438702" y="3990696"/>
            <a:ext cx="5127630" cy="466025"/>
          </a:xfrm>
          <a:prstGeom prst="rect">
            <a:avLst/>
          </a:prstGeom>
        </p:spPr>
        <p:txBody>
          <a:bodyPr wrap="square" lIns="0" tIns="0" rIns="0" bIns="0" rtlCol="0" anchor="t">
            <a:spAutoFit/>
          </a:bodyPr>
          <a:lstStyle/>
          <a:p>
            <a:pPr algn="ctr">
              <a:lnSpc>
                <a:spcPts val="3831"/>
              </a:lnSpc>
            </a:pPr>
            <a:r>
              <a:rPr lang="en-US" sz="2800" dirty="0">
                <a:solidFill>
                  <a:srgbClr val="000000"/>
                </a:solidFill>
                <a:latin typeface="Poppins Semi-Bold"/>
              </a:rPr>
              <a:t>Advanced Protection</a:t>
            </a:r>
          </a:p>
        </p:txBody>
      </p:sp>
      <p:sp>
        <p:nvSpPr>
          <p:cNvPr id="23" name="TextBox 23"/>
          <p:cNvSpPr txBox="1"/>
          <p:nvPr/>
        </p:nvSpPr>
        <p:spPr>
          <a:xfrm>
            <a:off x="5825836" y="4028995"/>
            <a:ext cx="6636327" cy="466025"/>
          </a:xfrm>
          <a:prstGeom prst="rect">
            <a:avLst/>
          </a:prstGeom>
        </p:spPr>
        <p:txBody>
          <a:bodyPr wrap="square" lIns="0" tIns="0" rIns="0" bIns="0" rtlCol="0" anchor="t">
            <a:spAutoFit/>
          </a:bodyPr>
          <a:lstStyle/>
          <a:p>
            <a:pPr algn="ctr">
              <a:lnSpc>
                <a:spcPts val="3831"/>
              </a:lnSpc>
            </a:pPr>
            <a:r>
              <a:rPr lang="en-US" sz="2800" dirty="0">
                <a:solidFill>
                  <a:srgbClr val="000000"/>
                </a:solidFill>
                <a:latin typeface="Poppins Semi-Bold"/>
              </a:rPr>
              <a:t>Improved Network Performance</a:t>
            </a:r>
          </a:p>
        </p:txBody>
      </p:sp>
      <p:grpSp>
        <p:nvGrpSpPr>
          <p:cNvPr id="24" name="Group 14"/>
          <p:cNvGrpSpPr/>
          <p:nvPr/>
        </p:nvGrpSpPr>
        <p:grpSpPr>
          <a:xfrm>
            <a:off x="11684316" y="0"/>
            <a:ext cx="6624466" cy="800100"/>
            <a:chOff x="0" y="0"/>
            <a:chExt cx="1744715" cy="812800"/>
          </a:xfrm>
        </p:grpSpPr>
        <p:sp>
          <p:nvSpPr>
            <p:cNvPr id="2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2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27" name="Rectangle 26"/>
          <p:cNvSpPr/>
          <p:nvPr/>
        </p:nvSpPr>
        <p:spPr>
          <a:xfrm>
            <a:off x="12970131" y="3673717"/>
            <a:ext cx="5317869" cy="1066959"/>
          </a:xfrm>
          <a:prstGeom prst="rect">
            <a:avLst/>
          </a:prstGeom>
        </p:spPr>
        <p:txBody>
          <a:bodyPr wrap="square">
            <a:spAutoFit/>
          </a:bodyPr>
          <a:lstStyle/>
          <a:p>
            <a:pPr lvl="0" algn="ctr">
              <a:lnSpc>
                <a:spcPts val="3831"/>
              </a:lnSpc>
            </a:pPr>
            <a:r>
              <a:rPr lang="en-US" sz="2800" dirty="0">
                <a:solidFill>
                  <a:srgbClr val="000000"/>
                </a:solidFill>
                <a:latin typeface="Poppins Semi-Bold"/>
              </a:rPr>
              <a:t>Integration with Other Security Solutions</a:t>
            </a:r>
          </a:p>
        </p:txBody>
      </p:sp>
      <p:sp>
        <p:nvSpPr>
          <p:cNvPr id="28" name="TextBox 21"/>
          <p:cNvSpPr txBox="1"/>
          <p:nvPr/>
        </p:nvSpPr>
        <p:spPr>
          <a:xfrm>
            <a:off x="12801600" y="4762500"/>
            <a:ext cx="5005028" cy="5121274"/>
          </a:xfrm>
          <a:prstGeom prst="rect">
            <a:avLst/>
          </a:prstGeom>
        </p:spPr>
        <p:txBody>
          <a:bodyPr wrap="square" lIns="0" tIns="0" rIns="0" bIns="0" rtlCol="0" anchor="t">
            <a:spAutoFit/>
          </a:bodyPr>
          <a:lstStyle/>
          <a:p>
            <a:pPr algn="just">
              <a:lnSpc>
                <a:spcPts val="2479"/>
              </a:lnSpc>
            </a:pPr>
            <a:r>
              <a:rPr lang="en-US" sz="2000" dirty="0">
                <a:solidFill>
                  <a:srgbClr val="000000"/>
                </a:solidFill>
                <a:latin typeface="Poppins"/>
              </a:rPr>
              <a:t>Next-generation firewalls are designed to work seamlessly with other security technologies, such as intrusion detection systems (IDS), intrusion prevention systems (IPS), and security information and event management (SIEM) systems. This integration capability enables a layered security approach, where multiple defenses work together to detect, prevent, and respond to cyber threats. By acting as a cornerstone of the port's cybersecurity infrastructure, the next-generation firewall strengthens the overall resilience of the IT environment against cyber attacks</a:t>
            </a:r>
          </a:p>
        </p:txBody>
      </p:sp>
    </p:spTree>
    <p:extLst>
      <p:ext uri="{BB962C8B-B14F-4D97-AF65-F5344CB8AC3E}">
        <p14:creationId xmlns:p14="http://schemas.microsoft.com/office/powerpoint/2010/main" val="30340999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6817" y="9595832"/>
            <a:ext cx="6407617" cy="691168"/>
            <a:chOff x="0" y="0"/>
            <a:chExt cx="1744715" cy="812800"/>
          </a:xfrm>
        </p:grpSpPr>
        <p:sp>
          <p:nvSpPr>
            <p:cNvPr id="1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1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17" name="TextBox 17"/>
          <p:cNvSpPr txBox="1"/>
          <p:nvPr/>
        </p:nvSpPr>
        <p:spPr>
          <a:xfrm>
            <a:off x="484916" y="452420"/>
            <a:ext cx="9606134" cy="1283685"/>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Implementation of the SIEM System</a:t>
            </a:r>
          </a:p>
        </p:txBody>
      </p:sp>
      <p:sp>
        <p:nvSpPr>
          <p:cNvPr id="19" name="TextBox 19"/>
          <p:cNvSpPr txBox="1"/>
          <p:nvPr/>
        </p:nvSpPr>
        <p:spPr>
          <a:xfrm>
            <a:off x="450280" y="1850971"/>
            <a:ext cx="16085120" cy="2462213"/>
          </a:xfrm>
          <a:prstGeom prst="rect">
            <a:avLst/>
          </a:prstGeom>
        </p:spPr>
        <p:txBody>
          <a:bodyPr wrap="square" lIns="0" tIns="0" rIns="0" bIns="0" rtlCol="0" anchor="t">
            <a:spAutoFit/>
          </a:bodyPr>
          <a:lstStyle/>
          <a:p>
            <a:pPr>
              <a:lnSpc>
                <a:spcPts val="3240"/>
              </a:lnSpc>
            </a:pPr>
            <a:r>
              <a:rPr lang="en-US" sz="2700" dirty="0">
                <a:solidFill>
                  <a:srgbClr val="000000"/>
                </a:solidFill>
                <a:latin typeface="Poppins"/>
              </a:rPr>
              <a:t>The implementation of a SIEM system is a strategic investment in  Durres Port Authority cybersecurity infrastructure. This advanced technology enhances the port's ability to detect and respond to cyber threats, ensures compliance with regulatory standards, and improves the overall management of security incidents. By adopting a SIEM system, the port significantly bolsters its cybersecurity measures, safeguarding its operations and data against the evolving landscape of cyber threats</a:t>
            </a:r>
          </a:p>
        </p:txBody>
      </p:sp>
      <p:sp>
        <p:nvSpPr>
          <p:cNvPr id="20" name="TextBox 20"/>
          <p:cNvSpPr txBox="1"/>
          <p:nvPr/>
        </p:nvSpPr>
        <p:spPr>
          <a:xfrm>
            <a:off x="484916" y="5463573"/>
            <a:ext cx="5081416" cy="4159472"/>
          </a:xfrm>
          <a:prstGeom prst="rect">
            <a:avLst/>
          </a:prstGeom>
        </p:spPr>
        <p:txBody>
          <a:bodyPr lIns="0" tIns="0" rIns="0" bIns="0" rtlCol="0" anchor="t">
            <a:spAutoFit/>
          </a:bodyPr>
          <a:lstStyle/>
          <a:p>
            <a:pPr algn="just">
              <a:lnSpc>
                <a:spcPts val="2479"/>
              </a:lnSpc>
            </a:pPr>
            <a:r>
              <a:rPr lang="en-US" sz="2000" dirty="0">
                <a:solidFill>
                  <a:srgbClr val="000000"/>
                </a:solidFill>
                <a:latin typeface="Poppins"/>
              </a:rPr>
              <a:t>The ability to recognize suspicious patterns and generate real-time alerts aids in the swift identification and neutralization of threats before they escalate. The SIEM system's advanced analytics capabilities allow for the detection of anomalies and potential security breaches, enabling security teams to respond promptly and effectively. This rapid detection is critical in minimizing the impact of cyber attacks and maintaining the integrity of the port's operations</a:t>
            </a:r>
            <a:r>
              <a:rPr lang="en-US" sz="1600" dirty="0">
                <a:solidFill>
                  <a:srgbClr val="000000"/>
                </a:solidFill>
                <a:latin typeface="Poppins"/>
              </a:rPr>
              <a:t>.</a:t>
            </a:r>
          </a:p>
        </p:txBody>
      </p:sp>
      <p:sp>
        <p:nvSpPr>
          <p:cNvPr id="21" name="TextBox 21"/>
          <p:cNvSpPr txBox="1"/>
          <p:nvPr/>
        </p:nvSpPr>
        <p:spPr>
          <a:xfrm>
            <a:off x="6975763" y="5476538"/>
            <a:ext cx="4876800" cy="4159472"/>
          </a:xfrm>
          <a:prstGeom prst="rect">
            <a:avLst/>
          </a:prstGeom>
        </p:spPr>
        <p:txBody>
          <a:bodyPr wrap="square" lIns="0" tIns="0" rIns="0" bIns="0" rtlCol="0" anchor="t">
            <a:spAutoFit/>
          </a:bodyPr>
          <a:lstStyle/>
          <a:p>
            <a:pPr algn="just">
              <a:lnSpc>
                <a:spcPts val="2479"/>
              </a:lnSpc>
            </a:pPr>
            <a:r>
              <a:rPr lang="en-US" sz="2000" dirty="0">
                <a:solidFill>
                  <a:srgbClr val="000000"/>
                </a:solidFill>
                <a:latin typeface="Poppins"/>
              </a:rPr>
              <a:t>Implementing a SIEM system improves the overall security posture by providing a unified platform for monitoring and managing security incidents. This centralized approach enables a more coordinated and effective response to security threats, reducing the time and resources required to address them. The system's comprehensive visibility into network activities allows for better risk management and strengthens the port's defenses against cyber threats.</a:t>
            </a:r>
          </a:p>
        </p:txBody>
      </p:sp>
      <p:sp>
        <p:nvSpPr>
          <p:cNvPr id="22" name="TextBox 22"/>
          <p:cNvSpPr txBox="1"/>
          <p:nvPr/>
        </p:nvSpPr>
        <p:spPr>
          <a:xfrm>
            <a:off x="484916" y="4818266"/>
            <a:ext cx="5127630" cy="487313"/>
          </a:xfrm>
          <a:prstGeom prst="rect">
            <a:avLst/>
          </a:prstGeom>
        </p:spPr>
        <p:txBody>
          <a:bodyPr wrap="square" lIns="0" tIns="0" rIns="0" bIns="0" rtlCol="0" anchor="t">
            <a:spAutoFit/>
          </a:bodyPr>
          <a:lstStyle/>
          <a:p>
            <a:pPr algn="ctr">
              <a:lnSpc>
                <a:spcPts val="3831"/>
              </a:lnSpc>
            </a:pPr>
            <a:r>
              <a:rPr lang="en-US" sz="3200" b="1" dirty="0">
                <a:solidFill>
                  <a:srgbClr val="0D0D0D"/>
                </a:solidFill>
                <a:latin typeface="Söhne"/>
              </a:rPr>
              <a:t>Rapid Threat Detection</a:t>
            </a:r>
            <a:endParaRPr lang="en-US" sz="3193" b="1" dirty="0">
              <a:solidFill>
                <a:srgbClr val="000000"/>
              </a:solidFill>
              <a:latin typeface="Poppins Semi-Bold"/>
            </a:endParaRPr>
          </a:p>
        </p:txBody>
      </p:sp>
      <p:sp>
        <p:nvSpPr>
          <p:cNvPr id="23" name="TextBox 23"/>
          <p:cNvSpPr txBox="1"/>
          <p:nvPr/>
        </p:nvSpPr>
        <p:spPr>
          <a:xfrm>
            <a:off x="6096000" y="4818266"/>
            <a:ext cx="6636327" cy="487313"/>
          </a:xfrm>
          <a:prstGeom prst="rect">
            <a:avLst/>
          </a:prstGeom>
        </p:spPr>
        <p:txBody>
          <a:bodyPr wrap="square" lIns="0" tIns="0" rIns="0" bIns="0" rtlCol="0" anchor="t">
            <a:spAutoFit/>
          </a:bodyPr>
          <a:lstStyle/>
          <a:p>
            <a:pPr algn="ctr">
              <a:lnSpc>
                <a:spcPts val="3831"/>
              </a:lnSpc>
            </a:pPr>
            <a:r>
              <a:rPr lang="en-US" sz="3193" dirty="0">
                <a:solidFill>
                  <a:srgbClr val="000000"/>
                </a:solidFill>
                <a:latin typeface="Poppins Semi-Bold"/>
              </a:rPr>
              <a:t>Enhanced Security Posture</a:t>
            </a:r>
          </a:p>
        </p:txBody>
      </p:sp>
      <p:grpSp>
        <p:nvGrpSpPr>
          <p:cNvPr id="24" name="Group 14"/>
          <p:cNvGrpSpPr/>
          <p:nvPr/>
        </p:nvGrpSpPr>
        <p:grpSpPr>
          <a:xfrm>
            <a:off x="11684316" y="0"/>
            <a:ext cx="6624466" cy="800100"/>
            <a:chOff x="0" y="0"/>
            <a:chExt cx="1744715" cy="812800"/>
          </a:xfrm>
        </p:grpSpPr>
        <p:sp>
          <p:nvSpPr>
            <p:cNvPr id="2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2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27" name="Rectangle 26"/>
          <p:cNvSpPr/>
          <p:nvPr/>
        </p:nvSpPr>
        <p:spPr>
          <a:xfrm>
            <a:off x="13255068" y="4352431"/>
            <a:ext cx="5093001" cy="1066959"/>
          </a:xfrm>
          <a:prstGeom prst="rect">
            <a:avLst/>
          </a:prstGeom>
        </p:spPr>
        <p:txBody>
          <a:bodyPr wrap="square">
            <a:spAutoFit/>
          </a:bodyPr>
          <a:lstStyle/>
          <a:p>
            <a:pPr lvl="0" algn="ctr">
              <a:lnSpc>
                <a:spcPts val="3831"/>
              </a:lnSpc>
            </a:pPr>
            <a:r>
              <a:rPr lang="en-US" sz="3193" dirty="0">
                <a:solidFill>
                  <a:srgbClr val="000000"/>
                </a:solidFill>
                <a:latin typeface="Poppins Semi-Bold"/>
              </a:rPr>
              <a:t>Efficient Incident Management</a:t>
            </a:r>
          </a:p>
        </p:txBody>
      </p:sp>
      <p:sp>
        <p:nvSpPr>
          <p:cNvPr id="28" name="TextBox 21"/>
          <p:cNvSpPr txBox="1"/>
          <p:nvPr/>
        </p:nvSpPr>
        <p:spPr>
          <a:xfrm>
            <a:off x="13255068" y="5436360"/>
            <a:ext cx="4651932" cy="4159472"/>
          </a:xfrm>
          <a:prstGeom prst="rect">
            <a:avLst/>
          </a:prstGeom>
        </p:spPr>
        <p:txBody>
          <a:bodyPr wrap="square" lIns="0" tIns="0" rIns="0" bIns="0" rtlCol="0" anchor="t">
            <a:spAutoFit/>
          </a:bodyPr>
          <a:lstStyle/>
          <a:p>
            <a:pPr algn="just">
              <a:lnSpc>
                <a:spcPts val="2479"/>
              </a:lnSpc>
            </a:pPr>
            <a:r>
              <a:rPr lang="en-US" sz="2000" dirty="0">
                <a:solidFill>
                  <a:srgbClr val="000000"/>
                </a:solidFill>
                <a:latin typeface="Poppins"/>
              </a:rPr>
              <a:t>The SIEM system automates the process of incident detection and response, enhancing the efficiency of security operations. By correlating events from different sources, the system can identify complex attacks that might not be detected by individual security solutions. This holistic view of security events enables faster and more accurate incident analysis, facilitating timely and informed decision-making in response to security incidents</a:t>
            </a:r>
          </a:p>
        </p:txBody>
      </p:sp>
    </p:spTree>
    <p:extLst>
      <p:ext uri="{BB962C8B-B14F-4D97-AF65-F5344CB8AC3E}">
        <p14:creationId xmlns:p14="http://schemas.microsoft.com/office/powerpoint/2010/main" val="14270828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txBox="1"/>
          <p:nvPr/>
        </p:nvSpPr>
        <p:spPr>
          <a:xfrm>
            <a:off x="533400" y="1028700"/>
            <a:ext cx="4728894" cy="642484"/>
          </a:xfrm>
          <a:prstGeom prst="rect">
            <a:avLst/>
          </a:prstGeom>
        </p:spPr>
        <p:txBody>
          <a:bodyPr lIns="0" tIns="0" rIns="0" bIns="0" rtlCol="0" anchor="t">
            <a:spAutoFit/>
          </a:bodyPr>
          <a:lstStyle/>
          <a:p>
            <a:pPr>
              <a:lnSpc>
                <a:spcPts val="4950"/>
              </a:lnSpc>
            </a:pPr>
            <a:r>
              <a:rPr lang="en-US" sz="4500" dirty="0">
                <a:solidFill>
                  <a:srgbClr val="060644"/>
                </a:solidFill>
                <a:latin typeface="Poppins Semi-Bold"/>
              </a:rPr>
              <a:t>PCIS SYSTEM </a:t>
            </a:r>
          </a:p>
        </p:txBody>
      </p:sp>
      <p:sp>
        <p:nvSpPr>
          <p:cNvPr id="11" name="TextBox 11"/>
          <p:cNvSpPr txBox="1"/>
          <p:nvPr/>
        </p:nvSpPr>
        <p:spPr>
          <a:xfrm>
            <a:off x="533400" y="1671184"/>
            <a:ext cx="8115300" cy="8284319"/>
          </a:xfrm>
          <a:prstGeom prst="rect">
            <a:avLst/>
          </a:prstGeom>
        </p:spPr>
        <p:txBody>
          <a:bodyPr lIns="0" tIns="0" rIns="0" bIns="0" rtlCol="0" anchor="t">
            <a:spAutoFit/>
          </a:bodyPr>
          <a:lstStyle/>
          <a:p>
            <a:pPr>
              <a:lnSpc>
                <a:spcPts val="3402"/>
              </a:lnSpc>
            </a:pPr>
            <a:r>
              <a:rPr lang="en-US" sz="2835" dirty="0">
                <a:solidFill>
                  <a:srgbClr val="060644"/>
                </a:solidFill>
                <a:latin typeface="Poppins"/>
              </a:rPr>
              <a:t>The Port Community Information System (PCIS) refers to the Information Technology (IT) system utilized by port infrastructure owners, such as the Port Authority and other public and private entities, to efficiently plan and manage port operations and business processes in real time. It is considered to be one of the most vital IT systems implemented within port logistics.</a:t>
            </a:r>
          </a:p>
          <a:p>
            <a:pPr>
              <a:lnSpc>
                <a:spcPts val="3402"/>
              </a:lnSpc>
            </a:pPr>
            <a:r>
              <a:rPr lang="en-US" sz="2835" b="1" dirty="0">
                <a:solidFill>
                  <a:srgbClr val="060644"/>
                </a:solidFill>
                <a:latin typeface="Poppins"/>
              </a:rPr>
              <a:t>Purpose: </a:t>
            </a:r>
            <a:r>
              <a:rPr lang="en-US" sz="2835" dirty="0">
                <a:solidFill>
                  <a:srgbClr val="060644"/>
                </a:solidFill>
                <a:latin typeface="Poppins"/>
              </a:rPr>
              <a:t>To efficiently plan and manage port operations and business processes in real-time.</a:t>
            </a:r>
          </a:p>
          <a:p>
            <a:pPr>
              <a:lnSpc>
                <a:spcPts val="3402"/>
              </a:lnSpc>
            </a:pPr>
            <a:r>
              <a:rPr lang="en-US" sz="2835" b="1" dirty="0">
                <a:solidFill>
                  <a:srgbClr val="060644"/>
                </a:solidFill>
                <a:latin typeface="Poppins"/>
              </a:rPr>
              <a:t>Vitality: </a:t>
            </a:r>
            <a:r>
              <a:rPr lang="en-US" sz="2835" dirty="0">
                <a:solidFill>
                  <a:srgbClr val="060644"/>
                </a:solidFill>
                <a:latin typeface="Poppins"/>
              </a:rPr>
              <a:t>PCIS is considered one of the most essential IT implementations within port logistics.</a:t>
            </a:r>
          </a:p>
          <a:p>
            <a:pPr>
              <a:lnSpc>
                <a:spcPts val="3402"/>
              </a:lnSpc>
            </a:pPr>
            <a:r>
              <a:rPr lang="en-US" sz="2835" b="1" dirty="0">
                <a:solidFill>
                  <a:srgbClr val="060644"/>
                </a:solidFill>
                <a:latin typeface="Poppins"/>
              </a:rPr>
              <a:t>Benefits: </a:t>
            </a:r>
            <a:r>
              <a:rPr lang="en-US" sz="2835" dirty="0">
                <a:solidFill>
                  <a:srgbClr val="060644"/>
                </a:solidFill>
                <a:latin typeface="Poppins"/>
              </a:rPr>
              <a:t>Enhances coordination among stakeholders, increases the efficiency of processes, and accelerates the movement of goods through ports.</a:t>
            </a:r>
          </a:p>
        </p:txBody>
      </p:sp>
      <p:pic>
        <p:nvPicPr>
          <p:cNvPr id="13" name="Picture 12">
            <a:extLst>
              <a:ext uri="{FF2B5EF4-FFF2-40B4-BE49-F238E27FC236}">
                <a16:creationId xmlns:a16="http://schemas.microsoft.com/office/drawing/2014/main" id="{DEF827D9-D15C-4E62-8D79-8A8DB5BAB7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0" y="1028700"/>
            <a:ext cx="9144000" cy="8610600"/>
          </a:xfrm>
          <a:prstGeom prst="rect">
            <a:avLst/>
          </a:prstGeom>
          <a:scene3d>
            <a:camera prst="orthographicFront"/>
            <a:lightRig rig="threePt" dir="t"/>
          </a:scene3d>
          <a:sp3d prstMaterial="powder"/>
        </p:spPr>
      </p:pic>
      <p:pic>
        <p:nvPicPr>
          <p:cNvPr id="14" name="Picture 13">
            <a:extLst>
              <a:ext uri="{FF2B5EF4-FFF2-40B4-BE49-F238E27FC236}">
                <a16:creationId xmlns:a16="http://schemas.microsoft.com/office/drawing/2014/main" id="{9897F7CD-2E75-4265-BC45-FA6B18A88A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6367" y="1295400"/>
            <a:ext cx="3659233" cy="6653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686654" y="1690784"/>
            <a:ext cx="7412834" cy="1988568"/>
          </a:xfrm>
          <a:prstGeom prst="roundRect">
            <a:avLst/>
          </a:prstGeom>
          <a:solidFill>
            <a:srgbClr val="060644"/>
          </a:solidFill>
          <a:ln w="28575">
            <a:solidFill>
              <a:srgbClr val="060644"/>
            </a:solidFill>
          </a:ln>
        </p:spPr>
        <p:style>
          <a:lnRef idx="1">
            <a:schemeClr val="accent2"/>
          </a:lnRef>
          <a:fillRef idx="2">
            <a:schemeClr val="accent2"/>
          </a:fillRef>
          <a:effectRef idx="1">
            <a:schemeClr val="accent2"/>
          </a:effectRef>
          <a:fontRef idx="minor">
            <a:schemeClr val="dk1"/>
          </a:fontRef>
        </p:style>
        <p:txBody>
          <a:bodyPr rtlCol="0" anchor="ctr" anchorCtr="0"/>
          <a:lstStyle/>
          <a:p>
            <a:pPr marL="428625" indent="-428625" algn="just" defTabSz="1371600">
              <a:buFont typeface="Arial" panose="020B0604020202020204" pitchFamily="34" charset="0"/>
              <a:buChar char="•"/>
            </a:pPr>
            <a:r>
              <a:rPr lang="en-US" sz="240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Maritime administrative procedures are often complex and time-consuming due to lengthy and detailed written instructions</a:t>
            </a:r>
            <a:r>
              <a:rPr lang="en-US" sz="2400" dirty="0">
                <a:ln w="0"/>
                <a:solidFill>
                  <a:schemeClr val="bg1"/>
                </a:solidFill>
                <a:effectLst>
                  <a:outerShdw blurRad="38100" dist="25400" dir="5400000" algn="ctr" rotWithShape="0">
                    <a:srgbClr val="6E747A">
                      <a:alpha val="43000"/>
                    </a:srgbClr>
                  </a:outerShdw>
                </a:effectLst>
                <a:latin typeface="Trebuchet MS" panose="020B0603020202020204" pitchFamily="34" charset="0"/>
              </a:rPr>
              <a:t>.</a:t>
            </a:r>
            <a:endParaRPr lang="sq-AL" sz="2700" dirty="0">
              <a:ln w="0"/>
              <a:solidFill>
                <a:schemeClr val="bg1"/>
              </a:solidFill>
              <a:effectLst>
                <a:outerShdw blurRad="38100" dist="25400" dir="5400000" algn="ctr" rotWithShape="0">
                  <a:srgbClr val="6E747A">
                    <a:alpha val="43000"/>
                  </a:srgbClr>
                </a:outerShdw>
              </a:effectLst>
              <a:latin typeface="Trebuchet MS" panose="020B0603020202020204" pitchFamily="34" charset="0"/>
            </a:endParaRPr>
          </a:p>
        </p:txBody>
      </p:sp>
      <p:sp>
        <p:nvSpPr>
          <p:cNvPr id="8" name="Rounded Rectangle 7"/>
          <p:cNvSpPr/>
          <p:nvPr/>
        </p:nvSpPr>
        <p:spPr>
          <a:xfrm>
            <a:off x="686651" y="3968761"/>
            <a:ext cx="7412837" cy="1693004"/>
          </a:xfrm>
          <a:prstGeom prst="roundRect">
            <a:avLst/>
          </a:prstGeom>
          <a:solidFill>
            <a:srgbClr val="060644"/>
          </a:solidFill>
          <a:ln w="28575">
            <a:solidFill>
              <a:srgbClr val="060644"/>
            </a:solidFill>
          </a:ln>
        </p:spPr>
        <p:style>
          <a:lnRef idx="1">
            <a:schemeClr val="accent2"/>
          </a:lnRef>
          <a:fillRef idx="2">
            <a:schemeClr val="accent2"/>
          </a:fillRef>
          <a:effectRef idx="1">
            <a:schemeClr val="accent2"/>
          </a:effectRef>
          <a:fontRef idx="minor">
            <a:schemeClr val="dk1"/>
          </a:fontRef>
        </p:style>
        <p:txBody>
          <a:bodyPr rtlCol="0" anchor="ctr" anchorCtr="0"/>
          <a:lstStyle/>
          <a:p>
            <a:pPr marL="428625" indent="-428625" defTabSz="1371600">
              <a:buFont typeface="Arial" panose="020B0604020202020204" pitchFamily="34" charset="0"/>
              <a:buChar char="•"/>
            </a:pPr>
            <a:r>
              <a:rPr lang="en-US" sz="240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There is currently a lack of integration among IT systems, hindering port procedures.</a:t>
            </a:r>
            <a:endParaRPr lang="sq-AL" sz="240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endParaRPr>
          </a:p>
        </p:txBody>
      </p:sp>
      <p:sp>
        <p:nvSpPr>
          <p:cNvPr id="10" name="Right Arrow Callout 9"/>
          <p:cNvSpPr/>
          <p:nvPr/>
        </p:nvSpPr>
        <p:spPr>
          <a:xfrm>
            <a:off x="9067800" y="1721627"/>
            <a:ext cx="1328289" cy="7238612"/>
          </a:xfrm>
          <a:prstGeom prst="rightArrowCallout">
            <a:avLst>
              <a:gd name="adj1" fmla="val 20775"/>
              <a:gd name="adj2" fmla="val 25000"/>
              <a:gd name="adj3" fmla="val 25000"/>
              <a:gd name="adj4" fmla="val 64977"/>
            </a:avLst>
          </a:prstGeom>
          <a:solidFill>
            <a:srgbClr val="060644"/>
          </a:solidFill>
          <a:ln w="28575">
            <a:solidFill>
              <a:srgbClr val="060644"/>
            </a:solidFill>
          </a:ln>
        </p:spPr>
        <p:style>
          <a:lnRef idx="1">
            <a:schemeClr val="accent2"/>
          </a:lnRef>
          <a:fillRef idx="2">
            <a:schemeClr val="accent2"/>
          </a:fillRef>
          <a:effectRef idx="1">
            <a:schemeClr val="accent2"/>
          </a:effectRef>
          <a:fontRef idx="minor">
            <a:schemeClr val="dk1"/>
          </a:fontRef>
        </p:style>
        <p:txBody>
          <a:bodyPr rtlCol="0" anchor="ctr" anchorCtr="0"/>
          <a:lstStyle/>
          <a:p>
            <a:pPr defTabSz="1371600"/>
            <a:endParaRPr lang="en-US" sz="2700">
              <a:ln w="0"/>
              <a:solidFill>
                <a:prstClr val="white">
                  <a:lumMod val="95000"/>
                </a:prstClr>
              </a:solidFill>
              <a:effectLst>
                <a:outerShdw blurRad="38100" dist="25400" dir="5400000" algn="ctr" rotWithShape="0">
                  <a:srgbClr val="6E747A">
                    <a:alpha val="43000"/>
                  </a:srgbClr>
                </a:outerShdw>
              </a:effectLst>
              <a:latin typeface="Trebuchet MS" panose="020B0603020202020204" pitchFamily="34" charset="0"/>
            </a:endParaRPr>
          </a:p>
        </p:txBody>
      </p:sp>
      <p:sp>
        <p:nvSpPr>
          <p:cNvPr id="11" name="Oval 10"/>
          <p:cNvSpPr/>
          <p:nvPr/>
        </p:nvSpPr>
        <p:spPr>
          <a:xfrm>
            <a:off x="10779141" y="3968761"/>
            <a:ext cx="6979395" cy="2811602"/>
          </a:xfrm>
          <a:prstGeom prst="ellipse">
            <a:avLst/>
          </a:prstGeom>
          <a:solidFill>
            <a:srgbClr val="06064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sz="320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It was deemed necessary to establish a Port Community System.</a:t>
            </a:r>
            <a:endParaRPr lang="sq-AL" sz="320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endParaRPr>
          </a:p>
        </p:txBody>
      </p:sp>
      <p:sp>
        <p:nvSpPr>
          <p:cNvPr id="13" name="Rounded Rectangle 12"/>
          <p:cNvSpPr/>
          <p:nvPr/>
        </p:nvSpPr>
        <p:spPr>
          <a:xfrm>
            <a:off x="529465" y="5961485"/>
            <a:ext cx="7570023" cy="3830215"/>
          </a:xfrm>
          <a:prstGeom prst="roundRect">
            <a:avLst/>
          </a:prstGeom>
          <a:solidFill>
            <a:srgbClr val="060644"/>
          </a:solidFill>
          <a:ln w="28575">
            <a:solidFill>
              <a:srgbClr val="060644"/>
            </a:solidFill>
          </a:ln>
        </p:spPr>
        <p:style>
          <a:lnRef idx="1">
            <a:schemeClr val="accent2"/>
          </a:lnRef>
          <a:fillRef idx="2">
            <a:schemeClr val="accent2"/>
          </a:fillRef>
          <a:effectRef idx="1">
            <a:schemeClr val="accent2"/>
          </a:effectRef>
          <a:fontRef idx="minor">
            <a:schemeClr val="dk1"/>
          </a:fontRef>
        </p:style>
        <p:txBody>
          <a:bodyPr rtlCol="0" anchor="ctr" anchorCtr="0"/>
          <a:lstStyle/>
          <a:p>
            <a:pPr marL="428625" indent="-428625" defTabSz="1371600">
              <a:buFont typeface="Arial" panose="020B0604020202020204" pitchFamily="34" charset="0"/>
              <a:buChar char="•"/>
            </a:pPr>
            <a:r>
              <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Human error problems</a:t>
            </a:r>
          </a:p>
          <a:p>
            <a:pPr marL="428625" indent="-428625" defTabSz="1371600">
              <a:buFont typeface="Arial" panose="020B0604020202020204" pitchFamily="34" charset="0"/>
              <a:buChar char="•"/>
            </a:pPr>
            <a:r>
              <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Decrease in service quality perceived by users</a:t>
            </a:r>
          </a:p>
          <a:p>
            <a:pPr marL="428625" indent="-428625" defTabSz="1371600">
              <a:buFont typeface="Arial" panose="020B0604020202020204" pitchFamily="34" charset="0"/>
              <a:buChar char="•"/>
            </a:pPr>
            <a:r>
              <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Delay in port procedures</a:t>
            </a:r>
          </a:p>
          <a:p>
            <a:pPr marL="428625" indent="-428625" defTabSz="1371600">
              <a:buFont typeface="Arial" panose="020B0604020202020204" pitchFamily="34" charset="0"/>
              <a:buChar char="•"/>
            </a:pPr>
            <a:r>
              <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Increase in operational costs</a:t>
            </a:r>
          </a:p>
          <a:p>
            <a:pPr marL="428625" indent="-428625" defTabSz="1371600">
              <a:buFont typeface="Arial" panose="020B0604020202020204" pitchFamily="34" charset="0"/>
              <a:buChar char="•"/>
            </a:pPr>
            <a:r>
              <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Limitations in the ability to react in time when unforeseen changes occur</a:t>
            </a:r>
          </a:p>
          <a:p>
            <a:pPr marL="428625" indent="-428625" defTabSz="1371600">
              <a:buFont typeface="Arial" panose="020B0604020202020204" pitchFamily="34" charset="0"/>
              <a:buChar char="•"/>
            </a:pPr>
            <a:r>
              <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Problems in the timely processing of information</a:t>
            </a:r>
            <a:r>
              <a:rPr lang="sq-AL"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rPr>
              <a:t> </a:t>
            </a:r>
            <a:endParaRPr lang="en-US" sz="2250" dirty="0">
              <a:ln w="0"/>
              <a:solidFill>
                <a:schemeClr val="bg1"/>
              </a:solidFill>
              <a:effectLst>
                <a:outerShdw blurRad="38100" dist="25400" dir="5400000" algn="ctr" rotWithShape="0">
                  <a:srgbClr val="6E747A">
                    <a:alpha val="43000"/>
                  </a:srgbClr>
                </a:outerShdw>
              </a:effectLst>
              <a:latin typeface="Poppins" panose="00000500000000000000" pitchFamily="2" charset="0"/>
              <a:cs typeface="Poppins" panose="00000500000000000000" pitchFamily="2" charset="0"/>
            </a:endParaRPr>
          </a:p>
          <a:p>
            <a:pPr marL="428625" indent="-428625" defTabSz="1371600">
              <a:buFont typeface="Arial" panose="020B0604020202020204" pitchFamily="34" charset="0"/>
              <a:buChar char="•"/>
            </a:pPr>
            <a:endParaRPr lang="sq-AL" sz="2700" dirty="0">
              <a:ln w="0"/>
              <a:solidFill>
                <a:schemeClr val="bg1"/>
              </a:solidFill>
              <a:effectLst>
                <a:outerShdw blurRad="38100" dist="25400" dir="5400000" algn="ctr" rotWithShape="0">
                  <a:srgbClr val="6E747A">
                    <a:alpha val="43000"/>
                  </a:srgbClr>
                </a:outerShdw>
              </a:effectLst>
              <a:latin typeface="Trebuchet MS" panose="020B0603020202020204" pitchFamily="34" charset="0"/>
            </a:endParaRPr>
          </a:p>
        </p:txBody>
      </p:sp>
      <p:sp>
        <p:nvSpPr>
          <p:cNvPr id="4" name="Title 1">
            <a:extLst>
              <a:ext uri="{FF2B5EF4-FFF2-40B4-BE49-F238E27FC236}">
                <a16:creationId xmlns:a16="http://schemas.microsoft.com/office/drawing/2014/main" id="{595CE800-6625-5202-39EC-1E8CACA98B16}"/>
              </a:ext>
            </a:extLst>
          </p:cNvPr>
          <p:cNvSpPr txBox="1">
            <a:spLocks/>
          </p:cNvSpPr>
          <p:nvPr/>
        </p:nvSpPr>
        <p:spPr>
          <a:xfrm>
            <a:off x="1713633" y="233269"/>
            <a:ext cx="15199821" cy="913250"/>
          </a:xfrm>
          <a:prstGeom prst="rect">
            <a:avLst/>
          </a:prstGeom>
        </p:spPr>
        <p:txBody>
          <a:bodyPr vert="horz" lIns="137160" tIns="68580" rIns="137160" bIns="6858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1371600"/>
            <a:r>
              <a:rPr lang="en-US" sz="4400" b="1" dirty="0">
                <a:solidFill>
                  <a:srgbClr val="060644"/>
                </a:solidFill>
                <a:effectLst>
                  <a:outerShdw blurRad="38100" dist="38100" dir="2700000" algn="tl">
                    <a:srgbClr val="000000">
                      <a:alpha val="43137"/>
                    </a:srgbClr>
                  </a:outerShdw>
                </a:effectLst>
                <a:latin typeface="Poppins" panose="00000500000000000000" pitchFamily="2" charset="0"/>
                <a:cs typeface="Poppins" panose="00000500000000000000" pitchFamily="2" charset="0"/>
              </a:rPr>
              <a:t>DURRES PORT AUTHORITY PCIS SYSTEM </a:t>
            </a:r>
          </a:p>
        </p:txBody>
      </p:sp>
    </p:spTree>
    <p:extLst>
      <p:ext uri="{BB962C8B-B14F-4D97-AF65-F5344CB8AC3E}">
        <p14:creationId xmlns:p14="http://schemas.microsoft.com/office/powerpoint/2010/main" val="948166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9754" y="664565"/>
            <a:ext cx="16459200" cy="1733204"/>
          </a:xfrm>
        </p:spPr>
        <p:txBody>
          <a:bodyPr>
            <a:normAutofit fontScale="90000"/>
          </a:bodyPr>
          <a:lstStyle/>
          <a:p>
            <a:r>
              <a:rPr lang="en-US" sz="6000" b="1" dirty="0">
                <a:solidFill>
                  <a:srgbClr val="060644"/>
                </a:solidFill>
                <a:effectLst>
                  <a:outerShdw blurRad="38100" dist="38100" dir="2700000" algn="tl">
                    <a:srgbClr val="000000">
                      <a:alpha val="43137"/>
                    </a:srgbClr>
                  </a:outerShdw>
                </a:effectLst>
              </a:rPr>
              <a:t>IMPLEMENTATION OF PCIS SYSTEM IN DURRES PORT</a:t>
            </a:r>
          </a:p>
        </p:txBody>
      </p:sp>
      <p:graphicFrame>
        <p:nvGraphicFramePr>
          <p:cNvPr id="7" name="Diagram 6"/>
          <p:cNvGraphicFramePr/>
          <p:nvPr>
            <p:extLst>
              <p:ext uri="{D42A27DB-BD31-4B8C-83A1-F6EECF244321}">
                <p14:modId xmlns:p14="http://schemas.microsoft.com/office/powerpoint/2010/main" val="3168337380"/>
              </p:ext>
            </p:extLst>
          </p:nvPr>
        </p:nvGraphicFramePr>
        <p:xfrm>
          <a:off x="839754" y="2538867"/>
          <a:ext cx="6246846" cy="674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8615516" y="3511051"/>
            <a:ext cx="9144000" cy="6740307"/>
          </a:xfrm>
          <a:prstGeom prst="rect">
            <a:avLst/>
          </a:prstGeom>
        </p:spPr>
        <p:txBody>
          <a:bodyPr>
            <a:spAutoFit/>
          </a:bodyPr>
          <a:lstStyle/>
          <a:p>
            <a:pPr marL="285750" indent="-285750" algn="just">
              <a:buFont typeface="Arial" panose="020B0604020202020204" pitchFamily="34" charset="0"/>
              <a:buChar char="•"/>
            </a:pPr>
            <a:r>
              <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rPr>
              <a:t>The PCS Core application stores all information passed through the Message Broker/Controller and entered through the PCIS Web tier into the system's database (RDBMS).</a:t>
            </a:r>
          </a:p>
          <a:p>
            <a:pPr marL="285750" indent="-285750" algn="just">
              <a:buFont typeface="Arial" panose="020B0604020202020204" pitchFamily="34" charset="0"/>
              <a:buChar char="•"/>
            </a:pPr>
            <a:endPar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endParaRPr>
          </a:p>
          <a:p>
            <a:pPr marL="285750" indent="-285750" algn="just">
              <a:buFont typeface="Arial" panose="020B0604020202020204" pitchFamily="34" charset="0"/>
              <a:buChar char="•"/>
            </a:pPr>
            <a:r>
              <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rPr>
              <a:t>Display information related to PCIS and implement all required business logic, supporting the processes covered by PCIS.</a:t>
            </a:r>
          </a:p>
          <a:p>
            <a:pPr marL="285750" indent="-285750" algn="just">
              <a:buFont typeface="Arial" panose="020B0604020202020204" pitchFamily="34" charset="0"/>
              <a:buChar char="•"/>
            </a:pPr>
            <a:endPar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endParaRPr>
          </a:p>
          <a:p>
            <a:pPr marL="285750" indent="-285750" algn="just">
              <a:buFont typeface="Arial" panose="020B0604020202020204" pitchFamily="34" charset="0"/>
              <a:buChar char="•"/>
            </a:pPr>
            <a:r>
              <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rPr>
              <a:t>The data source for the PCIS core application is the messages exchanged between members of the port community via the Message Controller (PCS Integration Platform), which are recorded in the database (RDBMS).</a:t>
            </a:r>
          </a:p>
          <a:p>
            <a:pPr marL="285750" indent="-285750" algn="just">
              <a:buFont typeface="Arial" panose="020B0604020202020204" pitchFamily="34" charset="0"/>
              <a:buChar char="•"/>
            </a:pPr>
            <a:endPar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endParaRPr>
          </a:p>
          <a:p>
            <a:pPr marL="285750" indent="-285750" algn="just">
              <a:buFont typeface="Arial" panose="020B0604020202020204" pitchFamily="34" charset="0"/>
              <a:buChar char="•"/>
            </a:pPr>
            <a:r>
              <a:rPr lang="en-US"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rPr>
              <a:t>The PCS Core application should be designed as a 3-tier WEB application, dividing the Presentation, Business, and Data layers into components that perform their dedicated functions.</a:t>
            </a:r>
            <a:endParaRPr lang="sq-AL" sz="2400" dirty="0">
              <a:ln w="0"/>
              <a:solidFill>
                <a:srgbClr val="060644"/>
              </a:solidFill>
              <a:effectLst>
                <a:outerShdw blurRad="38100" dist="25400" dir="5400000" algn="ctr" rotWithShape="0">
                  <a:srgbClr val="6E747A">
                    <a:alpha val="43000"/>
                  </a:srgbClr>
                </a:outerShdw>
              </a:effectLst>
              <a:latin typeface="Poppins" panose="020B0604020202020204" charset="0"/>
              <a:cs typeface="Poppins" panose="020B0604020202020204" charset="0"/>
            </a:endParaRPr>
          </a:p>
        </p:txBody>
      </p:sp>
      <p:sp>
        <p:nvSpPr>
          <p:cNvPr id="4" name="Rectangle 3"/>
          <p:cNvSpPr/>
          <p:nvPr/>
        </p:nvSpPr>
        <p:spPr>
          <a:xfrm>
            <a:off x="8915400" y="2397769"/>
            <a:ext cx="9144000" cy="523220"/>
          </a:xfrm>
          <a:prstGeom prst="rect">
            <a:avLst/>
          </a:prstGeom>
        </p:spPr>
        <p:txBody>
          <a:bodyPr wrap="square">
            <a:spAutoFit/>
          </a:bodyPr>
          <a:lstStyle/>
          <a:p>
            <a:r>
              <a:rPr lang="sq-AL" sz="2800" b="1" dirty="0">
                <a:ln w="0"/>
                <a:solidFill>
                  <a:srgbClr val="060644"/>
                </a:solidFill>
                <a:effectLst>
                  <a:outerShdw blurRad="38100" dist="25400" dir="5400000" algn="ctr" rotWithShape="0">
                    <a:srgbClr val="6E747A">
                      <a:alpha val="43000"/>
                    </a:srgbClr>
                  </a:outerShdw>
                </a:effectLst>
                <a:latin typeface="Trebuchet MS" panose="020B0603020202020204" pitchFamily="34" charset="0"/>
              </a:rPr>
              <a:t>PCS CORE APPLICATION MODULE</a:t>
            </a:r>
            <a:r>
              <a:rPr lang="en-US" sz="2800" b="1" dirty="0">
                <a:ln w="0"/>
                <a:solidFill>
                  <a:srgbClr val="060644"/>
                </a:solidFill>
                <a:effectLst>
                  <a:outerShdw blurRad="38100" dist="25400" dir="5400000" algn="ctr" rotWithShape="0">
                    <a:srgbClr val="6E747A">
                      <a:alpha val="43000"/>
                    </a:srgbClr>
                  </a:outerShdw>
                </a:effectLst>
                <a:latin typeface="Trebuchet MS" panose="020B0603020202020204" pitchFamily="34" charset="0"/>
              </a:rPr>
              <a:t> </a:t>
            </a:r>
            <a:r>
              <a:rPr lang="en-US" sz="2800" b="1" dirty="0">
                <a:solidFill>
                  <a:srgbClr val="060644"/>
                </a:solidFill>
                <a:effectLst>
                  <a:outerShdw blurRad="38100" dist="38100" dir="2700000" algn="tl">
                    <a:srgbClr val="000000">
                      <a:alpha val="43137"/>
                    </a:srgbClr>
                  </a:outerShdw>
                </a:effectLst>
              </a:rPr>
              <a:t>IMPLEMENTATION</a:t>
            </a:r>
            <a:r>
              <a:rPr lang="sq-AL" sz="2800" b="1" dirty="0">
                <a:ln w="0"/>
                <a:solidFill>
                  <a:srgbClr val="060644"/>
                </a:solidFill>
                <a:effectLst>
                  <a:outerShdw blurRad="38100" dist="25400" dir="5400000" algn="ctr" rotWithShape="0">
                    <a:srgbClr val="6E747A">
                      <a:alpha val="43000"/>
                    </a:srgbClr>
                  </a:outerShdw>
                </a:effectLst>
                <a:latin typeface="Trebuchet MS" panose="020B0603020202020204" pitchFamily="34" charset="0"/>
              </a:rPr>
              <a:t>.</a:t>
            </a:r>
          </a:p>
        </p:txBody>
      </p:sp>
    </p:spTree>
    <p:extLst>
      <p:ext uri="{BB962C8B-B14F-4D97-AF65-F5344CB8AC3E}">
        <p14:creationId xmlns:p14="http://schemas.microsoft.com/office/powerpoint/2010/main" val="42097344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4"/>
          <p:cNvSpPr txBox="1"/>
          <p:nvPr/>
        </p:nvSpPr>
        <p:spPr>
          <a:xfrm rot="1710481">
            <a:off x="10444199" y="2722089"/>
            <a:ext cx="1062487" cy="2120796"/>
          </a:xfrm>
          <a:prstGeom prst="rect">
            <a:avLst/>
          </a:prstGeom>
        </p:spPr>
        <p:txBody>
          <a:bodyPr lIns="50800" tIns="50800" rIns="50800" bIns="50800" rtlCol="0" anchor="ctr"/>
          <a:lstStyle/>
          <a:p>
            <a:pPr algn="ctr">
              <a:lnSpc>
                <a:spcPts val="2800"/>
              </a:lnSpc>
            </a:pPr>
            <a:endParaRPr/>
          </a:p>
        </p:txBody>
      </p:sp>
      <p:sp>
        <p:nvSpPr>
          <p:cNvPr id="16" name="TextBox 16"/>
          <p:cNvSpPr txBox="1"/>
          <p:nvPr/>
        </p:nvSpPr>
        <p:spPr>
          <a:xfrm>
            <a:off x="1028700" y="5438808"/>
            <a:ext cx="7619567" cy="672835"/>
          </a:xfrm>
          <a:prstGeom prst="rect">
            <a:avLst/>
          </a:prstGeom>
        </p:spPr>
        <p:txBody>
          <a:bodyPr lIns="0" tIns="0" rIns="0" bIns="0" rtlCol="0" anchor="t">
            <a:spAutoFit/>
          </a:bodyPr>
          <a:lstStyle/>
          <a:p>
            <a:pPr>
              <a:lnSpc>
                <a:spcPts val="5263"/>
              </a:lnSpc>
              <a:spcBef>
                <a:spcPct val="0"/>
              </a:spcBef>
            </a:pPr>
            <a:r>
              <a:rPr lang="en-US" sz="3759" spc="563" dirty="0">
                <a:solidFill>
                  <a:srgbClr val="000000"/>
                </a:solidFill>
                <a:latin typeface="Poppins Medium"/>
              </a:rPr>
              <a:t>For Your Attention</a:t>
            </a:r>
          </a:p>
        </p:txBody>
      </p:sp>
      <p:sp>
        <p:nvSpPr>
          <p:cNvPr id="17" name="TextBox 17"/>
          <p:cNvSpPr txBox="1"/>
          <p:nvPr/>
        </p:nvSpPr>
        <p:spPr>
          <a:xfrm>
            <a:off x="533400" y="3428355"/>
            <a:ext cx="8973804" cy="1850226"/>
          </a:xfrm>
          <a:prstGeom prst="rect">
            <a:avLst/>
          </a:prstGeom>
        </p:spPr>
        <p:txBody>
          <a:bodyPr lIns="0" tIns="0" rIns="0" bIns="0" rtlCol="0" anchor="t">
            <a:spAutoFit/>
          </a:bodyPr>
          <a:lstStyle/>
          <a:p>
            <a:pPr>
              <a:lnSpc>
                <a:spcPts val="13379"/>
              </a:lnSpc>
            </a:pPr>
            <a:r>
              <a:rPr lang="en-US" sz="12163" dirty="0">
                <a:solidFill>
                  <a:srgbClr val="060644"/>
                </a:solidFill>
                <a:latin typeface="Poppins Bold"/>
              </a:rPr>
              <a:t>Thank You</a:t>
            </a:r>
          </a:p>
        </p:txBody>
      </p:sp>
      <p:sp>
        <p:nvSpPr>
          <p:cNvPr id="24" name="Freeform 24">
            <a:extLst>
              <a:ext uri="{FF2B5EF4-FFF2-40B4-BE49-F238E27FC236}">
                <a16:creationId xmlns:a16="http://schemas.microsoft.com/office/drawing/2014/main" id="{26B6AA02-8E6B-A495-0B43-5863D322CABA}"/>
              </a:ext>
            </a:extLst>
          </p:cNvPr>
          <p:cNvSpPr/>
          <p:nvPr/>
        </p:nvSpPr>
        <p:spPr>
          <a:xfrm>
            <a:off x="1181375" y="694665"/>
            <a:ext cx="4487861" cy="987329"/>
          </a:xfrm>
          <a:custGeom>
            <a:avLst/>
            <a:gdLst/>
            <a:ahLst/>
            <a:cxnLst/>
            <a:rect l="l" t="t" r="r" b="b"/>
            <a:pathLst>
              <a:path w="4487861" h="987329">
                <a:moveTo>
                  <a:pt x="0" y="0"/>
                </a:moveTo>
                <a:lnTo>
                  <a:pt x="4487861" y="0"/>
                </a:lnTo>
                <a:lnTo>
                  <a:pt x="4487861" y="987329"/>
                </a:lnTo>
                <a:lnTo>
                  <a:pt x="0" y="987329"/>
                </a:lnTo>
                <a:lnTo>
                  <a:pt x="0" y="0"/>
                </a:lnTo>
                <a:close/>
              </a:path>
            </a:pathLst>
          </a:custGeom>
          <a:blipFill>
            <a:blip r:embed="rId2"/>
            <a:stretch>
              <a:fillRect/>
            </a:stretch>
          </a:blipFill>
        </p:spPr>
        <p:txBody>
          <a:bodyPr/>
          <a:lstStyle/>
          <a:p>
            <a:endParaRPr lang="en-AL" dirty="0"/>
          </a:p>
        </p:txBody>
      </p:sp>
      <p:grpSp>
        <p:nvGrpSpPr>
          <p:cNvPr id="10" name="Group 4"/>
          <p:cNvGrpSpPr/>
          <p:nvPr/>
        </p:nvGrpSpPr>
        <p:grpSpPr>
          <a:xfrm>
            <a:off x="11223993" y="0"/>
            <a:ext cx="7060206" cy="10287000"/>
            <a:chOff x="0" y="0"/>
            <a:chExt cx="7095071" cy="10337800"/>
          </a:xfrm>
        </p:grpSpPr>
        <p:sp>
          <p:nvSpPr>
            <p:cNvPr id="11" name="Freeform 5"/>
            <p:cNvSpPr/>
            <p:nvPr/>
          </p:nvSpPr>
          <p:spPr>
            <a:xfrm>
              <a:off x="0" y="0"/>
              <a:ext cx="7095109" cy="10337800"/>
            </a:xfrm>
            <a:custGeom>
              <a:avLst/>
              <a:gdLst/>
              <a:ahLst/>
              <a:cxnLst/>
              <a:rect l="l" t="t" r="r" b="b"/>
              <a:pathLst>
                <a:path w="7095109" h="10337800">
                  <a:moveTo>
                    <a:pt x="2370709" y="0"/>
                  </a:moveTo>
                  <a:lnTo>
                    <a:pt x="0" y="4292600"/>
                  </a:lnTo>
                  <a:lnTo>
                    <a:pt x="3776091" y="9084691"/>
                  </a:lnTo>
                  <a:lnTo>
                    <a:pt x="2590800" y="10337800"/>
                  </a:lnTo>
                  <a:lnTo>
                    <a:pt x="7095109" y="10337800"/>
                  </a:lnTo>
                  <a:lnTo>
                    <a:pt x="7095109" y="0"/>
                  </a:lnTo>
                  <a:close/>
                </a:path>
              </a:pathLst>
            </a:custGeom>
            <a:blipFill>
              <a:blip r:embed="rId3"/>
              <a:stretch>
                <a:fillRect l="-47135" r="-47135"/>
              </a:stretch>
            </a:blipFill>
          </p:spPr>
          <p:txBody>
            <a:bodyPr/>
            <a:lstStyle/>
            <a:p>
              <a:endParaRPr lang="en-US"/>
            </a:p>
          </p:txBody>
        </p:sp>
      </p:grpSp>
      <p:sp>
        <p:nvSpPr>
          <p:cNvPr id="12" name="Freeform 2"/>
          <p:cNvSpPr/>
          <p:nvPr/>
        </p:nvSpPr>
        <p:spPr>
          <a:xfrm>
            <a:off x="1078808" y="8840219"/>
            <a:ext cx="575303" cy="442460"/>
          </a:xfrm>
          <a:custGeom>
            <a:avLst/>
            <a:gdLst/>
            <a:ahLst/>
            <a:cxnLst/>
            <a:rect l="l" t="t" r="r" b="b"/>
            <a:pathLst>
              <a:path w="575303" h="442460">
                <a:moveTo>
                  <a:pt x="0" y="0"/>
                </a:moveTo>
                <a:lnTo>
                  <a:pt x="575303" y="0"/>
                </a:lnTo>
                <a:lnTo>
                  <a:pt x="575303" y="442461"/>
                </a:lnTo>
                <a:lnTo>
                  <a:pt x="0" y="44246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3" name="Freeform 3"/>
          <p:cNvSpPr/>
          <p:nvPr/>
        </p:nvSpPr>
        <p:spPr>
          <a:xfrm>
            <a:off x="5510147" y="8741441"/>
            <a:ext cx="531672" cy="531672"/>
          </a:xfrm>
          <a:custGeom>
            <a:avLst/>
            <a:gdLst/>
            <a:ahLst/>
            <a:cxnLst/>
            <a:rect l="l" t="t" r="r" b="b"/>
            <a:pathLst>
              <a:path w="531672" h="531672">
                <a:moveTo>
                  <a:pt x="0" y="0"/>
                </a:moveTo>
                <a:lnTo>
                  <a:pt x="531671" y="0"/>
                </a:lnTo>
                <a:lnTo>
                  <a:pt x="531671" y="531672"/>
                </a:lnTo>
                <a:lnTo>
                  <a:pt x="0" y="53167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15" name="TextBox 27"/>
          <p:cNvSpPr txBox="1"/>
          <p:nvPr/>
        </p:nvSpPr>
        <p:spPr>
          <a:xfrm>
            <a:off x="1977204" y="8877300"/>
            <a:ext cx="3692032" cy="341119"/>
          </a:xfrm>
          <a:prstGeom prst="rect">
            <a:avLst/>
          </a:prstGeom>
        </p:spPr>
        <p:txBody>
          <a:bodyPr lIns="0" tIns="0" rIns="0" bIns="0" rtlCol="0" anchor="t">
            <a:spAutoFit/>
          </a:bodyPr>
          <a:lstStyle/>
          <a:p>
            <a:pPr>
              <a:lnSpc>
                <a:spcPts val="2800"/>
              </a:lnSpc>
              <a:spcBef>
                <a:spcPct val="0"/>
              </a:spcBef>
            </a:pPr>
            <a:r>
              <a:rPr lang="en-US" sz="2000" dirty="0">
                <a:solidFill>
                  <a:srgbClr val="060644"/>
                </a:solidFill>
                <a:latin typeface="Poppins Medium"/>
              </a:rPr>
              <a:t>o.dalipi@durresport.al</a:t>
            </a:r>
          </a:p>
        </p:txBody>
      </p:sp>
      <p:sp>
        <p:nvSpPr>
          <p:cNvPr id="19" name="TextBox 28"/>
          <p:cNvSpPr txBox="1"/>
          <p:nvPr/>
        </p:nvSpPr>
        <p:spPr>
          <a:xfrm>
            <a:off x="6283353" y="8877300"/>
            <a:ext cx="2918826" cy="341119"/>
          </a:xfrm>
          <a:prstGeom prst="rect">
            <a:avLst/>
          </a:prstGeom>
        </p:spPr>
        <p:txBody>
          <a:bodyPr lIns="0" tIns="0" rIns="0" bIns="0" rtlCol="0" anchor="t">
            <a:spAutoFit/>
          </a:bodyPr>
          <a:lstStyle/>
          <a:p>
            <a:pPr>
              <a:lnSpc>
                <a:spcPts val="2800"/>
              </a:lnSpc>
              <a:spcBef>
                <a:spcPct val="0"/>
              </a:spcBef>
            </a:pPr>
            <a:r>
              <a:rPr lang="en-US" sz="2000" dirty="0">
                <a:solidFill>
                  <a:srgbClr val="060644"/>
                </a:solidFill>
                <a:latin typeface="Poppins Medium"/>
              </a:rPr>
              <a:t>www.durresport.al</a:t>
            </a:r>
          </a:p>
        </p:txBody>
      </p:sp>
      <p:sp>
        <p:nvSpPr>
          <p:cNvPr id="4" name="Title 3">
            <a:extLst>
              <a:ext uri="{FF2B5EF4-FFF2-40B4-BE49-F238E27FC236}">
                <a16:creationId xmlns:a16="http://schemas.microsoft.com/office/drawing/2014/main" id="{AC3F1DF3-EE63-5EE0-F8A2-6F0B40585C76}"/>
              </a:ext>
            </a:extLst>
          </p:cNvPr>
          <p:cNvSpPr>
            <a:spLocks noGrp="1"/>
          </p:cNvSpPr>
          <p:nvPr>
            <p:ph type="title"/>
          </p:nvPr>
        </p:nvSpPr>
        <p:spPr>
          <a:xfrm>
            <a:off x="304800" y="6590522"/>
            <a:ext cx="12612224" cy="838978"/>
          </a:xfrm>
        </p:spPr>
        <p:txBody>
          <a:bodyPr>
            <a:normAutofit fontScale="90000"/>
          </a:bodyPr>
          <a:lstStyle/>
          <a:p>
            <a:pPr algn="l"/>
            <a:br>
              <a:rPr lang="en-US" dirty="0"/>
            </a:br>
            <a:br>
              <a:rPr lang="en-US" dirty="0"/>
            </a:br>
            <a:br>
              <a:rPr lang="en-US" dirty="0"/>
            </a:br>
            <a:r>
              <a:rPr lang="en-US" dirty="0"/>
              <a:t>    </a:t>
            </a:r>
            <a:r>
              <a:rPr lang="en-US" sz="3100" b="1" dirty="0">
                <a:solidFill>
                  <a:srgbClr val="060644"/>
                </a:solidFill>
                <a:latin typeface="Poppins" panose="00000500000000000000" pitchFamily="2" charset="0"/>
                <a:cs typeface="Poppins" panose="00000500000000000000" pitchFamily="2" charset="0"/>
              </a:rPr>
              <a:t>Oneda Dalipi</a:t>
            </a:r>
            <a:br>
              <a:rPr lang="en-US" sz="3100" dirty="0">
                <a:solidFill>
                  <a:srgbClr val="060644"/>
                </a:solidFill>
                <a:latin typeface="Poppins" panose="00000500000000000000" pitchFamily="2" charset="0"/>
                <a:cs typeface="Poppins" panose="00000500000000000000" pitchFamily="2" charset="0"/>
              </a:rPr>
            </a:br>
            <a:r>
              <a:rPr lang="en-US" sz="3100" dirty="0">
                <a:solidFill>
                  <a:srgbClr val="060644"/>
                </a:solidFill>
                <a:latin typeface="Poppins" panose="00000500000000000000" pitchFamily="2" charset="0"/>
                <a:cs typeface="Poppins" panose="00000500000000000000" pitchFamily="2" charset="0"/>
              </a:rPr>
              <a:t>     Head of Legal and HR Department</a:t>
            </a:r>
            <a:br>
              <a:rPr lang="en-US" sz="3100" dirty="0">
                <a:solidFill>
                  <a:srgbClr val="060644"/>
                </a:solidFill>
                <a:latin typeface="Poppins" panose="00000500000000000000" pitchFamily="2" charset="0"/>
                <a:cs typeface="Poppins" panose="00000500000000000000" pitchFamily="2" charset="0"/>
              </a:rPr>
            </a:br>
            <a:r>
              <a:rPr lang="en-US" sz="3100" dirty="0">
                <a:solidFill>
                  <a:srgbClr val="060644"/>
                </a:solidFill>
                <a:latin typeface="Poppins" panose="00000500000000000000" pitchFamily="2" charset="0"/>
                <a:cs typeface="Poppins" panose="00000500000000000000" pitchFamily="2" charset="0"/>
              </a:rPr>
              <a:t>     Durres Port Authority, Albania’s Port of Call </a:t>
            </a:r>
            <a:br>
              <a:rPr lang="en-US" dirty="0"/>
            </a:b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0495316" y="0"/>
            <a:ext cx="7792684" cy="6062687"/>
            <a:chOff x="0" y="0"/>
            <a:chExt cx="10390245" cy="8083583"/>
          </a:xfrm>
        </p:grpSpPr>
        <p:pic>
          <p:nvPicPr>
            <p:cNvPr id="3" name="Picture 3"/>
            <p:cNvPicPr>
              <a:picLocks noChangeAspect="1"/>
            </p:cNvPicPr>
            <p:nvPr/>
          </p:nvPicPr>
          <p:blipFill>
            <a:blip r:embed="rId2"/>
            <a:srcRect l="7101" r="7101"/>
            <a:stretch>
              <a:fillRect/>
            </a:stretch>
          </p:blipFill>
          <p:spPr>
            <a:xfrm>
              <a:off x="0" y="0"/>
              <a:ext cx="10390245" cy="8083583"/>
            </a:xfrm>
            <a:prstGeom prst="rect">
              <a:avLst/>
            </a:prstGeom>
          </p:spPr>
        </p:pic>
      </p:grpSp>
      <p:grpSp>
        <p:nvGrpSpPr>
          <p:cNvPr id="4" name="Group 4"/>
          <p:cNvGrpSpPr/>
          <p:nvPr/>
        </p:nvGrpSpPr>
        <p:grpSpPr>
          <a:xfrm>
            <a:off x="10495316" y="6062687"/>
            <a:ext cx="7792684" cy="4224313"/>
            <a:chOff x="0" y="0"/>
            <a:chExt cx="10390245" cy="5632417"/>
          </a:xfrm>
        </p:grpSpPr>
        <p:pic>
          <p:nvPicPr>
            <p:cNvPr id="5" name="Picture 5"/>
            <p:cNvPicPr>
              <a:picLocks noChangeAspect="1"/>
            </p:cNvPicPr>
            <p:nvPr/>
          </p:nvPicPr>
          <p:blipFill>
            <a:blip r:embed="rId3"/>
            <a:srcRect t="9343" b="9343"/>
            <a:stretch>
              <a:fillRect/>
            </a:stretch>
          </p:blipFill>
          <p:spPr>
            <a:xfrm>
              <a:off x="0" y="0"/>
              <a:ext cx="10390245" cy="5632417"/>
            </a:xfrm>
            <a:prstGeom prst="rect">
              <a:avLst/>
            </a:prstGeom>
          </p:spPr>
        </p:pic>
      </p:grpSp>
      <p:grpSp>
        <p:nvGrpSpPr>
          <p:cNvPr id="6" name="Group 6"/>
          <p:cNvGrpSpPr/>
          <p:nvPr/>
        </p:nvGrpSpPr>
        <p:grpSpPr>
          <a:xfrm>
            <a:off x="1028700" y="2125949"/>
            <a:ext cx="808038" cy="808038"/>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8" name="TextBox 8"/>
            <p:cNvSpPr txBox="1"/>
            <p:nvPr/>
          </p:nvSpPr>
          <p:spPr>
            <a:xfrm>
              <a:off x="76200" y="9525"/>
              <a:ext cx="660400" cy="72707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9" name="Group 9"/>
          <p:cNvGrpSpPr/>
          <p:nvPr/>
        </p:nvGrpSpPr>
        <p:grpSpPr>
          <a:xfrm>
            <a:off x="1028700" y="8002312"/>
            <a:ext cx="808038" cy="808038"/>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11" name="TextBox 11"/>
            <p:cNvSpPr txBox="1"/>
            <p:nvPr/>
          </p:nvSpPr>
          <p:spPr>
            <a:xfrm>
              <a:off x="76200" y="9525"/>
              <a:ext cx="660400" cy="72707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2" name="Group 12"/>
          <p:cNvGrpSpPr/>
          <p:nvPr/>
        </p:nvGrpSpPr>
        <p:grpSpPr>
          <a:xfrm>
            <a:off x="1028700" y="3243714"/>
            <a:ext cx="808038" cy="808038"/>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14" name="TextBox 14"/>
            <p:cNvSpPr txBox="1"/>
            <p:nvPr/>
          </p:nvSpPr>
          <p:spPr>
            <a:xfrm>
              <a:off x="76200" y="9525"/>
              <a:ext cx="660400" cy="72707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8" name="Group 18"/>
          <p:cNvGrpSpPr/>
          <p:nvPr/>
        </p:nvGrpSpPr>
        <p:grpSpPr>
          <a:xfrm>
            <a:off x="1028700" y="4604215"/>
            <a:ext cx="808038" cy="808038"/>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20" name="TextBox 20"/>
            <p:cNvSpPr txBox="1"/>
            <p:nvPr/>
          </p:nvSpPr>
          <p:spPr>
            <a:xfrm>
              <a:off x="76200" y="9525"/>
              <a:ext cx="660400" cy="72707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24" name="Group 24"/>
          <p:cNvGrpSpPr/>
          <p:nvPr/>
        </p:nvGrpSpPr>
        <p:grpSpPr>
          <a:xfrm>
            <a:off x="972053" y="6330686"/>
            <a:ext cx="808038" cy="808038"/>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26" name="TextBox 26"/>
            <p:cNvSpPr txBox="1"/>
            <p:nvPr/>
          </p:nvSpPr>
          <p:spPr>
            <a:xfrm>
              <a:off x="76200" y="9525"/>
              <a:ext cx="660400" cy="72707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32" name="TextBox 32"/>
          <p:cNvSpPr txBox="1"/>
          <p:nvPr/>
        </p:nvSpPr>
        <p:spPr>
          <a:xfrm>
            <a:off x="1180208" y="7305937"/>
            <a:ext cx="656531" cy="72281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36" name="Group 36"/>
          <p:cNvGrpSpPr/>
          <p:nvPr/>
        </p:nvGrpSpPr>
        <p:grpSpPr>
          <a:xfrm>
            <a:off x="10223674" y="5298260"/>
            <a:ext cx="1524596" cy="1524596"/>
            <a:chOff x="0" y="0"/>
            <a:chExt cx="812800" cy="812800"/>
          </a:xfrm>
        </p:grpSpPr>
        <p:sp>
          <p:nvSpPr>
            <p:cNvPr id="37" name="Freeform 3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38" name="TextBox 38"/>
            <p:cNvSpPr txBox="1"/>
            <p:nvPr/>
          </p:nvSpPr>
          <p:spPr>
            <a:xfrm>
              <a:off x="76200" y="9525"/>
              <a:ext cx="660400" cy="727075"/>
            </a:xfrm>
            <a:prstGeom prst="rect">
              <a:avLst/>
            </a:prstGeom>
          </p:spPr>
          <p:txBody>
            <a:bodyPr lIns="50800" tIns="50800" rIns="50800" bIns="50800" rtlCol="0" anchor="ctr"/>
            <a:lstStyle/>
            <a:p>
              <a:pPr marL="0" marR="0" lvl="0" indent="0" algn="ctr" defTabSz="914400" rtl="0" eaLnBrk="1" fontAlgn="auto" latinLnBrk="0" hangingPunct="1">
                <a:lnSpc>
                  <a:spcPts val="28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39" name="Freeform 39"/>
          <p:cNvSpPr/>
          <p:nvPr/>
        </p:nvSpPr>
        <p:spPr>
          <a:xfrm>
            <a:off x="10475432" y="5596431"/>
            <a:ext cx="1021079" cy="928254"/>
          </a:xfrm>
          <a:custGeom>
            <a:avLst/>
            <a:gdLst/>
            <a:ahLst/>
            <a:cxnLst/>
            <a:rect l="l" t="t" r="r" b="b"/>
            <a:pathLst>
              <a:path w="1021079" h="928254">
                <a:moveTo>
                  <a:pt x="0" y="0"/>
                </a:moveTo>
                <a:lnTo>
                  <a:pt x="1021080" y="0"/>
                </a:lnTo>
                <a:lnTo>
                  <a:pt x="1021080" y="928254"/>
                </a:lnTo>
                <a:lnTo>
                  <a:pt x="0" y="928254"/>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40" name="TextBox 40"/>
          <p:cNvSpPr txBox="1"/>
          <p:nvPr/>
        </p:nvSpPr>
        <p:spPr>
          <a:xfrm>
            <a:off x="1028700" y="1028700"/>
            <a:ext cx="7106334" cy="685800"/>
          </a:xfrm>
          <a:prstGeom prst="rect">
            <a:avLst/>
          </a:prstGeom>
        </p:spPr>
        <p:txBody>
          <a:bodyPr lIns="0" tIns="0" rIns="0" bIns="0" rtlCol="0" anchor="t">
            <a:spAutoFit/>
          </a:bodyPr>
          <a:lstStyle/>
          <a:p>
            <a:pPr marL="0" marR="0" lvl="0" indent="0" algn="l" defTabSz="914400" rtl="0" eaLnBrk="1" fontAlgn="auto" latinLnBrk="0" hangingPunct="1">
              <a:lnSpc>
                <a:spcPts val="4950"/>
              </a:lnSpc>
              <a:spcBef>
                <a:spcPts val="0"/>
              </a:spcBef>
              <a:spcAft>
                <a:spcPts val="0"/>
              </a:spcAft>
              <a:buClrTx/>
              <a:buSzTx/>
              <a:buFontTx/>
              <a:buNone/>
              <a:tabLst/>
              <a:defRPr/>
            </a:pPr>
            <a:r>
              <a:rPr kumimoji="0" lang="en-US" sz="4500" b="0" i="0" u="none" strike="noStrike" kern="1200" cap="none" spc="0" normalizeH="0" baseline="0" noProof="0" dirty="0">
                <a:ln>
                  <a:noFill/>
                </a:ln>
                <a:solidFill>
                  <a:srgbClr val="000000"/>
                </a:solidFill>
                <a:effectLst/>
                <a:uLnTx/>
                <a:uFillTx/>
                <a:latin typeface="Poppins Semi-Bold"/>
                <a:ea typeface="+mn-ea"/>
                <a:cs typeface="+mn-cs"/>
              </a:rPr>
              <a:t>Table Of Contents</a:t>
            </a:r>
          </a:p>
        </p:txBody>
      </p:sp>
      <p:sp>
        <p:nvSpPr>
          <p:cNvPr id="41" name="TextBox 41"/>
          <p:cNvSpPr txBox="1"/>
          <p:nvPr/>
        </p:nvSpPr>
        <p:spPr>
          <a:xfrm>
            <a:off x="1135742" y="2316820"/>
            <a:ext cx="593954" cy="397722"/>
          </a:xfrm>
          <a:prstGeom prst="rect">
            <a:avLst/>
          </a:prstGeom>
        </p:spPr>
        <p:txBody>
          <a:bodyPr lIns="0" tIns="0" rIns="0" bIns="0" rtlCol="0" anchor="t">
            <a:spAutoFit/>
          </a:bodyPr>
          <a:lstStyle/>
          <a:p>
            <a:pPr marL="0" marR="0" lvl="0" indent="0" algn="ctr" defTabSz="914400" rtl="0" eaLnBrk="1" fontAlgn="auto" latinLnBrk="0" hangingPunct="1">
              <a:lnSpc>
                <a:spcPts val="2906"/>
              </a:lnSpc>
              <a:spcBef>
                <a:spcPct val="0"/>
              </a:spcBef>
              <a:spcAft>
                <a:spcPts val="0"/>
              </a:spcAft>
              <a:buClrTx/>
              <a:buSzTx/>
              <a:buFontTx/>
              <a:buNone/>
              <a:tabLst/>
              <a:defRPr/>
            </a:pPr>
            <a:r>
              <a:rPr kumimoji="0" lang="en-US" sz="2422" b="0" i="0" u="none" strike="noStrike" kern="1200" cap="none" spc="0" normalizeH="0" baseline="0" noProof="0">
                <a:ln>
                  <a:noFill/>
                </a:ln>
                <a:solidFill>
                  <a:srgbClr val="FFFFFF"/>
                </a:solidFill>
                <a:effectLst/>
                <a:uLnTx/>
                <a:uFillTx/>
                <a:latin typeface="Poppins Bold"/>
                <a:ea typeface="+mn-ea"/>
                <a:cs typeface="+mn-cs"/>
              </a:rPr>
              <a:t>01</a:t>
            </a:r>
          </a:p>
        </p:txBody>
      </p:sp>
      <p:sp>
        <p:nvSpPr>
          <p:cNvPr id="42" name="TextBox 42"/>
          <p:cNvSpPr txBox="1"/>
          <p:nvPr/>
        </p:nvSpPr>
        <p:spPr>
          <a:xfrm>
            <a:off x="1099167" y="8233602"/>
            <a:ext cx="593954" cy="371897"/>
          </a:xfrm>
          <a:prstGeom prst="rect">
            <a:avLst/>
          </a:prstGeom>
        </p:spPr>
        <p:txBody>
          <a:bodyPr lIns="0" tIns="0" rIns="0" bIns="0" rtlCol="0" anchor="t">
            <a:spAutoFit/>
          </a:bodyPr>
          <a:lstStyle/>
          <a:p>
            <a:pPr marL="0" marR="0" lvl="0" indent="0" algn="ctr" defTabSz="914400" rtl="0" eaLnBrk="1" fontAlgn="auto" latinLnBrk="0" hangingPunct="1">
              <a:lnSpc>
                <a:spcPts val="2906"/>
              </a:lnSpc>
              <a:spcBef>
                <a:spcPct val="0"/>
              </a:spcBef>
              <a:spcAft>
                <a:spcPts val="0"/>
              </a:spcAft>
              <a:buClrTx/>
              <a:buSzTx/>
              <a:buFontTx/>
              <a:buNone/>
              <a:tabLst/>
              <a:defRPr/>
            </a:pPr>
            <a:r>
              <a:rPr kumimoji="0" lang="en-US" sz="2422" b="0" i="0" u="none" strike="noStrike" kern="1200" cap="none" spc="0" normalizeH="0" baseline="0" noProof="0" dirty="0">
                <a:ln>
                  <a:noFill/>
                </a:ln>
                <a:solidFill>
                  <a:srgbClr val="FFFFFF"/>
                </a:solidFill>
                <a:effectLst/>
                <a:uLnTx/>
                <a:uFillTx/>
                <a:latin typeface="Poppins Bold"/>
                <a:ea typeface="+mn-ea"/>
                <a:cs typeface="+mn-cs"/>
              </a:rPr>
              <a:t>05</a:t>
            </a:r>
          </a:p>
        </p:txBody>
      </p:sp>
      <p:sp>
        <p:nvSpPr>
          <p:cNvPr id="43" name="TextBox 43"/>
          <p:cNvSpPr txBox="1"/>
          <p:nvPr/>
        </p:nvSpPr>
        <p:spPr>
          <a:xfrm>
            <a:off x="1135742" y="3434585"/>
            <a:ext cx="593954" cy="397722"/>
          </a:xfrm>
          <a:prstGeom prst="rect">
            <a:avLst/>
          </a:prstGeom>
        </p:spPr>
        <p:txBody>
          <a:bodyPr lIns="0" tIns="0" rIns="0" bIns="0" rtlCol="0" anchor="t">
            <a:spAutoFit/>
          </a:bodyPr>
          <a:lstStyle/>
          <a:p>
            <a:pPr marL="0" marR="0" lvl="0" indent="0" algn="ctr" defTabSz="914400" rtl="0" eaLnBrk="1" fontAlgn="auto" latinLnBrk="0" hangingPunct="1">
              <a:lnSpc>
                <a:spcPts val="2906"/>
              </a:lnSpc>
              <a:spcBef>
                <a:spcPct val="0"/>
              </a:spcBef>
              <a:spcAft>
                <a:spcPts val="0"/>
              </a:spcAft>
              <a:buClrTx/>
              <a:buSzTx/>
              <a:buFontTx/>
              <a:buNone/>
              <a:tabLst/>
              <a:defRPr/>
            </a:pPr>
            <a:r>
              <a:rPr kumimoji="0" lang="en-US" sz="2422" b="0" i="0" u="none" strike="noStrike" kern="1200" cap="none" spc="0" normalizeH="0" baseline="0" noProof="0">
                <a:ln>
                  <a:noFill/>
                </a:ln>
                <a:solidFill>
                  <a:srgbClr val="FFFFFF"/>
                </a:solidFill>
                <a:effectLst/>
                <a:uLnTx/>
                <a:uFillTx/>
                <a:latin typeface="Poppins Bold"/>
                <a:ea typeface="+mn-ea"/>
                <a:cs typeface="+mn-cs"/>
              </a:rPr>
              <a:t>02</a:t>
            </a:r>
          </a:p>
        </p:txBody>
      </p:sp>
      <p:sp>
        <p:nvSpPr>
          <p:cNvPr id="45" name="TextBox 45"/>
          <p:cNvSpPr txBox="1"/>
          <p:nvPr/>
        </p:nvSpPr>
        <p:spPr>
          <a:xfrm>
            <a:off x="1135742" y="4847318"/>
            <a:ext cx="593954" cy="397722"/>
          </a:xfrm>
          <a:prstGeom prst="rect">
            <a:avLst/>
          </a:prstGeom>
        </p:spPr>
        <p:txBody>
          <a:bodyPr lIns="0" tIns="0" rIns="0" bIns="0" rtlCol="0" anchor="t">
            <a:spAutoFit/>
          </a:bodyPr>
          <a:lstStyle/>
          <a:p>
            <a:pPr marL="0" marR="0" lvl="0" indent="0" algn="ctr" defTabSz="914400" rtl="0" eaLnBrk="1" fontAlgn="auto" latinLnBrk="0" hangingPunct="1">
              <a:lnSpc>
                <a:spcPts val="2906"/>
              </a:lnSpc>
              <a:spcBef>
                <a:spcPct val="0"/>
              </a:spcBef>
              <a:spcAft>
                <a:spcPts val="0"/>
              </a:spcAft>
              <a:buClrTx/>
              <a:buSzTx/>
              <a:buFontTx/>
              <a:buNone/>
              <a:tabLst/>
              <a:defRPr/>
            </a:pPr>
            <a:r>
              <a:rPr kumimoji="0" lang="en-US" sz="2422" b="0" i="0" u="none" strike="noStrike" kern="1200" cap="none" spc="0" normalizeH="0" baseline="0" noProof="0" dirty="0">
                <a:ln>
                  <a:noFill/>
                </a:ln>
                <a:solidFill>
                  <a:srgbClr val="FFFFFF"/>
                </a:solidFill>
                <a:effectLst/>
                <a:uLnTx/>
                <a:uFillTx/>
                <a:latin typeface="Poppins Bold"/>
                <a:ea typeface="+mn-ea"/>
                <a:cs typeface="+mn-cs"/>
              </a:rPr>
              <a:t>03</a:t>
            </a:r>
          </a:p>
        </p:txBody>
      </p:sp>
      <p:sp>
        <p:nvSpPr>
          <p:cNvPr id="47" name="TextBox 47"/>
          <p:cNvSpPr txBox="1"/>
          <p:nvPr/>
        </p:nvSpPr>
        <p:spPr>
          <a:xfrm>
            <a:off x="1047807" y="6576398"/>
            <a:ext cx="593954" cy="397722"/>
          </a:xfrm>
          <a:prstGeom prst="rect">
            <a:avLst/>
          </a:prstGeom>
        </p:spPr>
        <p:txBody>
          <a:bodyPr lIns="0" tIns="0" rIns="0" bIns="0" rtlCol="0" anchor="t">
            <a:spAutoFit/>
          </a:bodyPr>
          <a:lstStyle/>
          <a:p>
            <a:pPr marL="0" marR="0" lvl="0" indent="0" algn="ctr" defTabSz="914400" rtl="0" eaLnBrk="1" fontAlgn="auto" latinLnBrk="0" hangingPunct="1">
              <a:lnSpc>
                <a:spcPts val="2906"/>
              </a:lnSpc>
              <a:spcBef>
                <a:spcPct val="0"/>
              </a:spcBef>
              <a:spcAft>
                <a:spcPts val="0"/>
              </a:spcAft>
              <a:buClrTx/>
              <a:buSzTx/>
              <a:buFontTx/>
              <a:buNone/>
              <a:tabLst/>
              <a:defRPr/>
            </a:pPr>
            <a:r>
              <a:rPr kumimoji="0" lang="en-US" sz="2422" b="0" i="0" u="none" strike="noStrike" kern="1200" cap="none" spc="0" normalizeH="0" baseline="0" noProof="0" dirty="0">
                <a:ln>
                  <a:noFill/>
                </a:ln>
                <a:solidFill>
                  <a:srgbClr val="FFFFFF"/>
                </a:solidFill>
                <a:effectLst/>
                <a:uLnTx/>
                <a:uFillTx/>
                <a:latin typeface="Poppins Bold"/>
                <a:ea typeface="+mn-ea"/>
                <a:cs typeface="+mn-cs"/>
              </a:rPr>
              <a:t>04</a:t>
            </a:r>
          </a:p>
        </p:txBody>
      </p:sp>
      <p:sp>
        <p:nvSpPr>
          <p:cNvPr id="51" name="TextBox 51"/>
          <p:cNvSpPr txBox="1"/>
          <p:nvPr/>
        </p:nvSpPr>
        <p:spPr>
          <a:xfrm>
            <a:off x="2076762" y="2221186"/>
            <a:ext cx="3977819" cy="775340"/>
          </a:xfrm>
          <a:prstGeom prst="rect">
            <a:avLst/>
          </a:prstGeom>
        </p:spPr>
        <p:txBody>
          <a:bodyPr wrap="square" lIns="0" tIns="0" rIns="0" bIns="0" rtlCol="0" anchor="t">
            <a:spAutoFit/>
          </a:bodyPr>
          <a:lstStyle/>
          <a:p>
            <a:pPr marL="0" marR="0" lvl="0" indent="0" algn="l" defTabSz="914400" rtl="0" eaLnBrk="1" fontAlgn="auto" latinLnBrk="0" hangingPunct="1">
              <a:lnSpc>
                <a:spcPts val="3107"/>
              </a:lnSpc>
              <a:spcBef>
                <a:spcPct val="0"/>
              </a:spcBef>
              <a:spcAft>
                <a:spcPts val="0"/>
              </a:spcAft>
              <a:buClrTx/>
              <a:buSzTx/>
              <a:buFontTx/>
              <a:buNone/>
              <a:tabLst/>
              <a:defRPr/>
            </a:pPr>
            <a:r>
              <a:rPr kumimoji="0" lang="en-US" sz="2219" b="0" i="0" u="none" strike="noStrike" kern="1200" cap="none" spc="0" normalizeH="0" baseline="0" noProof="0" dirty="0">
                <a:ln>
                  <a:noFill/>
                </a:ln>
                <a:solidFill>
                  <a:srgbClr val="000000"/>
                </a:solidFill>
                <a:effectLst/>
                <a:uLnTx/>
                <a:uFillTx/>
                <a:latin typeface="Poppins Semi-Bold"/>
                <a:ea typeface="+mn-ea"/>
                <a:cs typeface="+mn-cs"/>
              </a:rPr>
              <a:t>Port of Durres overview, key challenges </a:t>
            </a:r>
          </a:p>
        </p:txBody>
      </p:sp>
      <p:sp>
        <p:nvSpPr>
          <p:cNvPr id="52" name="TextBox 52"/>
          <p:cNvSpPr txBox="1"/>
          <p:nvPr/>
        </p:nvSpPr>
        <p:spPr>
          <a:xfrm>
            <a:off x="2117053" y="8197895"/>
            <a:ext cx="3143563" cy="377796"/>
          </a:xfrm>
          <a:prstGeom prst="rect">
            <a:avLst/>
          </a:prstGeom>
        </p:spPr>
        <p:txBody>
          <a:bodyPr lIns="0" tIns="0" rIns="0" bIns="0" rtlCol="0" anchor="t">
            <a:spAutoFit/>
          </a:bodyPr>
          <a:lstStyle/>
          <a:p>
            <a:pPr marL="0" marR="0" lvl="0" indent="0" algn="l" defTabSz="914400" rtl="0" eaLnBrk="1" fontAlgn="auto" latinLnBrk="0" hangingPunct="1">
              <a:lnSpc>
                <a:spcPts val="3107"/>
              </a:lnSpc>
              <a:spcBef>
                <a:spcPct val="0"/>
              </a:spcBef>
              <a:spcAft>
                <a:spcPts val="0"/>
              </a:spcAft>
              <a:buClrTx/>
              <a:buSzTx/>
              <a:buFontTx/>
              <a:buNone/>
              <a:tabLst/>
              <a:defRPr/>
            </a:pPr>
            <a:r>
              <a:rPr kumimoji="0" lang="en-US" sz="2219" b="0" i="0" u="none" strike="noStrike" kern="1200" cap="none" spc="0" normalizeH="0" baseline="0" noProof="0" dirty="0">
                <a:ln>
                  <a:noFill/>
                </a:ln>
                <a:solidFill>
                  <a:srgbClr val="000000"/>
                </a:solidFill>
                <a:effectLst/>
                <a:uLnTx/>
                <a:uFillTx/>
                <a:latin typeface="Poppins Semi-Bold"/>
                <a:ea typeface="+mn-ea"/>
                <a:cs typeface="+mn-cs"/>
              </a:rPr>
              <a:t>PCIS System</a:t>
            </a:r>
          </a:p>
        </p:txBody>
      </p:sp>
      <p:sp>
        <p:nvSpPr>
          <p:cNvPr id="53" name="TextBox 53"/>
          <p:cNvSpPr txBox="1"/>
          <p:nvPr/>
        </p:nvSpPr>
        <p:spPr>
          <a:xfrm>
            <a:off x="2179741" y="3458835"/>
            <a:ext cx="3143563" cy="377796"/>
          </a:xfrm>
          <a:prstGeom prst="rect">
            <a:avLst/>
          </a:prstGeom>
        </p:spPr>
        <p:txBody>
          <a:bodyPr lIns="0" tIns="0" rIns="0" bIns="0" rtlCol="0" anchor="t">
            <a:spAutoFit/>
          </a:bodyPr>
          <a:lstStyle/>
          <a:p>
            <a:pPr marL="0" marR="0" lvl="0" indent="0" algn="l" defTabSz="914400" rtl="0" eaLnBrk="1" fontAlgn="auto" latinLnBrk="0" hangingPunct="1">
              <a:lnSpc>
                <a:spcPts val="3107"/>
              </a:lnSpc>
              <a:spcBef>
                <a:spcPct val="0"/>
              </a:spcBef>
              <a:spcAft>
                <a:spcPts val="0"/>
              </a:spcAft>
              <a:buClrTx/>
              <a:buSzTx/>
              <a:buFontTx/>
              <a:buNone/>
              <a:tabLst/>
              <a:defRPr/>
            </a:pPr>
            <a:r>
              <a:rPr kumimoji="0" lang="en-US" sz="2219" b="0" i="0" u="none" strike="noStrike" kern="1200" cap="none" spc="0" normalizeH="0" baseline="0" noProof="0" dirty="0">
                <a:ln>
                  <a:noFill/>
                </a:ln>
                <a:solidFill>
                  <a:srgbClr val="000000"/>
                </a:solidFill>
                <a:effectLst/>
                <a:uLnTx/>
                <a:uFillTx/>
                <a:latin typeface="Poppins Semi-Bold"/>
                <a:ea typeface="+mn-ea"/>
                <a:cs typeface="+mn-cs"/>
              </a:rPr>
              <a:t>New Legal Framework</a:t>
            </a:r>
          </a:p>
        </p:txBody>
      </p:sp>
      <p:sp>
        <p:nvSpPr>
          <p:cNvPr id="55" name="TextBox 55"/>
          <p:cNvSpPr txBox="1"/>
          <p:nvPr/>
        </p:nvSpPr>
        <p:spPr>
          <a:xfrm>
            <a:off x="2076762" y="4521955"/>
            <a:ext cx="3047775" cy="1570430"/>
          </a:xfrm>
          <a:prstGeom prst="rect">
            <a:avLst/>
          </a:prstGeom>
        </p:spPr>
        <p:txBody>
          <a:bodyPr lIns="0" tIns="0" rIns="0" bIns="0" rtlCol="0" anchor="t">
            <a:spAutoFit/>
          </a:bodyPr>
          <a:lstStyle/>
          <a:p>
            <a:pPr marL="0" marR="0" lvl="0" indent="0" algn="l" defTabSz="914400" rtl="0" eaLnBrk="1" fontAlgn="auto" latinLnBrk="0" hangingPunct="1">
              <a:lnSpc>
                <a:spcPts val="3107"/>
              </a:lnSpc>
              <a:spcBef>
                <a:spcPct val="0"/>
              </a:spcBef>
              <a:spcAft>
                <a:spcPts val="0"/>
              </a:spcAft>
              <a:buClrTx/>
              <a:buSzTx/>
              <a:buFontTx/>
              <a:buNone/>
              <a:tabLst/>
              <a:defRPr/>
            </a:pPr>
            <a:r>
              <a:rPr kumimoji="0" lang="en-US" sz="2219" b="0" i="0" u="none" strike="noStrike" kern="1200" cap="none" spc="0" normalizeH="0" baseline="0" noProof="0" dirty="0">
                <a:ln>
                  <a:noFill/>
                </a:ln>
                <a:solidFill>
                  <a:srgbClr val="000000"/>
                </a:solidFill>
                <a:effectLst/>
                <a:uLnTx/>
                <a:uFillTx/>
                <a:latin typeface="Poppins Semi-Bold"/>
                <a:ea typeface="+mn-ea"/>
                <a:cs typeface="+mn-cs"/>
              </a:rPr>
              <a:t>The Integrated Port of Durres in Porto Romano Construction Phase 1 </a:t>
            </a:r>
          </a:p>
        </p:txBody>
      </p:sp>
      <p:sp>
        <p:nvSpPr>
          <p:cNvPr id="57" name="TextBox 57"/>
          <p:cNvSpPr txBox="1"/>
          <p:nvPr/>
        </p:nvSpPr>
        <p:spPr>
          <a:xfrm>
            <a:off x="1975980" y="6435186"/>
            <a:ext cx="3143563" cy="775340"/>
          </a:xfrm>
          <a:prstGeom prst="rect">
            <a:avLst/>
          </a:prstGeom>
        </p:spPr>
        <p:txBody>
          <a:bodyPr lIns="0" tIns="0" rIns="0" bIns="0" rtlCol="0" anchor="t">
            <a:spAutoFit/>
          </a:bodyPr>
          <a:lstStyle/>
          <a:p>
            <a:pPr marL="0" marR="0" lvl="0" indent="0" algn="l" defTabSz="914400" rtl="0" eaLnBrk="1" fontAlgn="auto" latinLnBrk="0" hangingPunct="1">
              <a:lnSpc>
                <a:spcPts val="3107"/>
              </a:lnSpc>
              <a:spcBef>
                <a:spcPct val="0"/>
              </a:spcBef>
              <a:spcAft>
                <a:spcPts val="0"/>
              </a:spcAft>
              <a:buClrTx/>
              <a:buSzTx/>
              <a:buFontTx/>
              <a:buNone/>
              <a:tabLst/>
              <a:defRPr/>
            </a:pPr>
            <a:r>
              <a:rPr kumimoji="0" lang="en-US" sz="2219" b="0" i="0" u="none" strike="noStrike" kern="1200" cap="none" spc="0" normalizeH="0" baseline="0" noProof="0" dirty="0">
                <a:ln>
                  <a:noFill/>
                </a:ln>
                <a:solidFill>
                  <a:srgbClr val="000000"/>
                </a:solidFill>
                <a:effectLst/>
                <a:uLnTx/>
                <a:uFillTx/>
                <a:latin typeface="Poppins Semi-Bold"/>
                <a:ea typeface="+mn-ea"/>
                <a:cs typeface="+mn-cs"/>
              </a:rPr>
              <a:t>Cyber Security new Investments </a:t>
            </a: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8763D2-DEAC-9CC8-A1E8-12E460EC067D}"/>
              </a:ext>
            </a:extLst>
          </p:cNvPr>
          <p:cNvPicPr>
            <a:picLocks noChangeAspect="1"/>
          </p:cNvPicPr>
          <p:nvPr/>
        </p:nvPicPr>
        <p:blipFill>
          <a:blip r:embed="rId2">
            <a:alphaModFix amt="82000"/>
            <a:extLst>
              <a:ext uri="{28A0092B-C50C-407E-A947-70E740481C1C}">
                <a14:useLocalDpi xmlns:a14="http://schemas.microsoft.com/office/drawing/2010/main" val="0"/>
              </a:ext>
            </a:extLst>
          </a:blip>
          <a:stretch>
            <a:fillRect/>
          </a:stretch>
        </p:blipFill>
        <p:spPr>
          <a:xfrm>
            <a:off x="8991600" y="114300"/>
            <a:ext cx="9296400" cy="61174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a:extLst>
              <a:ext uri="{FF2B5EF4-FFF2-40B4-BE49-F238E27FC236}">
                <a16:creationId xmlns:a16="http://schemas.microsoft.com/office/drawing/2014/main" id="{FC09E037-0B5B-C84B-1758-FFDB94DFDB51}"/>
              </a:ext>
            </a:extLst>
          </p:cNvPr>
          <p:cNvSpPr txBox="1"/>
          <p:nvPr/>
        </p:nvSpPr>
        <p:spPr>
          <a:xfrm>
            <a:off x="457200" y="800100"/>
            <a:ext cx="8001000" cy="7233262"/>
          </a:xfrm>
          <a:prstGeom prst="rect">
            <a:avLst/>
          </a:prstGeom>
          <a:noFill/>
        </p:spPr>
        <p:txBody>
          <a:bodyPr wrap="square">
            <a:spAutoFit/>
          </a:bodyPr>
          <a:lstStyle/>
          <a:p>
            <a:pPr algn="l">
              <a:lnSpc>
                <a:spcPct val="150000"/>
              </a:lnSpc>
            </a:pPr>
            <a:r>
              <a:rPr lang="en-US" sz="3200" b="1" i="0" dirty="0">
                <a:solidFill>
                  <a:srgbClr val="060644"/>
                </a:solidFill>
                <a:effectLst/>
                <a:latin typeface="Poppins Bold" panose="00000800000000000000" charset="0"/>
                <a:cs typeface="Poppins Bold" panose="00000800000000000000" charset="0"/>
              </a:rPr>
              <a:t>The Port of Durres:</a:t>
            </a:r>
          </a:p>
          <a:p>
            <a:pPr algn="l">
              <a:lnSpc>
                <a:spcPct val="150000"/>
              </a:lnSpc>
            </a:pPr>
            <a:endParaRPr lang="en-US" sz="2800" b="1" i="0" dirty="0">
              <a:solidFill>
                <a:srgbClr val="0D0D0D"/>
              </a:solidFill>
              <a:effectLst/>
              <a:latin typeface="Poppins Bold" panose="00000800000000000000" charset="0"/>
              <a:cs typeface="Poppins Bold" panose="00000800000000000000" charset="0"/>
            </a:endParaRPr>
          </a:p>
          <a:p>
            <a:pPr algn="l">
              <a:lnSpc>
                <a:spcPct val="150000"/>
              </a:lnSpc>
              <a:buFont typeface="Arial" panose="020B0604020202020204" pitchFamily="34" charset="0"/>
              <a:buChar char="•"/>
            </a:pPr>
            <a:r>
              <a:rPr lang="en-US" sz="2800" b="0" i="0" dirty="0">
                <a:solidFill>
                  <a:srgbClr val="060644"/>
                </a:solidFill>
                <a:effectLst/>
                <a:latin typeface="Poppins" panose="00000500000000000000" pitchFamily="2" charset="0"/>
                <a:cs typeface="Poppins" panose="00000500000000000000" pitchFamily="2" charset="0"/>
              </a:rPr>
              <a:t>Situated on the Adriatic Sea coast, the Port of Durres serves as Albania's primary maritime gateway.</a:t>
            </a:r>
          </a:p>
          <a:p>
            <a:pPr algn="l">
              <a:lnSpc>
                <a:spcPct val="150000"/>
              </a:lnSpc>
              <a:buFont typeface="Arial" panose="020B0604020202020204" pitchFamily="34" charset="0"/>
              <a:buChar char="•"/>
            </a:pPr>
            <a:r>
              <a:rPr lang="en-US" sz="2800" b="0" i="0" dirty="0">
                <a:solidFill>
                  <a:srgbClr val="060644"/>
                </a:solidFill>
                <a:effectLst/>
                <a:latin typeface="Poppins" panose="00000500000000000000" pitchFamily="2" charset="0"/>
                <a:cs typeface="Poppins" panose="00000500000000000000" pitchFamily="2" charset="0"/>
              </a:rPr>
              <a:t>Founded in ancient times, it has played a crucial role in trade and commerce for centuries.</a:t>
            </a:r>
          </a:p>
          <a:p>
            <a:pPr algn="l">
              <a:lnSpc>
                <a:spcPct val="150000"/>
              </a:lnSpc>
              <a:buFont typeface="Arial" panose="020B0604020202020204" pitchFamily="34" charset="0"/>
              <a:buChar char="•"/>
            </a:pPr>
            <a:r>
              <a:rPr lang="en-US" sz="2800" b="0" i="0" dirty="0">
                <a:solidFill>
                  <a:srgbClr val="060644"/>
                </a:solidFill>
                <a:effectLst/>
                <a:latin typeface="Poppins" panose="00000500000000000000" pitchFamily="2" charset="0"/>
                <a:cs typeface="Poppins" panose="00000500000000000000" pitchFamily="2" charset="0"/>
              </a:rPr>
              <a:t>Today, it stands as a vital hub for both domestic and international maritime trade, connecting Albania to Europe and beyond.</a:t>
            </a:r>
          </a:p>
        </p:txBody>
      </p:sp>
    </p:spTree>
    <p:extLst>
      <p:ext uri="{BB962C8B-B14F-4D97-AF65-F5344CB8AC3E}">
        <p14:creationId xmlns:p14="http://schemas.microsoft.com/office/powerpoint/2010/main" val="22914800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16B83B-2266-9A9E-42F4-4F24B521B9E2}"/>
              </a:ext>
            </a:extLst>
          </p:cNvPr>
          <p:cNvSpPr txBox="1"/>
          <p:nvPr/>
        </p:nvSpPr>
        <p:spPr>
          <a:xfrm>
            <a:off x="457200" y="800100"/>
            <a:ext cx="13411200" cy="7294305"/>
          </a:xfrm>
          <a:prstGeom prst="rect">
            <a:avLst/>
          </a:prstGeom>
          <a:noFill/>
        </p:spPr>
        <p:txBody>
          <a:bodyPr wrap="square">
            <a:spAutoFit/>
          </a:bodyPr>
          <a:lstStyle/>
          <a:p>
            <a:pPr algn="l"/>
            <a:r>
              <a:rPr lang="en-US" sz="2400" b="1" i="0" dirty="0">
                <a:solidFill>
                  <a:srgbClr val="060644"/>
                </a:solidFill>
                <a:effectLst/>
                <a:latin typeface="Poppins" panose="00000500000000000000" pitchFamily="2" charset="0"/>
                <a:cs typeface="Poppins" panose="00000500000000000000" pitchFamily="2" charset="0"/>
              </a:rPr>
              <a:t>Key Challenges Faced in Operations and Infrastructure:</a:t>
            </a:r>
          </a:p>
          <a:p>
            <a:pPr algn="l"/>
            <a:endParaRPr lang="en-US" sz="2400" b="1" i="0" dirty="0">
              <a:solidFill>
                <a:srgbClr val="060644"/>
              </a:solidFill>
              <a:effectLst/>
              <a:latin typeface="Poppins" panose="00000500000000000000" pitchFamily="2" charset="0"/>
              <a:cs typeface="Poppins" panose="00000500000000000000" pitchFamily="2" charset="0"/>
            </a:endParaRPr>
          </a:p>
          <a:p>
            <a:pPr algn="l">
              <a:buFont typeface="+mj-lt"/>
              <a:buAutoNum type="arabicPeriod"/>
            </a:pPr>
            <a:r>
              <a:rPr lang="en-US" sz="2000" b="1" i="0" dirty="0">
                <a:solidFill>
                  <a:srgbClr val="060644"/>
                </a:solidFill>
                <a:effectLst/>
                <a:latin typeface="Poppins" panose="00000500000000000000" pitchFamily="2" charset="0"/>
                <a:cs typeface="Poppins" panose="00000500000000000000" pitchFamily="2" charset="0"/>
              </a:rPr>
              <a:t>Capacity Constraints:</a:t>
            </a:r>
          </a:p>
          <a:p>
            <a:pPr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lvl="1" algn="l"/>
            <a:r>
              <a:rPr lang="en-US" sz="2000" b="0" i="0" dirty="0">
                <a:solidFill>
                  <a:srgbClr val="060644"/>
                </a:solidFill>
                <a:effectLst/>
                <a:latin typeface="Poppins" panose="00000500000000000000" pitchFamily="2" charset="0"/>
                <a:cs typeface="Poppins" panose="00000500000000000000" pitchFamily="2" charset="0"/>
              </a:rPr>
              <a:t>The port faces challenges related to limited capacity, hindering its ability to handle increasing volumes of cargo efficiently.</a:t>
            </a:r>
          </a:p>
          <a:p>
            <a:pPr marL="742950" lvl="1" indent="-285750"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algn="l">
              <a:buFont typeface="+mj-lt"/>
              <a:buAutoNum type="arabicPeriod"/>
            </a:pPr>
            <a:r>
              <a:rPr lang="en-US" sz="2000" b="1" i="0" dirty="0">
                <a:solidFill>
                  <a:srgbClr val="060644"/>
                </a:solidFill>
                <a:effectLst/>
                <a:latin typeface="Poppins" panose="00000500000000000000" pitchFamily="2" charset="0"/>
                <a:cs typeface="Poppins" panose="00000500000000000000" pitchFamily="2" charset="0"/>
              </a:rPr>
              <a:t>Infrastructure Limitations:</a:t>
            </a:r>
          </a:p>
          <a:p>
            <a:pPr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lvl="1" algn="l"/>
            <a:r>
              <a:rPr lang="en-US" sz="2000" b="0" i="0" dirty="0">
                <a:solidFill>
                  <a:srgbClr val="060644"/>
                </a:solidFill>
                <a:effectLst/>
                <a:latin typeface="Poppins" panose="00000500000000000000" pitchFamily="2" charset="0"/>
                <a:cs typeface="Poppins" panose="00000500000000000000" pitchFamily="2" charset="0"/>
              </a:rPr>
              <a:t>Aging infrastructure presents challenges in terms of modernization and expansion to meet the demands of growing trade.</a:t>
            </a:r>
          </a:p>
          <a:p>
            <a:pPr lvl="1" algn="l"/>
            <a:r>
              <a:rPr lang="en-US" sz="2000" b="0" i="0" dirty="0">
                <a:solidFill>
                  <a:srgbClr val="060644"/>
                </a:solidFill>
                <a:effectLst/>
                <a:latin typeface="Poppins" panose="00000500000000000000" pitchFamily="2" charset="0"/>
                <a:cs typeface="Poppins" panose="00000500000000000000" pitchFamily="2" charset="0"/>
              </a:rPr>
              <a:t>The need for upgrades to port facilities, including terminals, berths, and storage areas, is essential for enhancing efficiency and competitiveness.</a:t>
            </a:r>
          </a:p>
          <a:p>
            <a:pPr marL="742950" lvl="1" indent="-285750"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algn="l">
              <a:buFont typeface="+mj-lt"/>
              <a:buAutoNum type="arabicPeriod"/>
            </a:pPr>
            <a:r>
              <a:rPr lang="en-US" sz="2000" b="1" i="0" dirty="0">
                <a:solidFill>
                  <a:srgbClr val="060644"/>
                </a:solidFill>
                <a:effectLst/>
                <a:latin typeface="Poppins" panose="00000500000000000000" pitchFamily="2" charset="0"/>
                <a:cs typeface="Poppins" panose="00000500000000000000" pitchFamily="2" charset="0"/>
              </a:rPr>
              <a:t>Regulatory Compliance:</a:t>
            </a:r>
          </a:p>
          <a:p>
            <a:pPr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lvl="1" algn="l"/>
            <a:r>
              <a:rPr lang="en-US" sz="2000" b="0" i="0" dirty="0">
                <a:solidFill>
                  <a:srgbClr val="060644"/>
                </a:solidFill>
                <a:effectLst/>
                <a:latin typeface="Poppins" panose="00000500000000000000" pitchFamily="2" charset="0"/>
                <a:cs typeface="Poppins" panose="00000500000000000000" pitchFamily="2" charset="0"/>
              </a:rPr>
              <a:t>Compliance with evolving regulatory standards, including environmental regulations and safety protocols, poses ongoing challenges.</a:t>
            </a:r>
          </a:p>
          <a:p>
            <a:pPr marL="742950" lvl="1" indent="-285750"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algn="l">
              <a:buFont typeface="+mj-lt"/>
              <a:buAutoNum type="arabicPeriod"/>
            </a:pPr>
            <a:r>
              <a:rPr lang="en-US" sz="2000" b="1" i="0" dirty="0">
                <a:solidFill>
                  <a:srgbClr val="060644"/>
                </a:solidFill>
                <a:effectLst/>
                <a:latin typeface="Poppins" panose="00000500000000000000" pitchFamily="2" charset="0"/>
                <a:cs typeface="Poppins" panose="00000500000000000000" pitchFamily="2" charset="0"/>
              </a:rPr>
              <a:t>Technological Integration:</a:t>
            </a:r>
          </a:p>
          <a:p>
            <a:pPr algn="l">
              <a:buFont typeface="+mj-lt"/>
              <a:buAutoNum type="arabicPeriod"/>
            </a:pPr>
            <a:endParaRPr lang="en-US" sz="2000" b="0" i="0" dirty="0">
              <a:solidFill>
                <a:srgbClr val="060644"/>
              </a:solidFill>
              <a:effectLst/>
              <a:latin typeface="Poppins" panose="00000500000000000000" pitchFamily="2" charset="0"/>
              <a:cs typeface="Poppins" panose="00000500000000000000" pitchFamily="2" charset="0"/>
            </a:endParaRPr>
          </a:p>
          <a:p>
            <a:pPr lvl="1" algn="l"/>
            <a:r>
              <a:rPr lang="en-US" sz="2000" b="0" i="0" dirty="0">
                <a:solidFill>
                  <a:srgbClr val="060644"/>
                </a:solidFill>
                <a:effectLst/>
                <a:latin typeface="Poppins" panose="00000500000000000000" pitchFamily="2" charset="0"/>
                <a:cs typeface="Poppins" panose="00000500000000000000" pitchFamily="2" charset="0"/>
              </a:rPr>
              <a:t>The integration of advanced technologies into port operations is crucial for optimizing efficiency and enhancing competitiveness.</a:t>
            </a:r>
          </a:p>
        </p:txBody>
      </p:sp>
      <p:sp>
        <p:nvSpPr>
          <p:cNvPr id="5" name="Arrow: Striped Right 4">
            <a:extLst>
              <a:ext uri="{FF2B5EF4-FFF2-40B4-BE49-F238E27FC236}">
                <a16:creationId xmlns:a16="http://schemas.microsoft.com/office/drawing/2014/main" id="{691B7BB6-E81D-3B13-9724-D214BAA2C490}"/>
              </a:ext>
            </a:extLst>
          </p:cNvPr>
          <p:cNvSpPr/>
          <p:nvPr/>
        </p:nvSpPr>
        <p:spPr>
          <a:xfrm>
            <a:off x="13563600" y="3396660"/>
            <a:ext cx="978408" cy="484632"/>
          </a:xfrm>
          <a:prstGeom prst="strip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Striped Right 5">
            <a:extLst>
              <a:ext uri="{FF2B5EF4-FFF2-40B4-BE49-F238E27FC236}">
                <a16:creationId xmlns:a16="http://schemas.microsoft.com/office/drawing/2014/main" id="{F338465B-E2C0-C156-A7B0-C89E255197DD}"/>
              </a:ext>
            </a:extLst>
          </p:cNvPr>
          <p:cNvSpPr/>
          <p:nvPr/>
        </p:nvSpPr>
        <p:spPr>
          <a:xfrm>
            <a:off x="13563600" y="5827104"/>
            <a:ext cx="978408" cy="484632"/>
          </a:xfrm>
          <a:prstGeom prst="strip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Arrow: Striped Right 6">
            <a:extLst>
              <a:ext uri="{FF2B5EF4-FFF2-40B4-BE49-F238E27FC236}">
                <a16:creationId xmlns:a16="http://schemas.microsoft.com/office/drawing/2014/main" id="{1B1225B4-4BD0-F598-192A-C848FA0F25FA}"/>
              </a:ext>
            </a:extLst>
          </p:cNvPr>
          <p:cNvSpPr/>
          <p:nvPr/>
        </p:nvSpPr>
        <p:spPr>
          <a:xfrm>
            <a:off x="13553768" y="7517923"/>
            <a:ext cx="978408" cy="484632"/>
          </a:xfrm>
          <a:prstGeom prst="strip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9">
            <a:extLst>
              <a:ext uri="{FF2B5EF4-FFF2-40B4-BE49-F238E27FC236}">
                <a16:creationId xmlns:a16="http://schemas.microsoft.com/office/drawing/2014/main" id="{2B937046-8232-7F12-2232-888BA551CBC1}"/>
              </a:ext>
            </a:extLst>
          </p:cNvPr>
          <p:cNvSpPr>
            <a:spLocks noGrp="1"/>
          </p:cNvSpPr>
          <p:nvPr>
            <p:ph type="title"/>
          </p:nvPr>
        </p:nvSpPr>
        <p:spPr>
          <a:xfrm>
            <a:off x="14694408" y="1485900"/>
            <a:ext cx="3364992" cy="4306152"/>
          </a:xfrm>
        </p:spPr>
        <p:txBody>
          <a:bodyPr>
            <a:normAutofit/>
          </a:bodyPr>
          <a:lstStyle/>
          <a:p>
            <a:r>
              <a:rPr lang="en-US" sz="2000" b="1" dirty="0">
                <a:solidFill>
                  <a:srgbClr val="060644"/>
                </a:solidFill>
                <a:latin typeface="Poppins" panose="00000500000000000000" pitchFamily="2" charset="0"/>
                <a:cs typeface="Poppins" panose="00000500000000000000" pitchFamily="2" charset="0"/>
              </a:rPr>
              <a:t>New Port in Porto Romano </a:t>
            </a:r>
            <a:br>
              <a:rPr lang="en-US" sz="2000" b="1" dirty="0">
                <a:solidFill>
                  <a:srgbClr val="060644"/>
                </a:solidFill>
                <a:latin typeface="Poppins" panose="00000500000000000000" pitchFamily="2" charset="0"/>
                <a:cs typeface="Poppins" panose="00000500000000000000" pitchFamily="2" charset="0"/>
              </a:rPr>
            </a:br>
            <a:r>
              <a:rPr lang="en-US" sz="2000" b="1" dirty="0">
                <a:solidFill>
                  <a:srgbClr val="060644"/>
                </a:solidFill>
                <a:latin typeface="Poppins" panose="00000500000000000000" pitchFamily="2" charset="0"/>
                <a:cs typeface="Poppins" panose="00000500000000000000" pitchFamily="2" charset="0"/>
              </a:rPr>
              <a:t>Construction begins 2024</a:t>
            </a:r>
          </a:p>
        </p:txBody>
      </p:sp>
      <p:sp>
        <p:nvSpPr>
          <p:cNvPr id="11" name="Title 9">
            <a:extLst>
              <a:ext uri="{FF2B5EF4-FFF2-40B4-BE49-F238E27FC236}">
                <a16:creationId xmlns:a16="http://schemas.microsoft.com/office/drawing/2014/main" id="{56D32742-5110-EF77-B85E-EE24C834202F}"/>
              </a:ext>
            </a:extLst>
          </p:cNvPr>
          <p:cNvSpPr txBox="1">
            <a:spLocks/>
          </p:cNvSpPr>
          <p:nvPr/>
        </p:nvSpPr>
        <p:spPr>
          <a:xfrm>
            <a:off x="14706698" y="5403317"/>
            <a:ext cx="3364992" cy="1524000"/>
          </a:xfrm>
          <a:prstGeom prst="rect">
            <a:avLst/>
          </a:prstGeom>
        </p:spPr>
        <p:txBody>
          <a:bodyPr vert="horz" lIns="91440" tIns="45720" rIns="91440" bIns="45720" rtlCol="0" anchor="ctr">
            <a:normAutofit/>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r>
              <a:rPr lang="en-US" sz="2000" b="1" dirty="0">
                <a:solidFill>
                  <a:srgbClr val="060644"/>
                </a:solidFill>
                <a:latin typeface="Poppins" panose="00000500000000000000" pitchFamily="2" charset="0"/>
                <a:cs typeface="Poppins" panose="00000500000000000000" pitchFamily="2" charset="0"/>
              </a:rPr>
              <a:t>New Legal Frame in compliance with EU directives</a:t>
            </a:r>
          </a:p>
        </p:txBody>
      </p:sp>
      <p:sp>
        <p:nvSpPr>
          <p:cNvPr id="12" name="Title 9">
            <a:extLst>
              <a:ext uri="{FF2B5EF4-FFF2-40B4-BE49-F238E27FC236}">
                <a16:creationId xmlns:a16="http://schemas.microsoft.com/office/drawing/2014/main" id="{45C4C9F3-0A86-C322-BAC4-B3BA3500090F}"/>
              </a:ext>
            </a:extLst>
          </p:cNvPr>
          <p:cNvSpPr txBox="1">
            <a:spLocks/>
          </p:cNvSpPr>
          <p:nvPr/>
        </p:nvSpPr>
        <p:spPr>
          <a:xfrm>
            <a:off x="14551840" y="6998239"/>
            <a:ext cx="3364992" cy="1524000"/>
          </a:xfrm>
          <a:prstGeom prst="rect">
            <a:avLst/>
          </a:prstGeom>
        </p:spPr>
        <p:txBody>
          <a:bodyPr vert="horz" lIns="91440" tIns="45720" rIns="91440" bIns="45720" rtlCol="0" anchor="ctr">
            <a:normAutofit/>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r>
              <a:rPr lang="en-US" sz="2000" b="1" dirty="0">
                <a:solidFill>
                  <a:srgbClr val="060644"/>
                </a:solidFill>
                <a:latin typeface="Poppins" panose="00000500000000000000" pitchFamily="2" charset="0"/>
                <a:cs typeface="Poppins" panose="00000500000000000000" pitchFamily="2" charset="0"/>
              </a:rPr>
              <a:t>New Investments in IT and Cyber Security </a:t>
            </a:r>
          </a:p>
        </p:txBody>
      </p:sp>
    </p:spTree>
    <p:extLst>
      <p:ext uri="{BB962C8B-B14F-4D97-AF65-F5344CB8AC3E}">
        <p14:creationId xmlns:p14="http://schemas.microsoft.com/office/powerpoint/2010/main" val="109588582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7"/>
          <p:cNvSpPr txBox="1"/>
          <p:nvPr/>
        </p:nvSpPr>
        <p:spPr>
          <a:xfrm>
            <a:off x="484916" y="452420"/>
            <a:ext cx="9606134" cy="641201"/>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New Legal Framework</a:t>
            </a:r>
          </a:p>
        </p:txBody>
      </p:sp>
      <p:sp>
        <p:nvSpPr>
          <p:cNvPr id="19" name="TextBox 19"/>
          <p:cNvSpPr txBox="1"/>
          <p:nvPr/>
        </p:nvSpPr>
        <p:spPr>
          <a:xfrm>
            <a:off x="450280" y="1850971"/>
            <a:ext cx="14027720" cy="1231106"/>
          </a:xfrm>
          <a:prstGeom prst="rect">
            <a:avLst/>
          </a:prstGeom>
        </p:spPr>
        <p:txBody>
          <a:bodyPr wrap="square" lIns="0" tIns="0" rIns="0" bIns="0" rtlCol="0" anchor="t">
            <a:spAutoFit/>
          </a:bodyPr>
          <a:lstStyle/>
          <a:p>
            <a:pPr>
              <a:lnSpc>
                <a:spcPts val="3240"/>
              </a:lnSpc>
            </a:pPr>
            <a:r>
              <a:rPr lang="en-US" sz="2700" b="1" dirty="0">
                <a:solidFill>
                  <a:srgbClr val="000000"/>
                </a:solidFill>
                <a:latin typeface="Poppins"/>
              </a:rPr>
              <a:t>NEW STATUTE </a:t>
            </a:r>
            <a:r>
              <a:rPr lang="en-US" sz="2700" dirty="0">
                <a:solidFill>
                  <a:srgbClr val="000000"/>
                </a:solidFill>
                <a:latin typeface="Poppins"/>
              </a:rPr>
              <a:t>- The final draft is delivered and is expected the Decision of the Council of Ministers to adopt the New Statute for Durres– Porto Romano Complex, in accordance with EU practices and directives.</a:t>
            </a:r>
          </a:p>
        </p:txBody>
      </p:sp>
      <p:sp>
        <p:nvSpPr>
          <p:cNvPr id="20" name="TextBox 20"/>
          <p:cNvSpPr txBox="1"/>
          <p:nvPr/>
        </p:nvSpPr>
        <p:spPr>
          <a:xfrm>
            <a:off x="685800" y="3839427"/>
            <a:ext cx="16459200" cy="2872966"/>
          </a:xfrm>
          <a:prstGeom prst="rect">
            <a:avLst/>
          </a:prstGeom>
        </p:spPr>
        <p:txBody>
          <a:bodyPr wrap="square" lIns="0" tIns="0" rIns="0" bIns="0" rtlCol="0" anchor="t">
            <a:spAutoFit/>
          </a:bodyPr>
          <a:lstStyle/>
          <a:p>
            <a:pPr algn="ctr">
              <a:lnSpc>
                <a:spcPts val="2479"/>
              </a:lnSpc>
            </a:pPr>
            <a:r>
              <a:rPr lang="en-US" sz="3200" b="1" dirty="0">
                <a:solidFill>
                  <a:srgbClr val="000000"/>
                </a:solidFill>
                <a:latin typeface="Poppins"/>
              </a:rPr>
              <a:t>Need:</a:t>
            </a:r>
          </a:p>
          <a:p>
            <a:pPr algn="ctr">
              <a:lnSpc>
                <a:spcPts val="2479"/>
              </a:lnSpc>
            </a:pPr>
            <a:endParaRPr lang="en-US" sz="3200" b="1" dirty="0">
              <a:solidFill>
                <a:srgbClr val="000000"/>
              </a:solidFill>
              <a:latin typeface="Poppins"/>
            </a:endParaRPr>
          </a:p>
          <a:p>
            <a:pPr algn="just">
              <a:lnSpc>
                <a:spcPts val="2479"/>
              </a:lnSpc>
            </a:pPr>
            <a:r>
              <a:rPr lang="en-US" sz="2400" dirty="0">
                <a:solidFill>
                  <a:srgbClr val="000000"/>
                </a:solidFill>
                <a:latin typeface="Poppins" panose="00000500000000000000" pitchFamily="2" charset="0"/>
                <a:cs typeface="Poppins" panose="00000500000000000000" pitchFamily="2" charset="0"/>
              </a:rPr>
              <a:t>The new Statute came as a necessity of all the development that the </a:t>
            </a:r>
            <a:r>
              <a:rPr lang="en-US" sz="2400" dirty="0" err="1">
                <a:solidFill>
                  <a:srgbClr val="000000"/>
                </a:solidFill>
                <a:latin typeface="Poppins" panose="00000500000000000000" pitchFamily="2" charset="0"/>
                <a:cs typeface="Poppins" panose="00000500000000000000" pitchFamily="2" charset="0"/>
              </a:rPr>
              <a:t>Durrës</a:t>
            </a:r>
            <a:r>
              <a:rPr lang="en-US" sz="2400" dirty="0">
                <a:solidFill>
                  <a:srgbClr val="000000"/>
                </a:solidFill>
                <a:latin typeface="Poppins" panose="00000500000000000000" pitchFamily="2" charset="0"/>
                <a:cs typeface="Poppins" panose="00000500000000000000" pitchFamily="2" charset="0"/>
              </a:rPr>
              <a:t> Port Authority has undergone over the years, and it aims to respond to the challenges that this Authority will face in the future.</a:t>
            </a:r>
          </a:p>
          <a:p>
            <a:pPr algn="just">
              <a:lnSpc>
                <a:spcPts val="2479"/>
              </a:lnSpc>
            </a:pPr>
            <a:r>
              <a:rPr lang="en-US" sz="2400" dirty="0">
                <a:solidFill>
                  <a:srgbClr val="000000"/>
                </a:solidFill>
                <a:latin typeface="Poppins" panose="00000500000000000000" pitchFamily="2" charset="0"/>
                <a:cs typeface="Poppins" panose="00000500000000000000" pitchFamily="2" charset="0"/>
              </a:rPr>
              <a:t>Based also on the plans for the development of Port of </a:t>
            </a:r>
            <a:r>
              <a:rPr lang="en-US" sz="2400" dirty="0" err="1">
                <a:solidFill>
                  <a:srgbClr val="000000"/>
                </a:solidFill>
                <a:latin typeface="Poppins" panose="00000500000000000000" pitchFamily="2" charset="0"/>
                <a:cs typeface="Poppins" panose="00000500000000000000" pitchFamily="2" charset="0"/>
              </a:rPr>
              <a:t>Durrës</a:t>
            </a:r>
            <a:r>
              <a:rPr lang="en-US" sz="2400" dirty="0">
                <a:solidFill>
                  <a:srgbClr val="000000"/>
                </a:solidFill>
                <a:latin typeface="Poppins" panose="00000500000000000000" pitchFamily="2" charset="0"/>
                <a:cs typeface="Poppins" panose="00000500000000000000" pitchFamily="2" charset="0"/>
              </a:rPr>
              <a:t>, its importance, the nature of the legal relations and not only that take place in this port, the drafting of a new statute for DPA, which includes additional responsibilities and duties for APD, as well as more specific rules in the way of organization and operation of APD.</a:t>
            </a:r>
          </a:p>
          <a:p>
            <a:pPr algn="ctr">
              <a:lnSpc>
                <a:spcPts val="2479"/>
              </a:lnSpc>
            </a:pPr>
            <a:endParaRPr lang="en-US" sz="2000" dirty="0">
              <a:solidFill>
                <a:srgbClr val="000000"/>
              </a:solidFill>
              <a:cs typeface="Arial" panose="020B0604020202020204" pitchFamily="34" charset="0"/>
            </a:endParaRPr>
          </a:p>
        </p:txBody>
      </p:sp>
      <p:sp>
        <p:nvSpPr>
          <p:cNvPr id="21" name="TextBox 21"/>
          <p:cNvSpPr txBox="1"/>
          <p:nvPr/>
        </p:nvSpPr>
        <p:spPr>
          <a:xfrm>
            <a:off x="838200" y="6712393"/>
            <a:ext cx="16459200" cy="2891433"/>
          </a:xfrm>
          <a:prstGeom prst="rect">
            <a:avLst/>
          </a:prstGeom>
        </p:spPr>
        <p:txBody>
          <a:bodyPr wrap="square" lIns="0" tIns="0" rIns="0" bIns="0" rtlCol="0" anchor="t">
            <a:spAutoFit/>
          </a:bodyPr>
          <a:lstStyle/>
          <a:p>
            <a:pPr algn="ctr">
              <a:lnSpc>
                <a:spcPts val="2479"/>
              </a:lnSpc>
            </a:pPr>
            <a:r>
              <a:rPr lang="en-US" sz="3200" b="1" dirty="0">
                <a:solidFill>
                  <a:srgbClr val="000000"/>
                </a:solidFill>
                <a:latin typeface="Poppins"/>
              </a:rPr>
              <a:t>Objectives:</a:t>
            </a:r>
          </a:p>
          <a:p>
            <a:pPr algn="ctr">
              <a:lnSpc>
                <a:spcPts val="2479"/>
              </a:lnSpc>
            </a:pPr>
            <a:endParaRPr lang="en-US" sz="2400" b="1" dirty="0">
              <a:solidFill>
                <a:srgbClr val="000000"/>
              </a:solidFill>
              <a:latin typeface="Poppins"/>
            </a:endParaRPr>
          </a:p>
          <a:p>
            <a:pPr algn="just">
              <a:lnSpc>
                <a:spcPts val="2479"/>
              </a:lnSpc>
            </a:pPr>
            <a:r>
              <a:rPr lang="en-US" sz="2400" dirty="0">
                <a:solidFill>
                  <a:srgbClr val="000000"/>
                </a:solidFill>
                <a:latin typeface="Poppins" panose="00000500000000000000" pitchFamily="2" charset="0"/>
                <a:cs typeface="Poppins" panose="00000500000000000000" pitchFamily="2" charset="0"/>
              </a:rPr>
              <a:t>The activity of </a:t>
            </a:r>
            <a:r>
              <a:rPr lang="en-US" sz="2400" dirty="0" err="1">
                <a:solidFill>
                  <a:srgbClr val="000000"/>
                </a:solidFill>
                <a:latin typeface="Poppins" panose="00000500000000000000" pitchFamily="2" charset="0"/>
                <a:cs typeface="Poppins" panose="00000500000000000000" pitchFamily="2" charset="0"/>
              </a:rPr>
              <a:t>Durrës</a:t>
            </a:r>
            <a:r>
              <a:rPr lang="en-US" sz="2400" dirty="0">
                <a:solidFill>
                  <a:srgbClr val="000000"/>
                </a:solidFill>
                <a:latin typeface="Poppins" panose="00000500000000000000" pitchFamily="2" charset="0"/>
                <a:cs typeface="Poppins" panose="00000500000000000000" pitchFamily="2" charset="0"/>
              </a:rPr>
              <a:t> Port Authority is further specified. One of the areas where </a:t>
            </a:r>
            <a:r>
              <a:rPr lang="en-US" sz="2400" dirty="0" err="1">
                <a:solidFill>
                  <a:srgbClr val="000000"/>
                </a:solidFill>
                <a:latin typeface="Poppins" panose="00000500000000000000" pitchFamily="2" charset="0"/>
                <a:cs typeface="Poppins" panose="00000500000000000000" pitchFamily="2" charset="0"/>
              </a:rPr>
              <a:t>Durrës</a:t>
            </a:r>
            <a:r>
              <a:rPr lang="en-US" sz="2400" dirty="0">
                <a:solidFill>
                  <a:srgbClr val="000000"/>
                </a:solidFill>
                <a:latin typeface="Poppins" panose="00000500000000000000" pitchFamily="2" charset="0"/>
                <a:cs typeface="Poppins" panose="00000500000000000000" pitchFamily="2" charset="0"/>
              </a:rPr>
              <a:t> Port Authority will aim to increase its activity is ensuring the development of maritime infrastructure according to European standards, in accordance with EU legislation.</a:t>
            </a:r>
          </a:p>
          <a:p>
            <a:pPr algn="just">
              <a:lnSpc>
                <a:spcPts val="2479"/>
              </a:lnSpc>
            </a:pPr>
            <a:r>
              <a:rPr lang="en-US" sz="2400" dirty="0">
                <a:solidFill>
                  <a:srgbClr val="000000"/>
                </a:solidFill>
                <a:latin typeface="Poppins" panose="00000500000000000000" pitchFamily="2" charset="0"/>
                <a:cs typeface="Poppins" panose="00000500000000000000" pitchFamily="2" charset="0"/>
              </a:rPr>
              <a:t>In addition to the regulations for the organization and internal functioning of the Authority, through the new Statute, the provisions for the Environmental Protection Service, which ensure the monitoring of the quality of the environment on land of the port, including the control/inspection mechanisms for the operators, come as innovations.</a:t>
            </a:r>
          </a:p>
        </p:txBody>
      </p:sp>
      <p:grpSp>
        <p:nvGrpSpPr>
          <p:cNvPr id="24" name="Group 14"/>
          <p:cNvGrpSpPr/>
          <p:nvPr/>
        </p:nvGrpSpPr>
        <p:grpSpPr>
          <a:xfrm>
            <a:off x="10540181" y="-27793"/>
            <a:ext cx="7747819" cy="1409700"/>
            <a:chOff x="0" y="0"/>
            <a:chExt cx="1744715" cy="812800"/>
          </a:xfrm>
        </p:grpSpPr>
        <p:sp>
          <p:nvSpPr>
            <p:cNvPr id="2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2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Tree>
    <p:extLst>
      <p:ext uri="{BB962C8B-B14F-4D97-AF65-F5344CB8AC3E}">
        <p14:creationId xmlns:p14="http://schemas.microsoft.com/office/powerpoint/2010/main" val="329686496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Effect transition="in" filter="fade">
                                      <p:cBhvr>
                                        <p:cTn id="12" dur="500"/>
                                        <p:tgtEl>
                                          <p:spTgt spid="2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1">
                                            <p:txEl>
                                              <p:pRg st="2" end="2"/>
                                            </p:txEl>
                                          </p:spTgt>
                                        </p:tgtEl>
                                        <p:attrNameLst>
                                          <p:attrName>style.visibility</p:attrName>
                                        </p:attrNameLst>
                                      </p:cBhvr>
                                      <p:to>
                                        <p:strVal val="visible"/>
                                      </p:to>
                                    </p:set>
                                    <p:animEffect transition="in" filter="fade">
                                      <p:cBhvr>
                                        <p:cTn id="15" dur="500"/>
                                        <p:tgtEl>
                                          <p:spTgt spid="21">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xEl>
                                              <p:pRg st="3" end="3"/>
                                            </p:txEl>
                                          </p:spTgt>
                                        </p:tgtEl>
                                        <p:attrNameLst>
                                          <p:attrName>style.visibility</p:attrName>
                                        </p:attrNameLst>
                                      </p:cBhvr>
                                      <p:to>
                                        <p:strVal val="visible"/>
                                      </p:to>
                                    </p:set>
                                    <p:animEffect transition="in" filter="fade">
                                      <p:cBhvr>
                                        <p:cTn id="18" dur="500"/>
                                        <p:tgtEl>
                                          <p:spTgt spid="2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7"/>
          <p:cNvSpPr txBox="1"/>
          <p:nvPr/>
        </p:nvSpPr>
        <p:spPr>
          <a:xfrm>
            <a:off x="484916" y="452420"/>
            <a:ext cx="9606134" cy="641201"/>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New legal Framework</a:t>
            </a:r>
          </a:p>
        </p:txBody>
      </p:sp>
      <p:sp>
        <p:nvSpPr>
          <p:cNvPr id="20" name="TextBox 20"/>
          <p:cNvSpPr txBox="1"/>
          <p:nvPr/>
        </p:nvSpPr>
        <p:spPr>
          <a:xfrm>
            <a:off x="1371600" y="2324100"/>
            <a:ext cx="14935200" cy="2552365"/>
          </a:xfrm>
          <a:prstGeom prst="rect">
            <a:avLst/>
          </a:prstGeom>
        </p:spPr>
        <p:txBody>
          <a:bodyPr wrap="square" lIns="0" tIns="0" rIns="0" bIns="0" rtlCol="0" anchor="t">
            <a:spAutoFit/>
          </a:bodyPr>
          <a:lstStyle/>
          <a:p>
            <a:pPr algn="ctr">
              <a:lnSpc>
                <a:spcPts val="2479"/>
              </a:lnSpc>
            </a:pPr>
            <a:r>
              <a:rPr lang="en-US" sz="3200" b="1" dirty="0">
                <a:solidFill>
                  <a:srgbClr val="000000"/>
                </a:solidFill>
                <a:latin typeface="Poppins"/>
              </a:rPr>
              <a:t>Sectoral impact:</a:t>
            </a:r>
          </a:p>
          <a:p>
            <a:pPr algn="ctr">
              <a:lnSpc>
                <a:spcPts val="2479"/>
              </a:lnSpc>
            </a:pPr>
            <a:endParaRPr lang="en-US" sz="3200" b="1" dirty="0">
              <a:solidFill>
                <a:srgbClr val="000000"/>
              </a:solidFill>
              <a:latin typeface="Poppins"/>
            </a:endParaRPr>
          </a:p>
          <a:p>
            <a:pPr algn="just">
              <a:lnSpc>
                <a:spcPts val="2479"/>
              </a:lnSpc>
            </a:pPr>
            <a:r>
              <a:rPr lang="en-US" sz="2800" dirty="0">
                <a:solidFill>
                  <a:srgbClr val="000000"/>
                </a:solidFill>
                <a:latin typeface="Poppins" panose="00000500000000000000" pitchFamily="2" charset="0"/>
                <a:cs typeface="Poppins" panose="00000500000000000000" pitchFamily="2" charset="0"/>
              </a:rPr>
              <a:t>Extends the territorial powers as an Authority with several port facilities/ports where it also includes concessionaire companies, approved in accordance with the legislation in force for concessions, with the object of activity maritime transport, maritime services, port processing of vessels, goods, passengers and hydrocarbons;</a:t>
            </a:r>
          </a:p>
          <a:p>
            <a:pPr algn="ctr">
              <a:lnSpc>
                <a:spcPts val="2479"/>
              </a:lnSpc>
            </a:pPr>
            <a:endParaRPr lang="en-US" sz="2000" dirty="0">
              <a:solidFill>
                <a:srgbClr val="000000"/>
              </a:solidFill>
              <a:cs typeface="Arial" panose="020B0604020202020204" pitchFamily="34" charset="0"/>
            </a:endParaRPr>
          </a:p>
        </p:txBody>
      </p:sp>
      <p:sp>
        <p:nvSpPr>
          <p:cNvPr id="21" name="TextBox 21"/>
          <p:cNvSpPr txBox="1"/>
          <p:nvPr/>
        </p:nvSpPr>
        <p:spPr>
          <a:xfrm>
            <a:off x="1371600" y="4997282"/>
            <a:ext cx="14935200" cy="1302793"/>
          </a:xfrm>
          <a:prstGeom prst="rect">
            <a:avLst/>
          </a:prstGeom>
        </p:spPr>
        <p:txBody>
          <a:bodyPr wrap="square" lIns="0" tIns="0" rIns="0" bIns="0" rtlCol="0" anchor="t">
            <a:spAutoFit/>
          </a:bodyPr>
          <a:lstStyle/>
          <a:p>
            <a:pPr algn="ctr">
              <a:lnSpc>
                <a:spcPts val="2479"/>
              </a:lnSpc>
            </a:pPr>
            <a:r>
              <a:rPr lang="en-US" sz="3200" b="1" dirty="0">
                <a:solidFill>
                  <a:srgbClr val="000000"/>
                </a:solidFill>
                <a:latin typeface="Poppins"/>
              </a:rPr>
              <a:t>Employment impact:</a:t>
            </a:r>
          </a:p>
          <a:p>
            <a:pPr algn="ctr">
              <a:lnSpc>
                <a:spcPts val="2479"/>
              </a:lnSpc>
            </a:pPr>
            <a:endParaRPr lang="en-US" sz="3200" b="1" dirty="0">
              <a:solidFill>
                <a:srgbClr val="000000"/>
              </a:solidFill>
              <a:latin typeface="Poppins"/>
            </a:endParaRPr>
          </a:p>
          <a:p>
            <a:pPr algn="ctr">
              <a:lnSpc>
                <a:spcPts val="2479"/>
              </a:lnSpc>
            </a:pPr>
            <a:r>
              <a:rPr lang="en-US" sz="2800" dirty="0">
                <a:solidFill>
                  <a:srgbClr val="000000"/>
                </a:solidFill>
                <a:latin typeface="Poppins" panose="00000500000000000000" pitchFamily="2" charset="0"/>
                <a:cs typeface="Poppins" panose="00000500000000000000" pitchFamily="2" charset="0"/>
              </a:rPr>
              <a:t>It includes reorganization of the current DPA structures that may reflect and increase in the number of employees. </a:t>
            </a:r>
          </a:p>
        </p:txBody>
      </p:sp>
      <p:grpSp>
        <p:nvGrpSpPr>
          <p:cNvPr id="24" name="Group 14"/>
          <p:cNvGrpSpPr/>
          <p:nvPr/>
        </p:nvGrpSpPr>
        <p:grpSpPr>
          <a:xfrm>
            <a:off x="11684316" y="0"/>
            <a:ext cx="6624466" cy="800100"/>
            <a:chOff x="0" y="0"/>
            <a:chExt cx="1744715" cy="812800"/>
          </a:xfrm>
        </p:grpSpPr>
        <p:sp>
          <p:nvSpPr>
            <p:cNvPr id="25" name="Freeform 15"/>
            <p:cNvSpPr/>
            <p:nvPr/>
          </p:nvSpPr>
          <p:spPr>
            <a:xfrm>
              <a:off x="0" y="0"/>
              <a:ext cx="1744715" cy="812800"/>
            </a:xfrm>
            <a:custGeom>
              <a:avLst/>
              <a:gdLst/>
              <a:ahLst/>
              <a:cxnLst/>
              <a:rect l="l" t="t" r="r" b="b"/>
              <a:pathLst>
                <a:path w="1744715" h="812800">
                  <a:moveTo>
                    <a:pt x="0" y="0"/>
                  </a:moveTo>
                  <a:lnTo>
                    <a:pt x="1744715" y="0"/>
                  </a:lnTo>
                  <a:lnTo>
                    <a:pt x="1744715" y="812800"/>
                  </a:lnTo>
                  <a:lnTo>
                    <a:pt x="0" y="812800"/>
                  </a:lnTo>
                  <a:close/>
                </a:path>
              </a:pathLst>
            </a:custGeom>
            <a:solidFill>
              <a:srgbClr val="060644"/>
            </a:solidFill>
          </p:spPr>
          <p:txBody>
            <a:bodyPr/>
            <a:lstStyle/>
            <a:p>
              <a:endParaRPr lang="en-US"/>
            </a:p>
          </p:txBody>
        </p:sp>
        <p:sp>
          <p:nvSpPr>
            <p:cNvPr id="26" name="TextBox 16"/>
            <p:cNvSpPr txBox="1"/>
            <p:nvPr/>
          </p:nvSpPr>
          <p:spPr>
            <a:xfrm>
              <a:off x="0" y="-66675"/>
              <a:ext cx="1744715" cy="879475"/>
            </a:xfrm>
            <a:prstGeom prst="rect">
              <a:avLst/>
            </a:prstGeom>
          </p:spPr>
          <p:txBody>
            <a:bodyPr lIns="50800" tIns="50800" rIns="50800" bIns="50800" rtlCol="0" anchor="ctr"/>
            <a:lstStyle/>
            <a:p>
              <a:pPr algn="ctr">
                <a:lnSpc>
                  <a:spcPts val="2800"/>
                </a:lnSpc>
              </a:pPr>
              <a:endParaRPr/>
            </a:p>
          </p:txBody>
        </p:sp>
      </p:grpSp>
      <p:sp>
        <p:nvSpPr>
          <p:cNvPr id="2" name="Rectangle 1"/>
          <p:cNvSpPr/>
          <p:nvPr/>
        </p:nvSpPr>
        <p:spPr>
          <a:xfrm>
            <a:off x="1371600" y="6819900"/>
            <a:ext cx="14935200" cy="1921745"/>
          </a:xfrm>
          <a:prstGeom prst="rect">
            <a:avLst/>
          </a:prstGeom>
        </p:spPr>
        <p:txBody>
          <a:bodyPr wrap="square">
            <a:spAutoFit/>
          </a:bodyPr>
          <a:lstStyle/>
          <a:p>
            <a:pPr algn="just">
              <a:lnSpc>
                <a:spcPct val="107000"/>
              </a:lnSpc>
              <a:spcAft>
                <a:spcPts val="800"/>
              </a:spcAft>
            </a:pPr>
            <a:r>
              <a:rPr lang="en-US" sz="2800" b="1" kern="100" dirty="0">
                <a:latin typeface="Poppins" panose="00000500000000000000" pitchFamily="2" charset="0"/>
                <a:ea typeface="Calibri" panose="020F0502020204030204" pitchFamily="34" charset="0"/>
                <a:cs typeface="Poppins" panose="00000500000000000000" pitchFamily="2" charset="0"/>
              </a:rPr>
              <a:t>A New Law </a:t>
            </a:r>
            <a:r>
              <a:rPr lang="en-US" sz="2800" kern="100" dirty="0">
                <a:latin typeface="Poppins" panose="00000500000000000000" pitchFamily="2" charset="0"/>
                <a:ea typeface="Calibri" panose="020F0502020204030204" pitchFamily="34" charset="0"/>
                <a:cs typeface="Poppins" panose="00000500000000000000" pitchFamily="2" charset="0"/>
              </a:rPr>
              <a:t>is being considered. The need is based on plans for the development of the Port of </a:t>
            </a:r>
            <a:r>
              <a:rPr lang="en-US" sz="2800" kern="100" dirty="0" err="1">
                <a:latin typeface="Poppins" panose="00000500000000000000" pitchFamily="2" charset="0"/>
                <a:ea typeface="Calibri" panose="020F0502020204030204" pitchFamily="34" charset="0"/>
                <a:cs typeface="Poppins" panose="00000500000000000000" pitchFamily="2" charset="0"/>
              </a:rPr>
              <a:t>Durrës</a:t>
            </a:r>
            <a:r>
              <a:rPr lang="en-US" sz="2800" kern="100" dirty="0">
                <a:latin typeface="Poppins" panose="00000500000000000000" pitchFamily="2" charset="0"/>
                <a:ea typeface="Calibri" panose="020F0502020204030204" pitchFamily="34" charset="0"/>
                <a:cs typeface="Poppins" panose="00000500000000000000" pitchFamily="2" charset="0"/>
              </a:rPr>
              <a:t>, the dry ports of Pristina and </a:t>
            </a:r>
            <a:r>
              <a:rPr lang="en-US" sz="2800" kern="100" dirty="0" err="1">
                <a:latin typeface="Poppins" panose="00000500000000000000" pitchFamily="2" charset="0"/>
                <a:ea typeface="Calibri" panose="020F0502020204030204" pitchFamily="34" charset="0"/>
                <a:cs typeface="Poppins" panose="00000500000000000000" pitchFamily="2" charset="0"/>
              </a:rPr>
              <a:t>Struga</a:t>
            </a:r>
            <a:r>
              <a:rPr lang="en-US" sz="2800" kern="100" dirty="0">
                <a:latin typeface="Poppins" panose="00000500000000000000" pitchFamily="2" charset="0"/>
                <a:ea typeface="Calibri" panose="020F0502020204030204" pitchFamily="34" charset="0"/>
                <a:cs typeface="Poppins" panose="00000500000000000000" pitchFamily="2" charset="0"/>
              </a:rPr>
              <a:t>, as well as the focus on policy-making and management of other commercial ports in the Republic of Albania.</a:t>
            </a:r>
          </a:p>
        </p:txBody>
      </p:sp>
      <p:cxnSp>
        <p:nvCxnSpPr>
          <p:cNvPr id="4" name="Straight Connector 3">
            <a:extLst>
              <a:ext uri="{FF2B5EF4-FFF2-40B4-BE49-F238E27FC236}">
                <a16:creationId xmlns:a16="http://schemas.microsoft.com/office/drawing/2014/main" id="{6D04C16F-7A9A-204E-B276-632A9683E926}"/>
              </a:ext>
            </a:extLst>
          </p:cNvPr>
          <p:cNvCxnSpPr>
            <a:cxnSpLocks/>
          </p:cNvCxnSpPr>
          <p:nvPr/>
        </p:nvCxnSpPr>
        <p:spPr>
          <a:xfrm flipV="1">
            <a:off x="3733800" y="6515100"/>
            <a:ext cx="9906000" cy="7620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1960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Effect transition="in" filter="fade">
                                      <p:cBhvr>
                                        <p:cTn id="12" dur="500"/>
                                        <p:tgtEl>
                                          <p:spTgt spid="2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1">
                                            <p:txEl>
                                              <p:pRg st="2" end="2"/>
                                            </p:txEl>
                                          </p:spTgt>
                                        </p:tgtEl>
                                        <p:attrNameLst>
                                          <p:attrName>style.visibility</p:attrName>
                                        </p:attrNameLst>
                                      </p:cBhvr>
                                      <p:to>
                                        <p:strVal val="visible"/>
                                      </p:to>
                                    </p:set>
                                    <p:animEffect transition="in" filter="fade">
                                      <p:cBhvr>
                                        <p:cTn id="15" dur="500"/>
                                        <p:tgtEl>
                                          <p:spTgt spid="2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fade">
                                      <p:cBhvr>
                                        <p:cTn id="2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86080" y="3440401"/>
            <a:ext cx="6531417" cy="5516329"/>
          </a:xfrm>
          <a:prstGeom prst="rect">
            <a:avLst/>
          </a:prstGeom>
        </p:spPr>
      </p:pic>
      <p:sp>
        <p:nvSpPr>
          <p:cNvPr id="4" name="TextBox 4"/>
          <p:cNvSpPr txBox="1"/>
          <p:nvPr/>
        </p:nvSpPr>
        <p:spPr>
          <a:xfrm>
            <a:off x="478983" y="451529"/>
            <a:ext cx="12015355" cy="1283685"/>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The Integrated Port of </a:t>
            </a:r>
            <a:r>
              <a:rPr lang="en-US" sz="4500" dirty="0" err="1">
                <a:solidFill>
                  <a:srgbClr val="000000"/>
                </a:solidFill>
                <a:latin typeface="Poppins Semi-Bold"/>
              </a:rPr>
              <a:t>Durrës</a:t>
            </a:r>
            <a:r>
              <a:rPr lang="en-US" sz="4500" dirty="0">
                <a:solidFill>
                  <a:srgbClr val="000000"/>
                </a:solidFill>
                <a:latin typeface="Poppins Semi-Bold"/>
              </a:rPr>
              <a:t> in Porto Romano Construction PHASE 1 </a:t>
            </a:r>
          </a:p>
        </p:txBody>
      </p:sp>
      <p:sp>
        <p:nvSpPr>
          <p:cNvPr id="6" name="TextBox 6"/>
          <p:cNvSpPr txBox="1"/>
          <p:nvPr/>
        </p:nvSpPr>
        <p:spPr>
          <a:xfrm>
            <a:off x="478983" y="2469083"/>
            <a:ext cx="10874817" cy="6595652"/>
          </a:xfrm>
          <a:prstGeom prst="rect">
            <a:avLst/>
          </a:prstGeom>
        </p:spPr>
        <p:txBody>
          <a:bodyPr wrap="square" lIns="0" tIns="0" rIns="0" bIns="0" rtlCol="0" anchor="t">
            <a:spAutoFit/>
          </a:bodyPr>
          <a:lstStyle/>
          <a:p>
            <a:pPr marL="457200" indent="-457200">
              <a:lnSpc>
                <a:spcPct val="150000"/>
              </a:lnSpc>
              <a:buFont typeface="Arial" panose="020B0604020202020204" pitchFamily="34" charset="0"/>
              <a:buChar char="•"/>
            </a:pPr>
            <a:r>
              <a:rPr lang="en-US" sz="2400" dirty="0">
                <a:solidFill>
                  <a:srgbClr val="000000"/>
                </a:solidFill>
                <a:latin typeface="Poppins"/>
              </a:rPr>
              <a:t>Detailed design has been completed.</a:t>
            </a:r>
          </a:p>
          <a:p>
            <a:pPr marL="457200" indent="-457200">
              <a:lnSpc>
                <a:spcPct val="150000"/>
              </a:lnSpc>
              <a:buFont typeface="Arial" panose="020B0604020202020204" pitchFamily="34" charset="0"/>
              <a:buChar char="•"/>
            </a:pPr>
            <a:r>
              <a:rPr lang="en-US" sz="2400" dirty="0">
                <a:solidFill>
                  <a:srgbClr val="000000"/>
                </a:solidFill>
                <a:latin typeface="Poppins"/>
              </a:rPr>
              <a:t>The government has decided to fully finance the first phase of construction form the state budget.</a:t>
            </a:r>
          </a:p>
          <a:p>
            <a:pPr marL="457200" indent="-457200">
              <a:lnSpc>
                <a:spcPct val="150000"/>
              </a:lnSpc>
              <a:buFont typeface="Arial" panose="020B0604020202020204" pitchFamily="34" charset="0"/>
              <a:buChar char="•"/>
            </a:pPr>
            <a:r>
              <a:rPr lang="en-US" sz="2400" dirty="0">
                <a:solidFill>
                  <a:srgbClr val="000000"/>
                </a:solidFill>
                <a:latin typeface="Poppins"/>
              </a:rPr>
              <a:t>Application for Development Permit has been approved .</a:t>
            </a:r>
          </a:p>
          <a:p>
            <a:pPr marL="457200" indent="-457200">
              <a:lnSpc>
                <a:spcPct val="150000"/>
              </a:lnSpc>
              <a:buFont typeface="Arial" panose="020B0604020202020204" pitchFamily="34" charset="0"/>
              <a:buChar char="•"/>
            </a:pPr>
            <a:r>
              <a:rPr lang="en-US" sz="2400" dirty="0">
                <a:solidFill>
                  <a:srgbClr val="000000"/>
                </a:solidFill>
                <a:latin typeface="Poppins"/>
              </a:rPr>
              <a:t>Archaeological Survey Report and ESIA has been approved.</a:t>
            </a:r>
          </a:p>
          <a:p>
            <a:pPr marL="457200" indent="-457200">
              <a:lnSpc>
                <a:spcPct val="150000"/>
              </a:lnSpc>
              <a:buFont typeface="Arial" panose="020B0604020202020204" pitchFamily="34" charset="0"/>
              <a:buChar char="•"/>
            </a:pPr>
            <a:r>
              <a:rPr lang="en-US" sz="2400" dirty="0">
                <a:solidFill>
                  <a:srgbClr val="000000"/>
                </a:solidFill>
                <a:latin typeface="Poppins"/>
              </a:rPr>
              <a:t>Technical opposition is ongoing and is expected within 2 weeks. </a:t>
            </a:r>
          </a:p>
          <a:p>
            <a:pPr marL="457200" indent="-457200">
              <a:lnSpc>
                <a:spcPct val="150000"/>
              </a:lnSpc>
              <a:buFont typeface="Arial" panose="020B0604020202020204" pitchFamily="34" charset="0"/>
              <a:buChar char="•"/>
            </a:pPr>
            <a:r>
              <a:rPr lang="en-US" sz="2400" dirty="0">
                <a:solidFill>
                  <a:srgbClr val="000000"/>
                </a:solidFill>
                <a:latin typeface="Poppins"/>
              </a:rPr>
              <a:t>Building permit application will be submitted after technical opposition.</a:t>
            </a:r>
          </a:p>
          <a:p>
            <a:pPr marL="457200" indent="-457200">
              <a:lnSpc>
                <a:spcPct val="150000"/>
              </a:lnSpc>
              <a:buFont typeface="Arial" panose="020B0604020202020204" pitchFamily="34" charset="0"/>
              <a:buChar char="•"/>
            </a:pPr>
            <a:r>
              <a:rPr lang="en-US" sz="2400" dirty="0">
                <a:solidFill>
                  <a:srgbClr val="000000"/>
                </a:solidFill>
                <a:latin typeface="Poppins"/>
              </a:rPr>
              <a:t>DPA and Albanian Government aim to initiates the tender procedure for the construction in the end of MARCH 2024.</a:t>
            </a:r>
          </a:p>
          <a:p>
            <a:pPr>
              <a:lnSpc>
                <a:spcPct val="150000"/>
              </a:lnSpc>
            </a:pPr>
            <a:endParaRPr lang="en-US" sz="2400" dirty="0">
              <a:solidFill>
                <a:srgbClr val="000000"/>
              </a:solidFill>
              <a:latin typeface="Poppins"/>
            </a:endParaRPr>
          </a:p>
          <a:p>
            <a:pPr>
              <a:lnSpc>
                <a:spcPct val="150000"/>
              </a:lnSpc>
            </a:pPr>
            <a:r>
              <a:rPr lang="en-US" sz="2400" b="1" dirty="0">
                <a:solidFill>
                  <a:srgbClr val="000000"/>
                </a:solidFill>
                <a:latin typeface="Poppins"/>
              </a:rPr>
              <a:t>Total Phase 1 (initial): Euro 390 million (ex VAT)</a:t>
            </a:r>
          </a:p>
        </p:txBody>
      </p:sp>
      <p:grpSp>
        <p:nvGrpSpPr>
          <p:cNvPr id="8" name="Group 8"/>
          <p:cNvGrpSpPr/>
          <p:nvPr/>
        </p:nvGrpSpPr>
        <p:grpSpPr>
          <a:xfrm rot="-10800000">
            <a:off x="12801600" y="31173"/>
            <a:ext cx="3932949" cy="3408083"/>
            <a:chOff x="0" y="0"/>
            <a:chExt cx="812800" cy="685767"/>
          </a:xfrm>
        </p:grpSpPr>
        <p:sp>
          <p:nvSpPr>
            <p:cNvPr id="9" name="Freeform 9"/>
            <p:cNvSpPr/>
            <p:nvPr/>
          </p:nvSpPr>
          <p:spPr>
            <a:xfrm>
              <a:off x="0" y="0"/>
              <a:ext cx="812800" cy="685767"/>
            </a:xfrm>
            <a:custGeom>
              <a:avLst/>
              <a:gdLst/>
              <a:ahLst/>
              <a:cxnLst/>
              <a:rect l="l" t="t" r="r" b="b"/>
              <a:pathLst>
                <a:path w="812800" h="685767">
                  <a:moveTo>
                    <a:pt x="406400" y="0"/>
                  </a:moveTo>
                  <a:lnTo>
                    <a:pt x="812800" y="685767"/>
                  </a:lnTo>
                  <a:lnTo>
                    <a:pt x="0" y="685767"/>
                  </a:lnTo>
                  <a:lnTo>
                    <a:pt x="406400" y="0"/>
                  </a:lnTo>
                  <a:close/>
                </a:path>
              </a:pathLst>
            </a:custGeom>
            <a:solidFill>
              <a:srgbClr val="060644"/>
            </a:solidFill>
          </p:spPr>
          <p:txBody>
            <a:bodyPr/>
            <a:lstStyle/>
            <a:p>
              <a:endParaRPr lang="en-US"/>
            </a:p>
          </p:txBody>
        </p:sp>
        <p:sp>
          <p:nvSpPr>
            <p:cNvPr id="10" name="TextBox 10"/>
            <p:cNvSpPr txBox="1"/>
            <p:nvPr/>
          </p:nvSpPr>
          <p:spPr>
            <a:xfrm>
              <a:off x="127000" y="251717"/>
              <a:ext cx="558800" cy="385067"/>
            </a:xfrm>
            <a:prstGeom prst="rect">
              <a:avLst/>
            </a:prstGeom>
          </p:spPr>
          <p:txBody>
            <a:bodyPr lIns="50800" tIns="50800" rIns="50800" bIns="50800" rtlCol="0" anchor="ctr"/>
            <a:lstStyle/>
            <a:p>
              <a:pPr algn="ctr">
                <a:lnSpc>
                  <a:spcPts val="2800"/>
                </a:lnSpc>
              </a:pPr>
              <a:endParaRPr/>
            </a:p>
          </p:txBody>
        </p:sp>
      </p:grpSp>
      <p:sp>
        <p:nvSpPr>
          <p:cNvPr id="11" name="TextBox 7"/>
          <p:cNvSpPr txBox="1"/>
          <p:nvPr/>
        </p:nvSpPr>
        <p:spPr>
          <a:xfrm>
            <a:off x="1028700" y="5788197"/>
            <a:ext cx="7726680" cy="410369"/>
          </a:xfrm>
          <a:prstGeom prst="rect">
            <a:avLst/>
          </a:prstGeom>
        </p:spPr>
        <p:txBody>
          <a:bodyPr lIns="0" tIns="0" rIns="0" bIns="0" rtlCol="0" anchor="t">
            <a:spAutoFit/>
          </a:bodyPr>
          <a:lstStyle/>
          <a:p>
            <a:pPr algn="just">
              <a:lnSpc>
                <a:spcPts val="3240"/>
              </a:lnSpc>
            </a:pPr>
            <a:endParaRPr lang="en-US" sz="2700" dirty="0">
              <a:solidFill>
                <a:srgbClr val="000000"/>
              </a:solidFill>
              <a:latin typeface="Poppins"/>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1028700" y="2125949"/>
            <a:ext cx="808038" cy="808038"/>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8" name="TextBox 8"/>
            <p:cNvSpPr txBox="1"/>
            <p:nvPr/>
          </p:nvSpPr>
          <p:spPr>
            <a:xfrm>
              <a:off x="76200" y="9525"/>
              <a:ext cx="660400" cy="727075"/>
            </a:xfrm>
            <a:prstGeom prst="rect">
              <a:avLst/>
            </a:prstGeom>
          </p:spPr>
          <p:txBody>
            <a:bodyPr lIns="50800" tIns="50800" rIns="50800" bIns="50800" rtlCol="0" anchor="ctr"/>
            <a:lstStyle/>
            <a:p>
              <a:pPr algn="ctr">
                <a:lnSpc>
                  <a:spcPts val="2800"/>
                </a:lnSpc>
              </a:pPr>
              <a:endParaRPr/>
            </a:p>
          </p:txBody>
        </p:sp>
      </p:grpSp>
      <p:grpSp>
        <p:nvGrpSpPr>
          <p:cNvPr id="12" name="Group 12"/>
          <p:cNvGrpSpPr/>
          <p:nvPr/>
        </p:nvGrpSpPr>
        <p:grpSpPr>
          <a:xfrm>
            <a:off x="1014434" y="3557063"/>
            <a:ext cx="808038" cy="808038"/>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14" name="TextBox 14"/>
            <p:cNvSpPr txBox="1"/>
            <p:nvPr/>
          </p:nvSpPr>
          <p:spPr>
            <a:xfrm>
              <a:off x="76200" y="9525"/>
              <a:ext cx="660400" cy="727075"/>
            </a:xfrm>
            <a:prstGeom prst="rect">
              <a:avLst/>
            </a:prstGeom>
          </p:spPr>
          <p:txBody>
            <a:bodyPr lIns="50800" tIns="50800" rIns="50800" bIns="50800" rtlCol="0" anchor="ctr"/>
            <a:lstStyle/>
            <a:p>
              <a:pPr algn="ctr">
                <a:lnSpc>
                  <a:spcPts val="2800"/>
                </a:lnSpc>
              </a:pPr>
              <a:endParaRPr/>
            </a:p>
          </p:txBody>
        </p:sp>
      </p:grpSp>
      <p:grpSp>
        <p:nvGrpSpPr>
          <p:cNvPr id="18" name="Group 18"/>
          <p:cNvGrpSpPr/>
          <p:nvPr/>
        </p:nvGrpSpPr>
        <p:grpSpPr>
          <a:xfrm>
            <a:off x="983146" y="4988178"/>
            <a:ext cx="808038" cy="808038"/>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20" name="TextBox 20"/>
            <p:cNvSpPr txBox="1"/>
            <p:nvPr/>
          </p:nvSpPr>
          <p:spPr>
            <a:xfrm>
              <a:off x="76200" y="9525"/>
              <a:ext cx="660400" cy="727075"/>
            </a:xfrm>
            <a:prstGeom prst="rect">
              <a:avLst/>
            </a:prstGeom>
          </p:spPr>
          <p:txBody>
            <a:bodyPr lIns="50800" tIns="50800" rIns="50800" bIns="50800" rtlCol="0" anchor="ctr"/>
            <a:lstStyle/>
            <a:p>
              <a:pPr algn="ctr">
                <a:lnSpc>
                  <a:spcPts val="2800"/>
                </a:lnSpc>
              </a:pPr>
              <a:endParaRPr/>
            </a:p>
          </p:txBody>
        </p:sp>
      </p:grpSp>
      <p:grpSp>
        <p:nvGrpSpPr>
          <p:cNvPr id="24" name="Group 24"/>
          <p:cNvGrpSpPr/>
          <p:nvPr/>
        </p:nvGrpSpPr>
        <p:grpSpPr>
          <a:xfrm>
            <a:off x="1014434" y="6418837"/>
            <a:ext cx="808038" cy="808038"/>
            <a:chOff x="0" y="0"/>
            <a:chExt cx="812800" cy="812800"/>
          </a:xfrm>
        </p:grpSpPr>
        <p:sp>
          <p:nvSpPr>
            <p:cNvPr id="25" name="Freeform 2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60644"/>
            </a:solidFill>
          </p:spPr>
          <p:txBody>
            <a:bodyPr/>
            <a:lstStyle/>
            <a:p>
              <a:endParaRPr lang="en-US"/>
            </a:p>
          </p:txBody>
        </p:sp>
        <p:sp>
          <p:nvSpPr>
            <p:cNvPr id="26" name="TextBox 26"/>
            <p:cNvSpPr txBox="1"/>
            <p:nvPr/>
          </p:nvSpPr>
          <p:spPr>
            <a:xfrm>
              <a:off x="76200" y="9525"/>
              <a:ext cx="660400" cy="727075"/>
            </a:xfrm>
            <a:prstGeom prst="rect">
              <a:avLst/>
            </a:prstGeom>
          </p:spPr>
          <p:txBody>
            <a:bodyPr lIns="50800" tIns="50800" rIns="50800" bIns="50800" rtlCol="0" anchor="ctr"/>
            <a:lstStyle/>
            <a:p>
              <a:pPr algn="ctr">
                <a:lnSpc>
                  <a:spcPts val="2800"/>
                </a:lnSpc>
              </a:pPr>
              <a:endParaRPr/>
            </a:p>
          </p:txBody>
        </p:sp>
      </p:grpSp>
      <p:sp>
        <p:nvSpPr>
          <p:cNvPr id="40" name="TextBox 40"/>
          <p:cNvSpPr txBox="1"/>
          <p:nvPr/>
        </p:nvSpPr>
        <p:spPr>
          <a:xfrm>
            <a:off x="1028700" y="1028700"/>
            <a:ext cx="8877300" cy="641201"/>
          </a:xfrm>
          <a:prstGeom prst="rect">
            <a:avLst/>
          </a:prstGeom>
        </p:spPr>
        <p:txBody>
          <a:bodyPr wrap="square" lIns="0" tIns="0" rIns="0" bIns="0" rtlCol="0" anchor="t">
            <a:spAutoFit/>
          </a:bodyPr>
          <a:lstStyle/>
          <a:p>
            <a:pPr>
              <a:lnSpc>
                <a:spcPts val="4950"/>
              </a:lnSpc>
            </a:pPr>
            <a:r>
              <a:rPr lang="en-US" sz="4500" dirty="0">
                <a:solidFill>
                  <a:srgbClr val="000000"/>
                </a:solidFill>
                <a:latin typeface="Poppins Semi-Bold"/>
              </a:rPr>
              <a:t>Major components – Phase 1</a:t>
            </a:r>
          </a:p>
        </p:txBody>
      </p:sp>
      <p:sp>
        <p:nvSpPr>
          <p:cNvPr id="41" name="TextBox 41"/>
          <p:cNvSpPr txBox="1"/>
          <p:nvPr/>
        </p:nvSpPr>
        <p:spPr>
          <a:xfrm>
            <a:off x="1135742" y="2316820"/>
            <a:ext cx="593954" cy="397722"/>
          </a:xfrm>
          <a:prstGeom prst="rect">
            <a:avLst/>
          </a:prstGeom>
        </p:spPr>
        <p:txBody>
          <a:bodyPr lIns="0" tIns="0" rIns="0" bIns="0" rtlCol="0" anchor="t">
            <a:spAutoFit/>
          </a:bodyPr>
          <a:lstStyle/>
          <a:p>
            <a:pPr algn="ctr">
              <a:lnSpc>
                <a:spcPts val="2906"/>
              </a:lnSpc>
              <a:spcBef>
                <a:spcPct val="0"/>
              </a:spcBef>
            </a:pPr>
            <a:r>
              <a:rPr lang="en-US" sz="2422">
                <a:solidFill>
                  <a:srgbClr val="FFFFFF"/>
                </a:solidFill>
                <a:latin typeface="Poppins Bold"/>
              </a:rPr>
              <a:t>01</a:t>
            </a:r>
          </a:p>
        </p:txBody>
      </p:sp>
      <p:sp>
        <p:nvSpPr>
          <p:cNvPr id="43" name="TextBox 43"/>
          <p:cNvSpPr txBox="1"/>
          <p:nvPr/>
        </p:nvSpPr>
        <p:spPr>
          <a:xfrm>
            <a:off x="1130650" y="3768340"/>
            <a:ext cx="593954" cy="397722"/>
          </a:xfrm>
          <a:prstGeom prst="rect">
            <a:avLst/>
          </a:prstGeom>
        </p:spPr>
        <p:txBody>
          <a:bodyPr lIns="0" tIns="0" rIns="0" bIns="0" rtlCol="0" anchor="t">
            <a:spAutoFit/>
          </a:bodyPr>
          <a:lstStyle/>
          <a:p>
            <a:pPr algn="ctr">
              <a:lnSpc>
                <a:spcPts val="2906"/>
              </a:lnSpc>
              <a:spcBef>
                <a:spcPct val="0"/>
              </a:spcBef>
            </a:pPr>
            <a:r>
              <a:rPr lang="en-US" sz="2422" dirty="0">
                <a:solidFill>
                  <a:srgbClr val="FFFFFF"/>
                </a:solidFill>
                <a:latin typeface="Poppins Bold"/>
              </a:rPr>
              <a:t>02</a:t>
            </a:r>
          </a:p>
        </p:txBody>
      </p:sp>
      <p:sp>
        <p:nvSpPr>
          <p:cNvPr id="44" name="TextBox 44"/>
          <p:cNvSpPr txBox="1"/>
          <p:nvPr/>
        </p:nvSpPr>
        <p:spPr>
          <a:xfrm>
            <a:off x="6139091" y="4552350"/>
            <a:ext cx="593954" cy="397722"/>
          </a:xfrm>
          <a:prstGeom prst="rect">
            <a:avLst/>
          </a:prstGeom>
        </p:spPr>
        <p:txBody>
          <a:bodyPr lIns="0" tIns="0" rIns="0" bIns="0" rtlCol="0" anchor="t">
            <a:spAutoFit/>
          </a:bodyPr>
          <a:lstStyle/>
          <a:p>
            <a:pPr algn="ctr">
              <a:lnSpc>
                <a:spcPts val="2906"/>
              </a:lnSpc>
              <a:spcBef>
                <a:spcPct val="0"/>
              </a:spcBef>
            </a:pPr>
            <a:r>
              <a:rPr lang="en-US" sz="2422">
                <a:solidFill>
                  <a:srgbClr val="FFFFFF"/>
                </a:solidFill>
                <a:latin typeface="Poppins Bold"/>
              </a:rPr>
              <a:t>07</a:t>
            </a:r>
          </a:p>
        </p:txBody>
      </p:sp>
      <p:sp>
        <p:nvSpPr>
          <p:cNvPr id="45" name="TextBox 45"/>
          <p:cNvSpPr txBox="1"/>
          <p:nvPr/>
        </p:nvSpPr>
        <p:spPr>
          <a:xfrm>
            <a:off x="1090188" y="5198709"/>
            <a:ext cx="593954" cy="397722"/>
          </a:xfrm>
          <a:prstGeom prst="rect">
            <a:avLst/>
          </a:prstGeom>
        </p:spPr>
        <p:txBody>
          <a:bodyPr lIns="0" tIns="0" rIns="0" bIns="0" rtlCol="0" anchor="t">
            <a:spAutoFit/>
          </a:bodyPr>
          <a:lstStyle/>
          <a:p>
            <a:pPr algn="ctr">
              <a:lnSpc>
                <a:spcPts val="2906"/>
              </a:lnSpc>
              <a:spcBef>
                <a:spcPct val="0"/>
              </a:spcBef>
            </a:pPr>
            <a:r>
              <a:rPr lang="en-US" sz="2422" dirty="0">
                <a:solidFill>
                  <a:srgbClr val="FFFFFF"/>
                </a:solidFill>
                <a:latin typeface="Poppins Bold"/>
              </a:rPr>
              <a:t>03</a:t>
            </a:r>
          </a:p>
        </p:txBody>
      </p:sp>
      <p:sp>
        <p:nvSpPr>
          <p:cNvPr id="47" name="TextBox 47"/>
          <p:cNvSpPr txBox="1"/>
          <p:nvPr/>
        </p:nvSpPr>
        <p:spPr>
          <a:xfrm>
            <a:off x="1090188" y="6623995"/>
            <a:ext cx="593954" cy="397722"/>
          </a:xfrm>
          <a:prstGeom prst="rect">
            <a:avLst/>
          </a:prstGeom>
        </p:spPr>
        <p:txBody>
          <a:bodyPr lIns="0" tIns="0" rIns="0" bIns="0" rtlCol="0" anchor="t">
            <a:spAutoFit/>
          </a:bodyPr>
          <a:lstStyle/>
          <a:p>
            <a:pPr algn="ctr">
              <a:lnSpc>
                <a:spcPts val="2906"/>
              </a:lnSpc>
              <a:spcBef>
                <a:spcPct val="0"/>
              </a:spcBef>
            </a:pPr>
            <a:r>
              <a:rPr lang="en-US" sz="2422" dirty="0">
                <a:solidFill>
                  <a:srgbClr val="FFFFFF"/>
                </a:solidFill>
                <a:latin typeface="Poppins Bold"/>
              </a:rPr>
              <a:t>04</a:t>
            </a:r>
          </a:p>
        </p:txBody>
      </p:sp>
      <p:sp>
        <p:nvSpPr>
          <p:cNvPr id="48" name="TextBox 48"/>
          <p:cNvSpPr txBox="1"/>
          <p:nvPr/>
        </p:nvSpPr>
        <p:spPr>
          <a:xfrm>
            <a:off x="6139091" y="6787880"/>
            <a:ext cx="593954" cy="397722"/>
          </a:xfrm>
          <a:prstGeom prst="rect">
            <a:avLst/>
          </a:prstGeom>
        </p:spPr>
        <p:txBody>
          <a:bodyPr lIns="0" tIns="0" rIns="0" bIns="0" rtlCol="0" anchor="t">
            <a:spAutoFit/>
          </a:bodyPr>
          <a:lstStyle/>
          <a:p>
            <a:pPr algn="ctr">
              <a:lnSpc>
                <a:spcPts val="2906"/>
              </a:lnSpc>
              <a:spcBef>
                <a:spcPct val="0"/>
              </a:spcBef>
            </a:pPr>
            <a:r>
              <a:rPr lang="en-US" sz="2422">
                <a:solidFill>
                  <a:srgbClr val="FFFFFF"/>
                </a:solidFill>
                <a:latin typeface="Poppins Bold"/>
              </a:rPr>
              <a:t>09</a:t>
            </a:r>
          </a:p>
        </p:txBody>
      </p:sp>
      <p:sp>
        <p:nvSpPr>
          <p:cNvPr id="50" name="TextBox 50"/>
          <p:cNvSpPr txBox="1"/>
          <p:nvPr/>
        </p:nvSpPr>
        <p:spPr>
          <a:xfrm>
            <a:off x="6139091" y="7905645"/>
            <a:ext cx="593954" cy="397722"/>
          </a:xfrm>
          <a:prstGeom prst="rect">
            <a:avLst/>
          </a:prstGeom>
        </p:spPr>
        <p:txBody>
          <a:bodyPr lIns="0" tIns="0" rIns="0" bIns="0" rtlCol="0" anchor="t">
            <a:spAutoFit/>
          </a:bodyPr>
          <a:lstStyle/>
          <a:p>
            <a:pPr algn="ctr">
              <a:lnSpc>
                <a:spcPts val="2906"/>
              </a:lnSpc>
              <a:spcBef>
                <a:spcPct val="0"/>
              </a:spcBef>
            </a:pPr>
            <a:r>
              <a:rPr lang="en-US" sz="2422">
                <a:solidFill>
                  <a:srgbClr val="FFFFFF"/>
                </a:solidFill>
                <a:latin typeface="Poppins Bold"/>
              </a:rPr>
              <a:t>10</a:t>
            </a:r>
          </a:p>
        </p:txBody>
      </p:sp>
      <p:sp>
        <p:nvSpPr>
          <p:cNvPr id="51" name="TextBox 51"/>
          <p:cNvSpPr txBox="1"/>
          <p:nvPr/>
        </p:nvSpPr>
        <p:spPr>
          <a:xfrm>
            <a:off x="2076762" y="2303877"/>
            <a:ext cx="4062329" cy="397545"/>
          </a:xfrm>
          <a:prstGeom prst="rect">
            <a:avLst/>
          </a:prstGeom>
        </p:spPr>
        <p:txBody>
          <a:bodyPr wrap="square" lIns="0" tIns="0" rIns="0" bIns="0" rtlCol="0" anchor="t">
            <a:spAutoFit/>
          </a:bodyPr>
          <a:lstStyle/>
          <a:p>
            <a:pPr>
              <a:lnSpc>
                <a:spcPts val="3107"/>
              </a:lnSpc>
              <a:spcBef>
                <a:spcPct val="0"/>
              </a:spcBef>
            </a:pPr>
            <a:r>
              <a:rPr lang="en-US" sz="2219" dirty="0">
                <a:solidFill>
                  <a:srgbClr val="000000"/>
                </a:solidFill>
                <a:latin typeface="Poppins Semi-Bold"/>
              </a:rPr>
              <a:t>Breakwater &amp; Revetments</a:t>
            </a:r>
          </a:p>
        </p:txBody>
      </p:sp>
      <p:sp>
        <p:nvSpPr>
          <p:cNvPr id="53" name="TextBox 53"/>
          <p:cNvSpPr txBox="1"/>
          <p:nvPr/>
        </p:nvSpPr>
        <p:spPr>
          <a:xfrm>
            <a:off x="2092332" y="3693988"/>
            <a:ext cx="4116201" cy="397545"/>
          </a:xfrm>
          <a:prstGeom prst="rect">
            <a:avLst/>
          </a:prstGeom>
        </p:spPr>
        <p:txBody>
          <a:bodyPr wrap="square" lIns="0" tIns="0" rIns="0" bIns="0" rtlCol="0" anchor="t">
            <a:spAutoFit/>
          </a:bodyPr>
          <a:lstStyle/>
          <a:p>
            <a:pPr>
              <a:lnSpc>
                <a:spcPts val="3107"/>
              </a:lnSpc>
              <a:spcBef>
                <a:spcPct val="0"/>
              </a:spcBef>
            </a:pPr>
            <a:r>
              <a:rPr lang="en-US" sz="2219" dirty="0">
                <a:solidFill>
                  <a:srgbClr val="000000"/>
                </a:solidFill>
                <a:latin typeface="Poppins Semi-Bold"/>
              </a:rPr>
              <a:t>Dredging, disposal and fill</a:t>
            </a:r>
          </a:p>
        </p:txBody>
      </p:sp>
      <p:sp>
        <p:nvSpPr>
          <p:cNvPr id="55" name="TextBox 55"/>
          <p:cNvSpPr txBox="1"/>
          <p:nvPr/>
        </p:nvSpPr>
        <p:spPr>
          <a:xfrm>
            <a:off x="2076762" y="5088431"/>
            <a:ext cx="3047775" cy="377796"/>
          </a:xfrm>
          <a:prstGeom prst="rect">
            <a:avLst/>
          </a:prstGeom>
        </p:spPr>
        <p:txBody>
          <a:bodyPr lIns="0" tIns="0" rIns="0" bIns="0" rtlCol="0" anchor="t">
            <a:spAutoFit/>
          </a:bodyPr>
          <a:lstStyle/>
          <a:p>
            <a:pPr>
              <a:lnSpc>
                <a:spcPts val="3107"/>
              </a:lnSpc>
              <a:spcBef>
                <a:spcPct val="0"/>
              </a:spcBef>
            </a:pPr>
            <a:r>
              <a:rPr lang="en-US" sz="2219" dirty="0">
                <a:solidFill>
                  <a:srgbClr val="000000"/>
                </a:solidFill>
                <a:latin typeface="Poppins Semi-Bold"/>
              </a:rPr>
              <a:t>Quay wall</a:t>
            </a:r>
          </a:p>
        </p:txBody>
      </p:sp>
      <p:sp>
        <p:nvSpPr>
          <p:cNvPr id="57" name="TextBox 57"/>
          <p:cNvSpPr txBox="1"/>
          <p:nvPr/>
        </p:nvSpPr>
        <p:spPr>
          <a:xfrm>
            <a:off x="2092332" y="6188921"/>
            <a:ext cx="4640713" cy="1192634"/>
          </a:xfrm>
          <a:prstGeom prst="rect">
            <a:avLst/>
          </a:prstGeom>
        </p:spPr>
        <p:txBody>
          <a:bodyPr wrap="square" lIns="0" tIns="0" rIns="0" bIns="0" rtlCol="0" anchor="t">
            <a:spAutoFit/>
          </a:bodyPr>
          <a:lstStyle/>
          <a:p>
            <a:pPr>
              <a:lnSpc>
                <a:spcPts val="3107"/>
              </a:lnSpc>
              <a:spcBef>
                <a:spcPct val="0"/>
              </a:spcBef>
            </a:pPr>
            <a:r>
              <a:rPr lang="en-US" sz="2219" dirty="0">
                <a:solidFill>
                  <a:srgbClr val="000000"/>
                </a:solidFill>
                <a:latin typeface="Poppins Semi-Bold"/>
              </a:rPr>
              <a:t>Container terminal infrastructure, connecting infrastructure &amp; buildings</a:t>
            </a:r>
          </a:p>
        </p:txBody>
      </p:sp>
      <p:pic>
        <p:nvPicPr>
          <p:cNvPr id="61" name="Picture 60">
            <a:extLst>
              <a:ext uri="{FF2B5EF4-FFF2-40B4-BE49-F238E27FC236}">
                <a16:creationId xmlns:a16="http://schemas.microsoft.com/office/drawing/2014/main" id="{02648BEF-D089-45A6-A4FC-91E664648413}"/>
              </a:ext>
            </a:extLst>
          </p:cNvPr>
          <p:cNvPicPr/>
          <p:nvPr/>
        </p:nvPicPr>
        <p:blipFill rotWithShape="1">
          <a:blip r:embed="rId2" cstate="print">
            <a:extLst>
              <a:ext uri="{28A0092B-C50C-407E-A947-70E740481C1C}">
                <a14:useLocalDpi xmlns:a14="http://schemas.microsoft.com/office/drawing/2010/main" val="0"/>
              </a:ext>
            </a:extLst>
          </a:blip>
          <a:srcRect t="11170" b="39789"/>
          <a:stretch/>
        </p:blipFill>
        <p:spPr>
          <a:xfrm>
            <a:off x="7002905" y="2638299"/>
            <a:ext cx="11285095" cy="448857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3" grpId="0"/>
      <p:bldP spid="55" grpId="0"/>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p:nvPr/>
        </p:nvGrpSpPr>
        <p:grpSpPr>
          <a:xfrm>
            <a:off x="0" y="-1"/>
            <a:ext cx="8333154" cy="2828925"/>
            <a:chOff x="0" y="0"/>
            <a:chExt cx="2194740" cy="812800"/>
          </a:xfrm>
        </p:grpSpPr>
        <p:sp>
          <p:nvSpPr>
            <p:cNvPr id="5" name="Freeform 5"/>
            <p:cNvSpPr/>
            <p:nvPr/>
          </p:nvSpPr>
          <p:spPr>
            <a:xfrm>
              <a:off x="0" y="0"/>
              <a:ext cx="2194740" cy="812800"/>
            </a:xfrm>
            <a:custGeom>
              <a:avLst/>
              <a:gdLst/>
              <a:ahLst/>
              <a:cxnLst/>
              <a:rect l="l" t="t" r="r" b="b"/>
              <a:pathLst>
                <a:path w="2194740" h="812800">
                  <a:moveTo>
                    <a:pt x="0" y="0"/>
                  </a:moveTo>
                  <a:lnTo>
                    <a:pt x="2194740" y="0"/>
                  </a:lnTo>
                  <a:lnTo>
                    <a:pt x="2194740" y="812800"/>
                  </a:lnTo>
                  <a:lnTo>
                    <a:pt x="0" y="812800"/>
                  </a:lnTo>
                  <a:close/>
                </a:path>
              </a:pathLst>
            </a:custGeom>
            <a:solidFill>
              <a:srgbClr val="060644"/>
            </a:solidFill>
          </p:spPr>
          <p:txBody>
            <a:bodyPr/>
            <a:lstStyle/>
            <a:p>
              <a:endParaRPr lang="en-US"/>
            </a:p>
          </p:txBody>
        </p:sp>
        <p:sp>
          <p:nvSpPr>
            <p:cNvPr id="6" name="TextBox 6"/>
            <p:cNvSpPr txBox="1"/>
            <p:nvPr/>
          </p:nvSpPr>
          <p:spPr>
            <a:xfrm>
              <a:off x="0" y="-66675"/>
              <a:ext cx="2194740" cy="879475"/>
            </a:xfrm>
            <a:prstGeom prst="rect">
              <a:avLst/>
            </a:prstGeom>
          </p:spPr>
          <p:txBody>
            <a:bodyPr lIns="50800" tIns="50800" rIns="50800" bIns="50800" rtlCol="0" anchor="ctr"/>
            <a:lstStyle/>
            <a:p>
              <a:pPr algn="ctr">
                <a:lnSpc>
                  <a:spcPts val="2800"/>
                </a:lnSpc>
              </a:pPr>
              <a:endParaRPr/>
            </a:p>
          </p:txBody>
        </p:sp>
      </p:grpSp>
      <p:grpSp>
        <p:nvGrpSpPr>
          <p:cNvPr id="7" name="Group 7"/>
          <p:cNvGrpSpPr/>
          <p:nvPr/>
        </p:nvGrpSpPr>
        <p:grpSpPr>
          <a:xfrm>
            <a:off x="11658601" y="8656166"/>
            <a:ext cx="6629400" cy="1630834"/>
            <a:chOff x="0" y="0"/>
            <a:chExt cx="2607574" cy="812800"/>
          </a:xfrm>
        </p:grpSpPr>
        <p:sp>
          <p:nvSpPr>
            <p:cNvPr id="8" name="Freeform 8"/>
            <p:cNvSpPr/>
            <p:nvPr/>
          </p:nvSpPr>
          <p:spPr>
            <a:xfrm>
              <a:off x="0" y="0"/>
              <a:ext cx="2607574" cy="812800"/>
            </a:xfrm>
            <a:custGeom>
              <a:avLst/>
              <a:gdLst/>
              <a:ahLst/>
              <a:cxnLst/>
              <a:rect l="l" t="t" r="r" b="b"/>
              <a:pathLst>
                <a:path w="2607574" h="812800">
                  <a:moveTo>
                    <a:pt x="0" y="0"/>
                  </a:moveTo>
                  <a:lnTo>
                    <a:pt x="2607574" y="0"/>
                  </a:lnTo>
                  <a:lnTo>
                    <a:pt x="2607574" y="812800"/>
                  </a:lnTo>
                  <a:lnTo>
                    <a:pt x="0" y="812800"/>
                  </a:lnTo>
                  <a:close/>
                </a:path>
              </a:pathLst>
            </a:custGeom>
            <a:solidFill>
              <a:srgbClr val="060644"/>
            </a:solidFill>
          </p:spPr>
          <p:txBody>
            <a:bodyPr/>
            <a:lstStyle/>
            <a:p>
              <a:endParaRPr lang="en-US"/>
            </a:p>
          </p:txBody>
        </p:sp>
        <p:sp>
          <p:nvSpPr>
            <p:cNvPr id="9" name="TextBox 9"/>
            <p:cNvSpPr txBox="1"/>
            <p:nvPr/>
          </p:nvSpPr>
          <p:spPr>
            <a:xfrm>
              <a:off x="0" y="-66675"/>
              <a:ext cx="2607574" cy="879475"/>
            </a:xfrm>
            <a:prstGeom prst="rect">
              <a:avLst/>
            </a:prstGeom>
          </p:spPr>
          <p:txBody>
            <a:bodyPr lIns="50800" tIns="50800" rIns="50800" bIns="50800" rtlCol="0" anchor="ctr"/>
            <a:lstStyle/>
            <a:p>
              <a:pPr algn="ctr">
                <a:lnSpc>
                  <a:spcPts val="2800"/>
                </a:lnSpc>
              </a:pPr>
              <a:endParaRPr/>
            </a:p>
          </p:txBody>
        </p:sp>
      </p:grpSp>
      <p:sp>
        <p:nvSpPr>
          <p:cNvPr id="10" name="TextBox 10"/>
          <p:cNvSpPr txBox="1"/>
          <p:nvPr/>
        </p:nvSpPr>
        <p:spPr>
          <a:xfrm>
            <a:off x="1028700" y="1102995"/>
            <a:ext cx="7304454" cy="642484"/>
          </a:xfrm>
          <a:prstGeom prst="rect">
            <a:avLst/>
          </a:prstGeom>
        </p:spPr>
        <p:txBody>
          <a:bodyPr lIns="0" tIns="0" rIns="0" bIns="0" rtlCol="0" anchor="t">
            <a:spAutoFit/>
          </a:bodyPr>
          <a:lstStyle/>
          <a:p>
            <a:pPr algn="ctr">
              <a:lnSpc>
                <a:spcPts val="4950"/>
              </a:lnSpc>
            </a:pPr>
            <a:r>
              <a:rPr lang="en-US" sz="4500" dirty="0">
                <a:solidFill>
                  <a:srgbClr val="FFFFFF"/>
                </a:solidFill>
                <a:latin typeface="Poppins Semi-Bold"/>
              </a:rPr>
              <a:t>IT PROJECTS 2024</a:t>
            </a:r>
          </a:p>
        </p:txBody>
      </p:sp>
      <p:sp>
        <p:nvSpPr>
          <p:cNvPr id="11" name="TextBox 11"/>
          <p:cNvSpPr txBox="1"/>
          <p:nvPr/>
        </p:nvSpPr>
        <p:spPr>
          <a:xfrm>
            <a:off x="8713171" y="2155640"/>
            <a:ext cx="8546129" cy="5986767"/>
          </a:xfrm>
          <a:prstGeom prst="rect">
            <a:avLst/>
          </a:prstGeom>
        </p:spPr>
        <p:txBody>
          <a:bodyPr lIns="0" tIns="0" rIns="0" bIns="0" rtlCol="0" anchor="t">
            <a:spAutoFit/>
          </a:bodyPr>
          <a:lstStyle/>
          <a:p>
            <a:pPr algn="just">
              <a:lnSpc>
                <a:spcPts val="3583"/>
              </a:lnSpc>
            </a:pPr>
            <a:r>
              <a:rPr lang="en-US" sz="2800" dirty="0">
                <a:solidFill>
                  <a:srgbClr val="000000"/>
                </a:solidFill>
                <a:latin typeface="Poppins"/>
              </a:rPr>
              <a:t>Durres Port Authority is taking a significant step towards modernizing its IT infrastructure in 2024. </a:t>
            </a:r>
          </a:p>
          <a:p>
            <a:pPr algn="just">
              <a:lnSpc>
                <a:spcPts val="3583"/>
              </a:lnSpc>
            </a:pPr>
            <a:r>
              <a:rPr lang="en-US" sz="2800" dirty="0">
                <a:solidFill>
                  <a:srgbClr val="000000"/>
                </a:solidFill>
                <a:latin typeface="Poppins"/>
              </a:rPr>
              <a:t>These updates aim to enhance efficiency, security, and the capability to manage data flow in one of the largest and most important ports in the region. </a:t>
            </a:r>
          </a:p>
          <a:p>
            <a:pPr algn="just">
              <a:lnSpc>
                <a:spcPts val="3583"/>
              </a:lnSpc>
            </a:pPr>
            <a:r>
              <a:rPr lang="en-US" sz="2800" dirty="0">
                <a:solidFill>
                  <a:srgbClr val="000000"/>
                </a:solidFill>
                <a:latin typeface="Poppins"/>
              </a:rPr>
              <a:t>Investments include the upgrade of the entire IT infrastructure, installation of the latest devices and systems, investment in a next-generation firewall, and implementation of a Security Information and Event Management (SIEM) system.</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28924"/>
            <a:ext cx="8333154" cy="74580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799E7085526448A49B74892894ACF8" ma:contentTypeVersion="16" ma:contentTypeDescription="Create a new document." ma:contentTypeScope="" ma:versionID="1846a70d42a3211f32fa52f8c8fe3a1c">
  <xsd:schema xmlns:xsd="http://www.w3.org/2001/XMLSchema" xmlns:xs="http://www.w3.org/2001/XMLSchema" xmlns:p="http://schemas.microsoft.com/office/2006/metadata/properties" xmlns:ns2="a61dd786-7e6d-49b8-839c-25748bb0e757" xmlns:ns3="e6b88493-a865-49b9-b502-6098bd4e94c2" targetNamespace="http://schemas.microsoft.com/office/2006/metadata/properties" ma:root="true" ma:fieldsID="4427b38842ca9ac750f4e9ec36084b76" ns2:_="" ns3:_="">
    <xsd:import namespace="a61dd786-7e6d-49b8-839c-25748bb0e757"/>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dd786-7e6d-49b8-839c-25748bb0e7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a61dd786-7e6d-49b8-839c-25748bb0e75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4293A9D-6A3F-4400-B34A-50075B3DAFDF}"/>
</file>

<file path=customXml/itemProps2.xml><?xml version="1.0" encoding="utf-8"?>
<ds:datastoreItem xmlns:ds="http://schemas.openxmlformats.org/officeDocument/2006/customXml" ds:itemID="{4DE5785B-F1F7-4FDE-91BF-5992B9E71C71}"/>
</file>

<file path=customXml/itemProps3.xml><?xml version="1.0" encoding="utf-8"?>
<ds:datastoreItem xmlns:ds="http://schemas.openxmlformats.org/officeDocument/2006/customXml" ds:itemID="{2E3F66E3-ACA1-421E-9EB1-BCEBE8D81436}"/>
</file>

<file path=docProps/app.xml><?xml version="1.0" encoding="utf-8"?>
<Properties xmlns="http://schemas.openxmlformats.org/officeDocument/2006/extended-properties" xmlns:vt="http://schemas.openxmlformats.org/officeDocument/2006/docPropsVTypes">
  <TotalTime>1434</TotalTime>
  <Words>2044</Words>
  <Application>Microsoft Office PowerPoint</Application>
  <PresentationFormat>Custom</PresentationFormat>
  <Paragraphs>150</Paragraphs>
  <Slides>16</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16</vt:i4>
      </vt:variant>
    </vt:vector>
  </HeadingPairs>
  <TitlesOfParts>
    <vt:vector size="27" baseType="lpstr">
      <vt:lpstr>Poppins Medium</vt:lpstr>
      <vt:lpstr>Trebuchet MS</vt:lpstr>
      <vt:lpstr>Poppins</vt:lpstr>
      <vt:lpstr>Poppins Semi-Bold</vt:lpstr>
      <vt:lpstr>Poppins Bold</vt:lpstr>
      <vt:lpstr>Arial</vt:lpstr>
      <vt:lpstr>Söhne</vt:lpstr>
      <vt:lpstr>Calibri Light</vt:lpstr>
      <vt:lpstr>Calibri</vt:lpstr>
      <vt:lpstr>Office Theme</vt:lpstr>
      <vt:lpstr>1_Office Theme</vt:lpstr>
      <vt:lpstr>PowerPoint Presentation</vt:lpstr>
      <vt:lpstr>PowerPoint Presentation</vt:lpstr>
      <vt:lpstr>PowerPoint Presentation</vt:lpstr>
      <vt:lpstr>New Port in Porto Romano  Construction begins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IMPLEMENTATION OF PCIS SYSTEM IN DURRES PORT</vt:lpstr>
      <vt:lpstr>       Oneda Dalipi      Head of Legal and HR Department      Durres Port Authority, Albania’s Port of Call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- 2022</dc:title>
  <dc:creator>HP</dc:creator>
  <cp:lastModifiedBy>Elson Thana</cp:lastModifiedBy>
  <cp:revision>22</cp:revision>
  <dcterms:created xsi:type="dcterms:W3CDTF">2006-08-16T00:00:00Z</dcterms:created>
  <dcterms:modified xsi:type="dcterms:W3CDTF">2024-02-27T13:56:03Z</dcterms:modified>
  <dc:identifier>DAF9gDSEUFA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0x0101006B799E7085526448A49B74892894ACF8</vt:lpwstr>
  </property>
</Properties>
</file>