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1" r:id="rId5"/>
  </p:sldMasterIdLst>
  <p:notesMasterIdLst>
    <p:notesMasterId r:id="rId13"/>
  </p:notesMasterIdLst>
  <p:handoutMasterIdLst>
    <p:handoutMasterId r:id="rId14"/>
  </p:handoutMasterIdLst>
  <p:sldIdLst>
    <p:sldId id="258" r:id="rId6"/>
    <p:sldId id="374" r:id="rId7"/>
    <p:sldId id="318" r:id="rId8"/>
    <p:sldId id="384" r:id="rId9"/>
    <p:sldId id="378" r:id="rId10"/>
    <p:sldId id="386" r:id="rId11"/>
    <p:sldId id="361" r:id="rId12"/>
  </p:sldIdLst>
  <p:sldSz cx="12192000" cy="6858000"/>
  <p:notesSz cx="6858000"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24B9C"/>
    <a:srgbClr val="0356B1"/>
    <a:srgbClr val="024EA2"/>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07" autoAdjust="0"/>
    <p:restoredTop sz="94796" autoAdjust="0"/>
  </p:normalViewPr>
  <p:slideViewPr>
    <p:cSldViewPr snapToGrid="0">
      <p:cViewPr varScale="1">
        <p:scale>
          <a:sx n="75" d="100"/>
          <a:sy n="75" d="100"/>
        </p:scale>
        <p:origin x="356" y="56"/>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98056"/>
          </a:xfrm>
          <a:prstGeom prst="rect">
            <a:avLst/>
          </a:prstGeom>
        </p:spPr>
        <p:txBody>
          <a:bodyPr vert="horz" lIns="91440" tIns="45720" rIns="91440" bIns="45720" rtlCol="0"/>
          <a:lstStyle>
            <a:lvl1pPr algn="r">
              <a:defRPr sz="1200"/>
            </a:lvl1pPr>
          </a:lstStyle>
          <a:p>
            <a:fld id="{3A939EFE-0303-44F6-9A16-FD3B5E015DB1}" type="datetimeFigureOut">
              <a:rPr lang="en-GB" smtClean="0"/>
              <a:t>26/11/2024</a:t>
            </a:fld>
            <a:endParaRPr lang="en-GB"/>
          </a:p>
        </p:txBody>
      </p:sp>
      <p:sp>
        <p:nvSpPr>
          <p:cNvPr id="4" name="Footer Placeholder 3"/>
          <p:cNvSpPr>
            <a:spLocks noGrp="1"/>
          </p:cNvSpPr>
          <p:nvPr>
            <p:ph type="ftr" sz="quarter" idx="2"/>
          </p:nvPr>
        </p:nvSpPr>
        <p:spPr>
          <a:xfrm>
            <a:off x="0" y="9428584"/>
            <a:ext cx="2971800"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9428584"/>
            <a:ext cx="2971800" cy="498055"/>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98056"/>
          </a:xfrm>
          <a:prstGeom prst="rect">
            <a:avLst/>
          </a:prstGeom>
        </p:spPr>
        <p:txBody>
          <a:bodyPr vert="horz" lIns="91440" tIns="45720" rIns="91440" bIns="45720" rtlCol="0"/>
          <a:lstStyle>
            <a:lvl1pPr algn="r">
              <a:defRPr sz="1200"/>
            </a:lvl1pPr>
          </a:lstStyle>
          <a:p>
            <a:fld id="{A3B926D1-0013-4A80-B64E-9D824EE65210}" type="datetimeFigureOut">
              <a:rPr lang="en-GB" smtClean="0"/>
              <a:t>26/11/2024</a:t>
            </a:fld>
            <a:endParaRPr lang="en-GB"/>
          </a:p>
        </p:txBody>
      </p:sp>
      <p:sp>
        <p:nvSpPr>
          <p:cNvPr id="4" name="Slide Image Placeholder 3"/>
          <p:cNvSpPr>
            <a:spLocks noGrp="1" noRot="1" noChangeAspect="1"/>
          </p:cNvSpPr>
          <p:nvPr>
            <p:ph type="sldImg" idx="2"/>
          </p:nvPr>
        </p:nvSpPr>
        <p:spPr>
          <a:xfrm>
            <a:off x="452438"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777194"/>
            <a:ext cx="548640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71800"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9428584"/>
            <a:ext cx="2971800" cy="498055"/>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40832494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2AEE92-D366-8C71-EEC4-C27C4538B61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1081EC2-95F3-2C9F-986E-D159472BC9C2}"/>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229C7D4F-129F-2472-092A-B6991A335153}"/>
              </a:ext>
            </a:extLst>
          </p:cNvPr>
          <p:cNvSpPr>
            <a:spLocks noGrp="1"/>
          </p:cNvSpPr>
          <p:nvPr>
            <p:ph type="body" idx="1"/>
          </p:nvPr>
        </p:nvSpPr>
        <p:spPr/>
        <p:txBody>
          <a:bodyPr>
            <a:normAutofit/>
          </a:bodyPr>
          <a:lstStyle/>
          <a:p>
            <a:endParaRPr lang="fr-FR"/>
          </a:p>
        </p:txBody>
      </p:sp>
      <p:sp>
        <p:nvSpPr>
          <p:cNvPr id="4" name="Espace réservé du numéro de diapositive 3">
            <a:extLst>
              <a:ext uri="{FF2B5EF4-FFF2-40B4-BE49-F238E27FC236}">
                <a16:creationId xmlns:a16="http://schemas.microsoft.com/office/drawing/2014/main" id="{3D2F5AF0-BF8C-E484-23E5-49B9297C9AD0}"/>
              </a:ext>
            </a:extLst>
          </p:cNvPr>
          <p:cNvSpPr>
            <a:spLocks noGrp="1"/>
          </p:cNvSpPr>
          <p:nvPr>
            <p:ph type="sldNum" sz="quarter" idx="10"/>
          </p:nvPr>
        </p:nvSpPr>
        <p:spPr/>
        <p:txBody>
          <a:bodyPr/>
          <a:lstStyle/>
          <a:p>
            <a:fld id="{CB4ADB02-3390-4E24-81E1-A7FDAA0587AB}" type="slidenum">
              <a:rPr lang="fr-FR" smtClean="0"/>
              <a:pPr/>
              <a:t>4</a:t>
            </a:fld>
            <a:endParaRPr lang="fr-FR"/>
          </a:p>
        </p:txBody>
      </p:sp>
    </p:spTree>
    <p:extLst>
      <p:ext uri="{BB962C8B-B14F-4D97-AF65-F5344CB8AC3E}">
        <p14:creationId xmlns:p14="http://schemas.microsoft.com/office/powerpoint/2010/main" val="37692786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endParaRPr lang="en-GB" dirty="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EB36AC1-9845-40CF-B710-8B7FCDDB44AD}" type="datetimeFigureOut">
              <a:rPr lang="fr-FR" smtClean="0"/>
              <a:pPr/>
              <a:t>26/11/2024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360D25C-2BB7-4055-9A2A-8FDA5B39D03C}" type="slidenum">
              <a:rPr lang="fr-FR" smtClean="0"/>
              <a:pPr/>
              <a:t>‹#›</a:t>
            </a:fld>
            <a:endParaRPr lang="fr-FR"/>
          </a:p>
        </p:txBody>
      </p:sp>
    </p:spTree>
    <p:extLst>
      <p:ext uri="{BB962C8B-B14F-4D97-AF65-F5344CB8AC3E}">
        <p14:creationId xmlns:p14="http://schemas.microsoft.com/office/powerpoint/2010/main" val="24789446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37536547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418658844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255812199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11373565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16630863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247757529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26823521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4059947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509860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407406078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36427763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316525301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4853571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Tree>
    <p:extLst>
      <p:ext uri="{BB962C8B-B14F-4D97-AF65-F5344CB8AC3E}">
        <p14:creationId xmlns:p14="http://schemas.microsoft.com/office/powerpoint/2010/main" val="292004777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a:t>Click icon to add picture</a:t>
            </a:r>
            <a:endParaRPr lang="en-GB" dirty="0"/>
          </a:p>
        </p:txBody>
      </p:sp>
    </p:spTree>
    <p:extLst>
      <p:ext uri="{BB962C8B-B14F-4D97-AF65-F5344CB8AC3E}">
        <p14:creationId xmlns:p14="http://schemas.microsoft.com/office/powerpoint/2010/main" val="30976637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Tree>
    <p:extLst>
      <p:ext uri="{BB962C8B-B14F-4D97-AF65-F5344CB8AC3E}">
        <p14:creationId xmlns:p14="http://schemas.microsoft.com/office/powerpoint/2010/main" val="171788318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Tree>
    <p:extLst>
      <p:ext uri="{BB962C8B-B14F-4D97-AF65-F5344CB8AC3E}">
        <p14:creationId xmlns:p14="http://schemas.microsoft.com/office/powerpoint/2010/main" val="186032207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8117487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175813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image" Target="../media/image1.png"/><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theme" Target="../theme/theme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2"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91" r:id="rId20"/>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1356513761"/>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 id="2147483689" r:id="rId18"/>
    <p:sldLayoutId id="2147483690"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hyperlink" Target="mailto:kristijan.lezaic@ec.europa.eu" TargetMode="Externa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34488" y="1279477"/>
            <a:ext cx="12860975" cy="2149523"/>
          </a:xfrm>
        </p:spPr>
        <p:txBody>
          <a:bodyPr>
            <a:noAutofit/>
          </a:bodyPr>
          <a:lstStyle/>
          <a:p>
            <a:pPr algn="ctr"/>
            <a:br>
              <a:rPr lang="en-US" sz="2000" dirty="0">
                <a:solidFill>
                  <a:srgbClr val="FFC000"/>
                </a:solidFill>
              </a:rPr>
            </a:br>
            <a:r>
              <a:rPr lang="en-US" sz="2400" b="1" dirty="0">
                <a:solidFill>
                  <a:srgbClr val="FFC000"/>
                </a:solidFill>
              </a:rPr>
              <a:t>12</a:t>
            </a:r>
            <a:r>
              <a:rPr lang="en-US" sz="2400" b="1" baseline="30000" dirty="0">
                <a:solidFill>
                  <a:srgbClr val="FFC000"/>
                </a:solidFill>
              </a:rPr>
              <a:t>th</a:t>
            </a:r>
            <a:r>
              <a:rPr lang="en-US" sz="2400" b="1" dirty="0">
                <a:solidFill>
                  <a:srgbClr val="FFC000"/>
                </a:solidFill>
              </a:rPr>
              <a:t>  TCT Technical Committee Meeting </a:t>
            </a:r>
            <a:br>
              <a:rPr lang="en-US" sz="2400" b="1" dirty="0">
                <a:solidFill>
                  <a:srgbClr val="FFC000"/>
                </a:solidFill>
              </a:rPr>
            </a:br>
            <a:r>
              <a:rPr lang="en-US" sz="2400" b="1" dirty="0">
                <a:solidFill>
                  <a:srgbClr val="FFC000"/>
                </a:solidFill>
              </a:rPr>
              <a:t>for Waterborne Transport and Multimodality</a:t>
            </a:r>
            <a:br>
              <a:rPr lang="en-US" sz="2400" b="1" dirty="0">
                <a:solidFill>
                  <a:srgbClr val="FFC000"/>
                </a:solidFill>
              </a:rPr>
            </a:br>
            <a:br>
              <a:rPr lang="en-US" sz="2400" b="1" dirty="0">
                <a:solidFill>
                  <a:srgbClr val="FFC000"/>
                </a:solidFill>
              </a:rPr>
            </a:br>
            <a:br>
              <a:rPr lang="en-US" sz="2400" b="1" dirty="0">
                <a:solidFill>
                  <a:srgbClr val="FFC000"/>
                </a:solidFill>
              </a:rPr>
            </a:br>
            <a:r>
              <a:rPr lang="en-US" sz="2400" b="1" dirty="0">
                <a:solidFill>
                  <a:srgbClr val="FFC000"/>
                </a:solidFill>
              </a:rPr>
              <a:t>4</a:t>
            </a:r>
            <a:r>
              <a:rPr lang="en-US" sz="2400" b="1" baseline="30000" dirty="0">
                <a:solidFill>
                  <a:srgbClr val="FFC000"/>
                </a:solidFill>
              </a:rPr>
              <a:t>th</a:t>
            </a:r>
            <a:r>
              <a:rPr lang="en-US" sz="2400" b="1" dirty="0">
                <a:solidFill>
                  <a:srgbClr val="FFC000"/>
                </a:solidFill>
              </a:rPr>
              <a:t>  December 2023</a:t>
            </a:r>
            <a:br>
              <a:rPr lang="en-US" sz="2400" b="1" dirty="0">
                <a:solidFill>
                  <a:srgbClr val="FFC000"/>
                </a:solidFill>
              </a:rPr>
            </a:br>
            <a:r>
              <a:rPr lang="en-US" sz="2400" b="1" dirty="0">
                <a:solidFill>
                  <a:srgbClr val="FFC000"/>
                </a:solidFill>
              </a:rPr>
              <a:t>Brussels</a:t>
            </a:r>
            <a:br>
              <a:rPr lang="en-US" sz="2000" dirty="0">
                <a:solidFill>
                  <a:srgbClr val="FFC000"/>
                </a:solidFill>
              </a:rPr>
            </a:br>
            <a:br>
              <a:rPr lang="en-GB" sz="2000" dirty="0"/>
            </a:br>
            <a:r>
              <a:rPr lang="en-GB" sz="2000" dirty="0"/>
              <a:t>        </a:t>
            </a:r>
            <a:r>
              <a:rPr lang="en-US" sz="2400" b="1" dirty="0"/>
              <a:t>The status of the process of mutual recognition </a:t>
            </a:r>
            <a:br>
              <a:rPr lang="en-US" sz="2400" b="1" dirty="0"/>
            </a:br>
            <a:r>
              <a:rPr lang="en-US" sz="2400" b="1" dirty="0"/>
              <a:t>of professional qualifications </a:t>
            </a:r>
            <a:br>
              <a:rPr lang="en-US" sz="2400" b="1" dirty="0"/>
            </a:br>
            <a:r>
              <a:rPr lang="en-US" sz="2400" b="1" dirty="0"/>
              <a:t>in inland navigation for Serbia and Ukraine</a:t>
            </a:r>
            <a:endParaRPr lang="en-GB" sz="2400" b="1" dirty="0"/>
          </a:p>
        </p:txBody>
      </p:sp>
      <p:sp>
        <p:nvSpPr>
          <p:cNvPr id="8" name="Text Placeholder 7"/>
          <p:cNvSpPr>
            <a:spLocks noGrp="1"/>
          </p:cNvSpPr>
          <p:nvPr>
            <p:ph type="body" sz="quarter" idx="13"/>
          </p:nvPr>
        </p:nvSpPr>
        <p:spPr>
          <a:xfrm>
            <a:off x="5184394" y="5578523"/>
            <a:ext cx="6732755" cy="528998"/>
          </a:xfrm>
        </p:spPr>
        <p:txBody>
          <a:bodyPr/>
          <a:lstStyle/>
          <a:p>
            <a:pPr>
              <a:lnSpc>
                <a:spcPct val="90000"/>
              </a:lnSpc>
              <a:spcBef>
                <a:spcPct val="20000"/>
              </a:spcBef>
              <a:spcAft>
                <a:spcPts val="600"/>
              </a:spcAft>
              <a:buClr>
                <a:srgbClr val="FFFFFF"/>
              </a:buClr>
            </a:pPr>
            <a:r>
              <a:rPr lang="en-GB" altLang="en-US" sz="1800" dirty="0">
                <a:solidFill>
                  <a:srgbClr val="FFFFFF"/>
                </a:solidFill>
              </a:rPr>
              <a:t>Kristijan </a:t>
            </a:r>
            <a:r>
              <a:rPr lang="en-GB" altLang="en-US" sz="1800" dirty="0" err="1">
                <a:solidFill>
                  <a:srgbClr val="FFFFFF"/>
                </a:solidFill>
              </a:rPr>
              <a:t>Lezaic</a:t>
            </a:r>
            <a:r>
              <a:rPr lang="en-GB" altLang="en-US" sz="1800" dirty="0">
                <a:solidFill>
                  <a:srgbClr val="FFFFFF"/>
                </a:solidFill>
              </a:rPr>
              <a:t>, SNE</a:t>
            </a:r>
          </a:p>
          <a:p>
            <a:pPr>
              <a:lnSpc>
                <a:spcPct val="90000"/>
              </a:lnSpc>
              <a:spcBef>
                <a:spcPct val="20000"/>
              </a:spcBef>
              <a:spcAft>
                <a:spcPts val="600"/>
              </a:spcAft>
              <a:buClr>
                <a:srgbClr val="FFFFFF"/>
              </a:buClr>
            </a:pPr>
            <a:r>
              <a:rPr lang="en-GB" altLang="en-US" sz="1800" dirty="0">
                <a:solidFill>
                  <a:srgbClr val="FFFFFF"/>
                </a:solidFill>
              </a:rPr>
              <a:t>D3 Unit - "Ports &amp; Inland Navigation"</a:t>
            </a:r>
          </a:p>
          <a:p>
            <a:pPr>
              <a:lnSpc>
                <a:spcPct val="90000"/>
              </a:lnSpc>
              <a:spcBef>
                <a:spcPct val="20000"/>
              </a:spcBef>
              <a:spcAft>
                <a:spcPts val="600"/>
              </a:spcAft>
              <a:buClr>
                <a:srgbClr val="FFFFFF"/>
              </a:buClr>
            </a:pPr>
            <a:r>
              <a:rPr lang="en-GB" altLang="en-US" sz="1800" dirty="0">
                <a:solidFill>
                  <a:srgbClr val="FFFFFF"/>
                </a:solidFill>
              </a:rPr>
              <a:t>European Commission – DG MOVE</a:t>
            </a:r>
          </a:p>
          <a:p>
            <a:endParaRPr lang="en-GB" dirty="0"/>
          </a:p>
        </p:txBody>
      </p:sp>
    </p:spTree>
    <p:extLst>
      <p:ext uri="{BB962C8B-B14F-4D97-AF65-F5344CB8AC3E}">
        <p14:creationId xmlns:p14="http://schemas.microsoft.com/office/powerpoint/2010/main" val="1121371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44218" y="1188538"/>
            <a:ext cx="11032434" cy="782357"/>
          </a:xfrm>
        </p:spPr>
        <p:txBody>
          <a:bodyPr/>
          <a:lstStyle/>
          <a:p>
            <a:pPr algn="ctr"/>
            <a:r>
              <a:rPr lang="en-US" dirty="0"/>
              <a:t>The current status  regarding the validity of  certificates, service record books or logbooks issued in third countries </a:t>
            </a:r>
            <a:endParaRPr lang="en-GB" dirty="0"/>
          </a:p>
        </p:txBody>
      </p:sp>
      <p:pic>
        <p:nvPicPr>
          <p:cNvPr id="10" name="Picture 9">
            <a:extLst>
              <a:ext uri="{FF2B5EF4-FFF2-40B4-BE49-F238E27FC236}">
                <a16:creationId xmlns:a16="http://schemas.microsoft.com/office/drawing/2014/main" id="{483B29C4-0110-8919-CD63-9C2470FA4091}"/>
              </a:ext>
            </a:extLst>
          </p:cNvPr>
          <p:cNvPicPr>
            <a:picLocks noChangeAspect="1"/>
          </p:cNvPicPr>
          <p:nvPr/>
        </p:nvPicPr>
        <p:blipFill rotWithShape="1">
          <a:blip r:embed="rId2"/>
          <a:srcRect l="18739" t="43896" r="17549" b="35528"/>
          <a:stretch/>
        </p:blipFill>
        <p:spPr bwMode="auto">
          <a:xfrm>
            <a:off x="546652" y="3901968"/>
            <a:ext cx="10845896" cy="1970275"/>
          </a:xfrm>
          <a:prstGeom prst="rect">
            <a:avLst/>
          </a:prstGeom>
          <a:ln>
            <a:noFill/>
          </a:ln>
          <a:extLst>
            <a:ext uri="{53640926-AAD7-44D8-BBD7-CCE9431645EC}">
              <a14:shadowObscured xmlns:a14="http://schemas.microsoft.com/office/drawing/2010/main"/>
            </a:ext>
          </a:extLst>
        </p:spPr>
      </p:pic>
      <p:pic>
        <p:nvPicPr>
          <p:cNvPr id="12" name="Picture 11">
            <a:extLst>
              <a:ext uri="{FF2B5EF4-FFF2-40B4-BE49-F238E27FC236}">
                <a16:creationId xmlns:a16="http://schemas.microsoft.com/office/drawing/2014/main" id="{D0C5E809-FDAA-0086-CBF9-1907E9EB21EC}"/>
              </a:ext>
            </a:extLst>
          </p:cNvPr>
          <p:cNvPicPr>
            <a:picLocks noChangeAspect="1"/>
          </p:cNvPicPr>
          <p:nvPr/>
        </p:nvPicPr>
        <p:blipFill rotWithShape="1">
          <a:blip r:embed="rId3"/>
          <a:srcRect l="21606" t="46443" r="16887" b="26906"/>
          <a:stretch/>
        </p:blipFill>
        <p:spPr bwMode="auto">
          <a:xfrm>
            <a:off x="2258571" y="2129064"/>
            <a:ext cx="8083922" cy="19702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86017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42855" y="2348583"/>
            <a:ext cx="10727510" cy="5286585"/>
          </a:xfrm>
        </p:spPr>
        <p:txBody>
          <a:bodyPr/>
          <a:lstStyle/>
          <a:p>
            <a:pPr lvl="1" algn="just">
              <a:spcAft>
                <a:spcPts val="0"/>
              </a:spcAft>
            </a:pPr>
            <a:r>
              <a:rPr lang="en-US" sz="2400" dirty="0"/>
              <a:t>Any third country may submit to the Commission a request for recognition of certificates, service record books or logbooks that have been issued by its authorities. The request shall be accompanied </a:t>
            </a:r>
            <a:r>
              <a:rPr lang="en-US" sz="2400" b="1" dirty="0"/>
              <a:t>by all information necessary to determine</a:t>
            </a:r>
            <a:r>
              <a:rPr lang="en-US" sz="2400" dirty="0"/>
              <a:t> whether the issuing of such documents is subject to requirements that are </a:t>
            </a:r>
            <a:r>
              <a:rPr lang="en-US" sz="2400" b="1" u="sng" dirty="0"/>
              <a:t>identical</a:t>
            </a:r>
            <a:r>
              <a:rPr lang="en-US" sz="2400" dirty="0"/>
              <a:t> to those laid down in this Directive</a:t>
            </a:r>
          </a:p>
        </p:txBody>
      </p:sp>
      <p:sp>
        <p:nvSpPr>
          <p:cNvPr id="4" name="Title 3"/>
          <p:cNvSpPr>
            <a:spLocks noGrp="1"/>
          </p:cNvSpPr>
          <p:nvPr>
            <p:ph type="title"/>
          </p:nvPr>
        </p:nvSpPr>
        <p:spPr>
          <a:xfrm>
            <a:off x="944218" y="1188538"/>
            <a:ext cx="11032434" cy="782357"/>
          </a:xfrm>
        </p:spPr>
        <p:txBody>
          <a:bodyPr/>
          <a:lstStyle/>
          <a:p>
            <a:pPr algn="ctr"/>
            <a:r>
              <a:rPr lang="en-US" dirty="0"/>
              <a:t>Recognition of certificates, service record books or logbooks in line with Art. 10 (4) of Directive 2397/2017</a:t>
            </a:r>
            <a:endParaRPr lang="en-GB" dirty="0"/>
          </a:p>
        </p:txBody>
      </p:sp>
    </p:spTree>
    <p:extLst>
      <p:ext uri="{BB962C8B-B14F-4D97-AF65-F5344CB8AC3E}">
        <p14:creationId xmlns:p14="http://schemas.microsoft.com/office/powerpoint/2010/main" val="2914314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7BE4FE-0330-5DF3-B8E2-AA19B03B5C94}"/>
            </a:ext>
          </a:extLst>
        </p:cNvPr>
        <p:cNvGrpSpPr/>
        <p:nvPr/>
      </p:nvGrpSpPr>
      <p:grpSpPr>
        <a:xfrm>
          <a:off x="0" y="0"/>
          <a:ext cx="0" cy="0"/>
          <a:chOff x="0" y="0"/>
          <a:chExt cx="0" cy="0"/>
        </a:xfrm>
      </p:grpSpPr>
      <p:sp>
        <p:nvSpPr>
          <p:cNvPr id="9" name="ZoneTexte 8">
            <a:extLst>
              <a:ext uri="{FF2B5EF4-FFF2-40B4-BE49-F238E27FC236}">
                <a16:creationId xmlns:a16="http://schemas.microsoft.com/office/drawing/2014/main" id="{860CBBDC-D475-EA78-3F56-33FD6DDB6060}"/>
              </a:ext>
            </a:extLst>
          </p:cNvPr>
          <p:cNvSpPr txBox="1"/>
          <p:nvPr/>
        </p:nvSpPr>
        <p:spPr>
          <a:xfrm>
            <a:off x="1775520" y="116632"/>
            <a:ext cx="7488832" cy="253916"/>
          </a:xfrm>
          <a:prstGeom prst="rect">
            <a:avLst/>
          </a:prstGeom>
          <a:noFill/>
        </p:spPr>
        <p:txBody>
          <a:bodyPr wrap="square" rtlCol="0">
            <a:spAutoFit/>
          </a:bodyPr>
          <a:lstStyle/>
          <a:p>
            <a:r>
              <a:rPr lang="fr-FR" sz="1050" b="1" dirty="0">
                <a:solidFill>
                  <a:schemeClr val="bg1"/>
                </a:solidFill>
                <a:latin typeface="Arial" panose="020B0604020202020204" pitchFamily="34" charset="0"/>
                <a:cs typeface="Arial" panose="020B0604020202020204" pitchFamily="34" charset="0"/>
              </a:rPr>
              <a:t>STEP-BY-STEP APPROACH</a:t>
            </a:r>
          </a:p>
        </p:txBody>
      </p:sp>
      <p:pic>
        <p:nvPicPr>
          <p:cNvPr id="12" name="Image 11" descr="CCNR_logo_3.png">
            <a:extLst>
              <a:ext uri="{FF2B5EF4-FFF2-40B4-BE49-F238E27FC236}">
                <a16:creationId xmlns:a16="http://schemas.microsoft.com/office/drawing/2014/main" id="{9CB84B4C-7F5C-6319-B3F4-562F0059580C}"/>
              </a:ext>
            </a:extLst>
          </p:cNvPr>
          <p:cNvPicPr>
            <a:picLocks noChangeAspect="1"/>
          </p:cNvPicPr>
          <p:nvPr/>
        </p:nvPicPr>
        <p:blipFill>
          <a:blip r:embed="rId3" cstate="print"/>
          <a:stretch>
            <a:fillRect/>
          </a:stretch>
        </p:blipFill>
        <p:spPr>
          <a:xfrm>
            <a:off x="10161913" y="108001"/>
            <a:ext cx="216541" cy="301611"/>
          </a:xfrm>
          <a:prstGeom prst="rect">
            <a:avLst/>
          </a:prstGeom>
        </p:spPr>
      </p:pic>
      <p:sp>
        <p:nvSpPr>
          <p:cNvPr id="3" name="Titre 2">
            <a:extLst>
              <a:ext uri="{FF2B5EF4-FFF2-40B4-BE49-F238E27FC236}">
                <a16:creationId xmlns:a16="http://schemas.microsoft.com/office/drawing/2014/main" id="{ACDE38CD-4FB6-F3B6-1CFB-F964EC0E27E8}"/>
              </a:ext>
            </a:extLst>
          </p:cNvPr>
          <p:cNvSpPr>
            <a:spLocks noGrp="1"/>
          </p:cNvSpPr>
          <p:nvPr>
            <p:ph type="title"/>
          </p:nvPr>
        </p:nvSpPr>
        <p:spPr>
          <a:xfrm>
            <a:off x="533399" y="370548"/>
            <a:ext cx="11125201" cy="1143000"/>
          </a:xfrm>
        </p:spPr>
        <p:txBody>
          <a:bodyPr>
            <a:normAutofit/>
          </a:bodyPr>
          <a:lstStyle/>
          <a:p>
            <a:pPr algn="ctr"/>
            <a:r>
              <a:rPr lang="fr-FR" dirty="0"/>
              <a:t>METHODOLOGY FOR THE ASSISTANCE </a:t>
            </a:r>
            <a:br>
              <a:rPr lang="fr-FR" dirty="0"/>
            </a:br>
            <a:r>
              <a:rPr lang="fr-FR" dirty="0"/>
              <a:t>TO THE ASSESSMENT</a:t>
            </a:r>
          </a:p>
        </p:txBody>
      </p:sp>
      <p:sp>
        <p:nvSpPr>
          <p:cNvPr id="4" name="Espace réservé du contenu 3">
            <a:extLst>
              <a:ext uri="{FF2B5EF4-FFF2-40B4-BE49-F238E27FC236}">
                <a16:creationId xmlns:a16="http://schemas.microsoft.com/office/drawing/2014/main" id="{DE70017B-493C-9870-B7C8-B6E4E2146A28}"/>
              </a:ext>
            </a:extLst>
          </p:cNvPr>
          <p:cNvSpPr>
            <a:spLocks noGrp="1"/>
          </p:cNvSpPr>
          <p:nvPr>
            <p:ph idx="1"/>
          </p:nvPr>
        </p:nvSpPr>
        <p:spPr>
          <a:xfrm>
            <a:off x="728133" y="1767464"/>
            <a:ext cx="10998200" cy="4627051"/>
          </a:xfrm>
        </p:spPr>
        <p:txBody>
          <a:bodyPr>
            <a:normAutofit lnSpcReduction="10000"/>
          </a:bodyPr>
          <a:lstStyle/>
          <a:p>
            <a:pPr algn="just">
              <a:buFont typeface="+mj-lt"/>
              <a:buAutoNum type="arabicPeriod"/>
            </a:pPr>
            <a:r>
              <a:rPr lang="fr-FR" sz="1800" b="1" dirty="0">
                <a:latin typeface="Arial" panose="020B0604020202020204" pitchFamily="34" charset="0"/>
                <a:cs typeface="Arial" panose="020B0604020202020204" pitchFamily="34" charset="0"/>
              </a:rPr>
              <a:t>LIST OF SHORTCOMINGS,  </a:t>
            </a:r>
            <a:r>
              <a:rPr lang="fr-FR" sz="1800" b="1" dirty="0" err="1">
                <a:latin typeface="Arial" panose="020B0604020202020204" pitchFamily="34" charset="0"/>
                <a:cs typeface="Arial" panose="020B0604020202020204" pitchFamily="34" charset="0"/>
              </a:rPr>
              <a:t>based</a:t>
            </a:r>
            <a:r>
              <a:rPr lang="fr-FR" sz="1800" b="1" dirty="0">
                <a:latin typeface="Arial" panose="020B0604020202020204" pitchFamily="34" charset="0"/>
                <a:cs typeface="Arial" panose="020B0604020202020204" pitchFamily="34" charset="0"/>
              </a:rPr>
              <a:t> on a table of concordance</a:t>
            </a:r>
          </a:p>
          <a:p>
            <a:pPr algn="just">
              <a:buFont typeface="+mj-lt"/>
              <a:buAutoNum type="arabicPeriod"/>
            </a:pPr>
            <a:r>
              <a:rPr lang="fr-FR" sz="1800" b="1" dirty="0">
                <a:latin typeface="Arial" panose="020B0604020202020204" pitchFamily="34" charset="0"/>
                <a:cs typeface="Arial" panose="020B0604020202020204" pitchFamily="34" charset="0"/>
              </a:rPr>
              <a:t>CHECK-LIST, to </a:t>
            </a:r>
            <a:r>
              <a:rPr lang="fr-FR" sz="1800" b="1" dirty="0" err="1">
                <a:latin typeface="Arial" panose="020B0604020202020204" pitchFamily="34" charset="0"/>
                <a:cs typeface="Arial" panose="020B0604020202020204" pitchFamily="34" charset="0"/>
              </a:rPr>
              <a:t>ensure</a:t>
            </a:r>
            <a:r>
              <a:rPr lang="fr-FR" sz="1800" b="1" dirty="0">
                <a:latin typeface="Arial" panose="020B0604020202020204" pitchFamily="34" charset="0"/>
                <a:cs typeface="Arial" panose="020B0604020202020204" pitchFamily="34" charset="0"/>
              </a:rPr>
              <a:t> a good </a:t>
            </a:r>
            <a:r>
              <a:rPr lang="fr-FR" sz="1800" b="1" dirty="0" err="1">
                <a:latin typeface="Arial" panose="020B0604020202020204" pitchFamily="34" charset="0"/>
                <a:cs typeface="Arial" panose="020B0604020202020204" pitchFamily="34" charset="0"/>
              </a:rPr>
              <a:t>common</a:t>
            </a:r>
            <a:r>
              <a:rPr lang="fr-FR" sz="1800" b="1" dirty="0">
                <a:latin typeface="Arial" panose="020B0604020202020204" pitchFamily="34" charset="0"/>
                <a:cs typeface="Arial" panose="020B0604020202020204" pitchFamily="34" charset="0"/>
              </a:rPr>
              <a:t> </a:t>
            </a:r>
            <a:r>
              <a:rPr lang="fr-FR" sz="1800" b="1" dirty="0" err="1">
                <a:latin typeface="Arial" panose="020B0604020202020204" pitchFamily="34" charset="0"/>
                <a:cs typeface="Arial" panose="020B0604020202020204" pitchFamily="34" charset="0"/>
              </a:rPr>
              <a:t>understanding</a:t>
            </a:r>
            <a:r>
              <a:rPr lang="fr-FR" sz="1800" b="1" dirty="0">
                <a:latin typeface="Arial" panose="020B0604020202020204" pitchFamily="34" charset="0"/>
                <a:cs typeface="Arial" panose="020B0604020202020204" pitchFamily="34" charset="0"/>
              </a:rPr>
              <a:t> of items </a:t>
            </a:r>
            <a:r>
              <a:rPr lang="fr-FR" sz="1800" b="1" dirty="0" err="1">
                <a:latin typeface="Arial" panose="020B0604020202020204" pitchFamily="34" charset="0"/>
                <a:cs typeface="Arial" panose="020B0604020202020204" pitchFamily="34" charset="0"/>
              </a:rPr>
              <a:t>that</a:t>
            </a:r>
            <a:r>
              <a:rPr lang="fr-FR" sz="1800" b="1" dirty="0">
                <a:latin typeface="Arial" panose="020B0604020202020204" pitchFamily="34" charset="0"/>
                <a:cs typeface="Arial" panose="020B0604020202020204" pitchFamily="34" charset="0"/>
              </a:rPr>
              <a:t> </a:t>
            </a:r>
            <a:r>
              <a:rPr lang="fr-FR" sz="1800" b="1" dirty="0" err="1">
                <a:latin typeface="Arial" panose="020B0604020202020204" pitchFamily="34" charset="0"/>
                <a:cs typeface="Arial" panose="020B0604020202020204" pitchFamily="34" charset="0"/>
              </a:rPr>
              <a:t>may</a:t>
            </a:r>
            <a:r>
              <a:rPr lang="fr-FR" sz="1800" b="1" dirty="0">
                <a:latin typeface="Arial" panose="020B0604020202020204" pitchFamily="34" charset="0"/>
                <a:cs typeface="Arial" panose="020B0604020202020204" pitchFamily="34" charset="0"/>
              </a:rPr>
              <a:t> </a:t>
            </a:r>
            <a:r>
              <a:rPr lang="fr-FR" sz="1800" b="1" dirty="0" err="1">
                <a:latin typeface="Arial" panose="020B0604020202020204" pitchFamily="34" charset="0"/>
                <a:cs typeface="Arial" panose="020B0604020202020204" pitchFamily="34" charset="0"/>
              </a:rPr>
              <a:t>be</a:t>
            </a:r>
            <a:r>
              <a:rPr lang="fr-FR" sz="1800" b="1" dirty="0">
                <a:latin typeface="Arial" panose="020B0604020202020204" pitchFamily="34" charset="0"/>
                <a:cs typeface="Arial" panose="020B0604020202020204" pitchFamily="34" charset="0"/>
              </a:rPr>
              <a:t> of relevance in </a:t>
            </a:r>
            <a:r>
              <a:rPr lang="fr-FR" sz="1800" b="1" dirty="0" err="1">
                <a:latin typeface="Arial" panose="020B0604020202020204" pitchFamily="34" charset="0"/>
                <a:cs typeface="Arial" panose="020B0604020202020204" pitchFamily="34" charset="0"/>
              </a:rPr>
              <a:t>practical</a:t>
            </a:r>
            <a:r>
              <a:rPr lang="fr-FR" sz="1800" b="1" dirty="0">
                <a:latin typeface="Arial" panose="020B0604020202020204" pitchFamily="34" charset="0"/>
                <a:cs typeface="Arial" panose="020B0604020202020204" pitchFamily="34" charset="0"/>
              </a:rPr>
              <a:t> transposition</a:t>
            </a:r>
          </a:p>
          <a:p>
            <a:pPr algn="just">
              <a:buFont typeface="+mj-lt"/>
              <a:buAutoNum type="arabicPeriod"/>
            </a:pPr>
            <a:r>
              <a:rPr lang="fr-FR" sz="1800" b="1" dirty="0">
                <a:latin typeface="Arial" panose="020B0604020202020204" pitchFamily="34" charset="0"/>
                <a:cs typeface="Arial" panose="020B0604020202020204" pitchFamily="34" charset="0"/>
              </a:rPr>
              <a:t>WRITTEN QUESTIONNAIRE to </a:t>
            </a:r>
            <a:r>
              <a:rPr lang="fr-FR" sz="1800" b="1" dirty="0" err="1">
                <a:latin typeface="Arial" panose="020B0604020202020204" pitchFamily="34" charset="0"/>
                <a:cs typeface="Arial" panose="020B0604020202020204" pitchFamily="34" charset="0"/>
              </a:rPr>
              <a:t>clarify</a:t>
            </a:r>
            <a:r>
              <a:rPr lang="fr-FR" sz="1800" b="1" dirty="0">
                <a:latin typeface="Arial" panose="020B0604020202020204" pitchFamily="34" charset="0"/>
                <a:cs typeface="Arial" panose="020B0604020202020204" pitchFamily="34" charset="0"/>
              </a:rPr>
              <a:t> </a:t>
            </a:r>
            <a:r>
              <a:rPr lang="fr-FR" sz="1800" b="1" dirty="0" err="1">
                <a:latin typeface="Arial" panose="020B0604020202020204" pitchFamily="34" charset="0"/>
                <a:cs typeface="Arial" panose="020B0604020202020204" pitchFamily="34" charset="0"/>
              </a:rPr>
              <a:t>procedures</a:t>
            </a:r>
            <a:endParaRPr lang="fr-FR" sz="1800" b="1" dirty="0">
              <a:latin typeface="Arial" panose="020B0604020202020204" pitchFamily="34" charset="0"/>
              <a:cs typeface="Arial" panose="020B0604020202020204" pitchFamily="34" charset="0"/>
            </a:endParaRPr>
          </a:p>
          <a:p>
            <a:pPr algn="just">
              <a:buFont typeface="+mj-lt"/>
              <a:buAutoNum type="arabicPeriod"/>
            </a:pPr>
            <a:r>
              <a:rPr lang="fr-FR" sz="1800" b="1" dirty="0">
                <a:latin typeface="Arial" panose="020B0604020202020204" pitchFamily="34" charset="0"/>
                <a:cs typeface="Arial" panose="020B0604020202020204" pitchFamily="34" charset="0"/>
              </a:rPr>
              <a:t>INTERVIEWS, </a:t>
            </a:r>
            <a:r>
              <a:rPr lang="fr-FR" sz="1800" b="1" dirty="0" err="1">
                <a:latin typeface="Arial" panose="020B0604020202020204" pitchFamily="34" charset="0"/>
                <a:cs typeface="Arial" panose="020B0604020202020204" pitchFamily="34" charset="0"/>
              </a:rPr>
              <a:t>including</a:t>
            </a:r>
            <a:r>
              <a:rPr lang="fr-FR" sz="1800" b="1" dirty="0">
                <a:latin typeface="Arial" panose="020B0604020202020204" pitchFamily="34" charset="0"/>
                <a:cs typeface="Arial" panose="020B0604020202020204" pitchFamily="34" charset="0"/>
              </a:rPr>
              <a:t> direct exchanges </a:t>
            </a:r>
            <a:r>
              <a:rPr lang="fr-FR" sz="1800" b="1" dirty="0" err="1">
                <a:latin typeface="Arial" panose="020B0604020202020204" pitchFamily="34" charset="0"/>
                <a:cs typeface="Arial" panose="020B0604020202020204" pitchFamily="34" charset="0"/>
              </a:rPr>
              <a:t>with</a:t>
            </a:r>
            <a:r>
              <a:rPr lang="fr-FR" sz="1800" b="1" dirty="0">
                <a:latin typeface="Arial" panose="020B0604020202020204" pitchFamily="34" charset="0"/>
                <a:cs typeface="Arial" panose="020B0604020202020204" pitchFamily="34" charset="0"/>
              </a:rPr>
              <a:t> </a:t>
            </a:r>
            <a:r>
              <a:rPr lang="fr-FR" sz="1800" b="1" dirty="0" err="1">
                <a:latin typeface="Arial" panose="020B0604020202020204" pitchFamily="34" charset="0"/>
                <a:cs typeface="Arial" panose="020B0604020202020204" pitchFamily="34" charset="0"/>
              </a:rPr>
              <a:t>members</a:t>
            </a:r>
            <a:r>
              <a:rPr lang="fr-FR" sz="1800" b="1" dirty="0">
                <a:latin typeface="Arial" panose="020B0604020202020204" pitchFamily="34" charset="0"/>
                <a:cs typeface="Arial" panose="020B0604020202020204" pitchFamily="34" charset="0"/>
              </a:rPr>
              <a:t> of the exam commission etc. to </a:t>
            </a:r>
            <a:r>
              <a:rPr lang="fr-FR" sz="1800" b="1" dirty="0" err="1">
                <a:latin typeface="Arial" panose="020B0604020202020204" pitchFamily="34" charset="0"/>
                <a:cs typeface="Arial" panose="020B0604020202020204" pitchFamily="34" charset="0"/>
              </a:rPr>
              <a:t>clarify</a:t>
            </a:r>
            <a:r>
              <a:rPr lang="fr-FR" sz="1800" b="1" dirty="0">
                <a:latin typeface="Arial" panose="020B0604020202020204" pitchFamily="34" charset="0"/>
                <a:cs typeface="Arial" panose="020B0604020202020204" pitchFamily="34" charset="0"/>
              </a:rPr>
              <a:t> </a:t>
            </a:r>
            <a:r>
              <a:rPr lang="fr-FR" sz="1800" b="1" dirty="0" err="1">
                <a:latin typeface="Arial" panose="020B0604020202020204" pitchFamily="34" charset="0"/>
                <a:cs typeface="Arial" panose="020B0604020202020204" pitchFamily="34" charset="0"/>
              </a:rPr>
              <a:t>potentially</a:t>
            </a:r>
            <a:r>
              <a:rPr lang="fr-FR" sz="1800" b="1" dirty="0">
                <a:latin typeface="Arial" panose="020B0604020202020204" pitchFamily="34" charset="0"/>
                <a:cs typeface="Arial" panose="020B0604020202020204" pitchFamily="34" charset="0"/>
              </a:rPr>
              <a:t> open items</a:t>
            </a:r>
          </a:p>
          <a:p>
            <a:pPr algn="just">
              <a:buFont typeface="+mj-lt"/>
              <a:buAutoNum type="arabicPeriod"/>
            </a:pPr>
            <a:r>
              <a:rPr lang="fr-FR" sz="1800" b="1" dirty="0">
                <a:latin typeface="Arial" panose="020B0604020202020204" pitchFamily="34" charset="0"/>
                <a:cs typeface="Arial" panose="020B0604020202020204" pitchFamily="34" charset="0"/>
              </a:rPr>
              <a:t>ON THE SPOT CHECK -  </a:t>
            </a:r>
            <a:r>
              <a:rPr lang="fr-FR" sz="1800" b="1" dirty="0" err="1">
                <a:latin typeface="Arial" panose="020B0604020202020204" pitchFamily="34" charset="0"/>
                <a:cs typeface="Arial" panose="020B0604020202020204" pitchFamily="34" charset="0"/>
              </a:rPr>
              <a:t>verify</a:t>
            </a:r>
            <a:r>
              <a:rPr lang="fr-FR" sz="1800" b="1" dirty="0">
                <a:latin typeface="Arial" panose="020B0604020202020204" pitchFamily="34" charset="0"/>
                <a:cs typeface="Arial" panose="020B0604020202020204" pitchFamily="34" charset="0"/>
              </a:rPr>
              <a:t> compliance of the system </a:t>
            </a:r>
          </a:p>
          <a:p>
            <a:pPr algn="just">
              <a:buFont typeface="+mj-lt"/>
              <a:buAutoNum type="arabicPeriod"/>
            </a:pPr>
            <a:r>
              <a:rPr lang="fr-FR" sz="1800" b="1" dirty="0">
                <a:latin typeface="Arial" panose="020B0604020202020204" pitchFamily="34" charset="0"/>
                <a:cs typeface="Arial" panose="020B0604020202020204" pitchFamily="34" charset="0"/>
              </a:rPr>
              <a:t>REPORT, </a:t>
            </a:r>
            <a:r>
              <a:rPr lang="fr-FR" sz="1800" b="1" dirty="0" err="1">
                <a:latin typeface="Arial" panose="020B0604020202020204" pitchFamily="34" charset="0"/>
                <a:cs typeface="Arial" panose="020B0604020202020204" pitchFamily="34" charset="0"/>
              </a:rPr>
              <a:t>including</a:t>
            </a:r>
            <a:r>
              <a:rPr lang="fr-FR" sz="1800" b="1" dirty="0">
                <a:latin typeface="Arial" panose="020B0604020202020204" pitchFamily="34" charset="0"/>
                <a:cs typeface="Arial" panose="020B0604020202020204" pitchFamily="34" charset="0"/>
              </a:rPr>
              <a:t> major </a:t>
            </a:r>
            <a:r>
              <a:rPr lang="fr-FR" sz="1800" b="1" dirty="0" err="1">
                <a:latin typeface="Arial" panose="020B0604020202020204" pitchFamily="34" charset="0"/>
                <a:cs typeface="Arial" panose="020B0604020202020204" pitchFamily="34" charset="0"/>
              </a:rPr>
              <a:t>findings</a:t>
            </a:r>
            <a:r>
              <a:rPr lang="fr-FR" sz="1800" b="1" dirty="0">
                <a:latin typeface="Arial" panose="020B0604020202020204" pitchFamily="34" charset="0"/>
                <a:cs typeface="Arial" panose="020B0604020202020204" pitchFamily="34" charset="0"/>
              </a:rPr>
              <a:t> of the assistance to the </a:t>
            </a:r>
            <a:r>
              <a:rPr lang="fr-FR" sz="1800" b="1" dirty="0" err="1">
                <a:latin typeface="Arial" panose="020B0604020202020204" pitchFamily="34" charset="0"/>
                <a:cs typeface="Arial" panose="020B0604020202020204" pitchFamily="34" charset="0"/>
              </a:rPr>
              <a:t>assessment</a:t>
            </a:r>
            <a:endParaRPr lang="fr-FR" sz="1800" b="1" dirty="0">
              <a:latin typeface="Arial" panose="020B0604020202020204" pitchFamily="34" charset="0"/>
              <a:cs typeface="Arial" panose="020B0604020202020204" pitchFamily="34" charset="0"/>
            </a:endParaRPr>
          </a:p>
          <a:p>
            <a:pPr algn="just">
              <a:buFont typeface="+mj-lt"/>
              <a:buAutoNum type="arabicPeriod"/>
            </a:pPr>
            <a:r>
              <a:rPr lang="fr-FR" sz="1800" b="1" dirty="0">
                <a:latin typeface="Arial" panose="020B0604020202020204" pitchFamily="34" charset="0"/>
                <a:cs typeface="Arial" panose="020B0604020202020204" pitchFamily="34" charset="0"/>
              </a:rPr>
              <a:t>IMPLEMENTING ACT - </a:t>
            </a:r>
            <a:r>
              <a:rPr lang="en-US" sz="1800" b="1" dirty="0">
                <a:latin typeface="Arial" panose="020B0604020202020204" pitchFamily="34" charset="0"/>
                <a:cs typeface="Arial" panose="020B0604020202020204" pitchFamily="34" charset="0"/>
              </a:rPr>
              <a:t>granting recognition in the Union to the certificates, record books or logbooks issued by a third country, subject to that third country is </a:t>
            </a:r>
            <a:r>
              <a:rPr lang="en-US" sz="1800" b="1" dirty="0" err="1">
                <a:latin typeface="Arial" panose="020B0604020202020204" pitchFamily="34" charset="0"/>
                <a:cs typeface="Arial" panose="020B0604020202020204" pitchFamily="34" charset="0"/>
              </a:rPr>
              <a:t>recognising</a:t>
            </a:r>
            <a:r>
              <a:rPr lang="en-US" sz="1800" b="1" dirty="0">
                <a:latin typeface="Arial" panose="020B0604020202020204" pitchFamily="34" charset="0"/>
                <a:cs typeface="Arial" panose="020B0604020202020204" pitchFamily="34" charset="0"/>
              </a:rPr>
              <a:t> within its jurisdiction Union documents issued pursuant to the Directive 2017/2397</a:t>
            </a:r>
            <a:endParaRPr lang="fr-FR" sz="1800" b="1" dirty="0">
              <a:latin typeface="Arial" panose="020B0604020202020204" pitchFamily="34" charset="0"/>
              <a:cs typeface="Arial" panose="020B0604020202020204" pitchFamily="34" charset="0"/>
            </a:endParaRPr>
          </a:p>
          <a:p>
            <a:pPr lvl="1" algn="just"/>
            <a:endParaRPr lang="fr-FR" sz="1800" dirty="0"/>
          </a:p>
          <a:p>
            <a:pPr marL="57150" indent="0" algn="just">
              <a:buNone/>
            </a:pPr>
            <a:endParaRPr lang="en-US" sz="1800" b="1" dirty="0">
              <a:solidFill>
                <a:srgbClr val="0033A1"/>
              </a:solidFill>
              <a:latin typeface="+mj-lt"/>
              <a:cs typeface="Arial" pitchFamily="34" charset="0"/>
            </a:endParaRPr>
          </a:p>
        </p:txBody>
      </p:sp>
    </p:spTree>
    <p:extLst>
      <p:ext uri="{BB962C8B-B14F-4D97-AF65-F5344CB8AC3E}">
        <p14:creationId xmlns:p14="http://schemas.microsoft.com/office/powerpoint/2010/main" val="26176880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98921" y="2094583"/>
            <a:ext cx="11396745" cy="5286585"/>
          </a:xfrm>
        </p:spPr>
        <p:txBody>
          <a:bodyPr/>
          <a:lstStyle/>
          <a:p>
            <a:pPr lvl="1" algn="just">
              <a:spcAft>
                <a:spcPts val="0"/>
              </a:spcAft>
            </a:pPr>
            <a:r>
              <a:rPr lang="en-US" dirty="0"/>
              <a:t>The Republic of </a:t>
            </a:r>
            <a:r>
              <a:rPr lang="en-US" b="1" dirty="0"/>
              <a:t>Serbia submitted request for recognition </a:t>
            </a:r>
            <a:r>
              <a:rPr lang="en-US" dirty="0"/>
              <a:t>of certificates of qualification, service record books and logbooks according to Article 10(4) of Directive (EU) 2017/2397 on </a:t>
            </a:r>
            <a:r>
              <a:rPr lang="en-US" b="1" dirty="0"/>
              <a:t>16 December 2022 </a:t>
            </a:r>
          </a:p>
          <a:p>
            <a:pPr lvl="1" algn="just">
              <a:spcAft>
                <a:spcPts val="0"/>
              </a:spcAft>
            </a:pPr>
            <a:r>
              <a:rPr lang="en-US" dirty="0"/>
              <a:t>Several </a:t>
            </a:r>
            <a:r>
              <a:rPr lang="en-US" b="1" dirty="0"/>
              <a:t>online meetings held for clarifications </a:t>
            </a:r>
            <a:r>
              <a:rPr lang="en-US" dirty="0"/>
              <a:t>of documentation in 2023 and 2024</a:t>
            </a:r>
          </a:p>
          <a:p>
            <a:pPr lvl="1" algn="just">
              <a:spcAft>
                <a:spcPts val="0"/>
              </a:spcAft>
            </a:pPr>
            <a:r>
              <a:rPr lang="en-US" dirty="0"/>
              <a:t>On site visit performed in May 2024</a:t>
            </a:r>
          </a:p>
          <a:p>
            <a:pPr lvl="1" algn="just">
              <a:spcAft>
                <a:spcPts val="0"/>
              </a:spcAft>
            </a:pPr>
            <a:r>
              <a:rPr lang="en-US" dirty="0"/>
              <a:t>In </a:t>
            </a:r>
            <a:r>
              <a:rPr lang="en-US" b="1" dirty="0"/>
              <a:t>November 2024 Serbia submitted responses  </a:t>
            </a:r>
            <a:r>
              <a:rPr lang="en-US" dirty="0"/>
              <a:t>to Shortcomings </a:t>
            </a:r>
          </a:p>
          <a:p>
            <a:pPr lvl="1" algn="just">
              <a:spcAft>
                <a:spcPts val="0"/>
              </a:spcAft>
            </a:pPr>
            <a:r>
              <a:rPr lang="en-US" dirty="0"/>
              <a:t>Final check of responses ongoing  - Changes to Rulebooks to align with the Directive and corresponding acts</a:t>
            </a:r>
          </a:p>
          <a:p>
            <a:pPr lvl="1" algn="just">
              <a:spcAft>
                <a:spcPts val="0"/>
              </a:spcAft>
            </a:pPr>
            <a:r>
              <a:rPr lang="en-US" dirty="0"/>
              <a:t>After </a:t>
            </a:r>
            <a:r>
              <a:rPr lang="en-US" b="1" dirty="0"/>
              <a:t>amendments to Rulebooks  </a:t>
            </a:r>
            <a:r>
              <a:rPr lang="en-US" dirty="0"/>
              <a:t>- </a:t>
            </a:r>
            <a:r>
              <a:rPr lang="en-US" b="1" dirty="0"/>
              <a:t>Implementing act </a:t>
            </a:r>
            <a:r>
              <a:rPr lang="en-US" dirty="0"/>
              <a:t>expected in (first half of) </a:t>
            </a:r>
            <a:r>
              <a:rPr lang="en-US" b="1" dirty="0"/>
              <a:t>2025</a:t>
            </a:r>
          </a:p>
          <a:p>
            <a:pPr lvl="1" algn="just">
              <a:spcAft>
                <a:spcPts val="0"/>
              </a:spcAft>
            </a:pPr>
            <a:r>
              <a:rPr lang="en-US" b="1" dirty="0"/>
              <a:t>Connection to ECDB needed</a:t>
            </a:r>
            <a:r>
              <a:rPr lang="en-US" dirty="0"/>
              <a:t> for full functionality of the system  (need for administrative arrangement) </a:t>
            </a:r>
          </a:p>
          <a:p>
            <a:pPr marL="457200" lvl="1" indent="0" algn="just">
              <a:spcAft>
                <a:spcPts val="0"/>
              </a:spcAft>
              <a:buNone/>
            </a:pPr>
            <a:endParaRPr lang="en-US" dirty="0"/>
          </a:p>
        </p:txBody>
      </p:sp>
      <p:sp>
        <p:nvSpPr>
          <p:cNvPr id="4" name="Title 3"/>
          <p:cNvSpPr>
            <a:spLocks noGrp="1"/>
          </p:cNvSpPr>
          <p:nvPr>
            <p:ph type="title"/>
          </p:nvPr>
        </p:nvSpPr>
        <p:spPr>
          <a:xfrm>
            <a:off x="944218" y="1188538"/>
            <a:ext cx="11032434" cy="782357"/>
          </a:xfrm>
        </p:spPr>
        <p:txBody>
          <a:bodyPr/>
          <a:lstStyle/>
          <a:p>
            <a:pPr algn="ctr"/>
            <a:r>
              <a:rPr lang="en-US" dirty="0"/>
              <a:t>The current status  regarding recognition of  certificates, service record books or logbooks issued in Serbia </a:t>
            </a:r>
            <a:endParaRPr lang="en-GB" dirty="0"/>
          </a:p>
        </p:txBody>
      </p:sp>
      <p:pic>
        <p:nvPicPr>
          <p:cNvPr id="3" name="Picture 2">
            <a:extLst>
              <a:ext uri="{FF2B5EF4-FFF2-40B4-BE49-F238E27FC236}">
                <a16:creationId xmlns:a16="http://schemas.microsoft.com/office/drawing/2014/main" id="{28EFB490-06C6-3F66-6803-DCDA3475D522}"/>
              </a:ext>
            </a:extLst>
          </p:cNvPr>
          <p:cNvPicPr>
            <a:picLocks noChangeAspect="1"/>
          </p:cNvPicPr>
          <p:nvPr/>
        </p:nvPicPr>
        <p:blipFill>
          <a:blip r:embed="rId2"/>
          <a:stretch>
            <a:fillRect/>
          </a:stretch>
        </p:blipFill>
        <p:spPr>
          <a:xfrm>
            <a:off x="8554342" y="1410187"/>
            <a:ext cx="908383" cy="481626"/>
          </a:xfrm>
          <a:prstGeom prst="rect">
            <a:avLst/>
          </a:prstGeom>
        </p:spPr>
      </p:pic>
    </p:spTree>
    <p:extLst>
      <p:ext uri="{BB962C8B-B14F-4D97-AF65-F5344CB8AC3E}">
        <p14:creationId xmlns:p14="http://schemas.microsoft.com/office/powerpoint/2010/main" val="4506990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98921" y="2094583"/>
            <a:ext cx="11396745" cy="5286585"/>
          </a:xfrm>
        </p:spPr>
        <p:txBody>
          <a:bodyPr/>
          <a:lstStyle/>
          <a:p>
            <a:pPr lvl="1" algn="just">
              <a:spcAft>
                <a:spcPts val="0"/>
              </a:spcAft>
            </a:pPr>
            <a:r>
              <a:rPr lang="en-US" dirty="0"/>
              <a:t>The Republic of </a:t>
            </a:r>
            <a:r>
              <a:rPr lang="en-US" b="1" dirty="0"/>
              <a:t>Ukraine submitted request for recognition </a:t>
            </a:r>
            <a:r>
              <a:rPr lang="en-US" dirty="0"/>
              <a:t>of certificates of qualification, service record books and logbooks according to Article 10(4) of Directive (EU) 2017/2397 </a:t>
            </a:r>
            <a:r>
              <a:rPr lang="en-US" b="1" dirty="0"/>
              <a:t>on 30 October 2023 </a:t>
            </a:r>
          </a:p>
          <a:p>
            <a:pPr lvl="1" algn="just">
              <a:spcAft>
                <a:spcPts val="0"/>
              </a:spcAft>
            </a:pPr>
            <a:r>
              <a:rPr lang="en-US" dirty="0"/>
              <a:t>Multiple </a:t>
            </a:r>
            <a:r>
              <a:rPr lang="en-US" b="1" dirty="0"/>
              <a:t>exchange of letters  for clarifications </a:t>
            </a:r>
            <a:r>
              <a:rPr lang="en-US" dirty="0"/>
              <a:t>of submitted laws </a:t>
            </a:r>
            <a:r>
              <a:rPr lang="en-US" b="1" dirty="0"/>
              <a:t>in 2024</a:t>
            </a:r>
          </a:p>
          <a:p>
            <a:pPr lvl="1" algn="just">
              <a:spcAft>
                <a:spcPts val="0"/>
              </a:spcAft>
            </a:pPr>
            <a:r>
              <a:rPr lang="en-US" b="1" dirty="0"/>
              <a:t>5 online meetings held </a:t>
            </a:r>
            <a:r>
              <a:rPr lang="en-US" dirty="0"/>
              <a:t>in 2024 ( last one on 2</a:t>
            </a:r>
            <a:r>
              <a:rPr lang="en-US" baseline="30000" dirty="0"/>
              <a:t>nd</a:t>
            </a:r>
            <a:r>
              <a:rPr lang="en-US" dirty="0"/>
              <a:t> December 2024) + Regular bi-monthly meetings will </a:t>
            </a:r>
            <a:r>
              <a:rPr lang="en-US" b="1" dirty="0"/>
              <a:t>be continued in 2025</a:t>
            </a:r>
          </a:p>
          <a:p>
            <a:pPr lvl="1" algn="just">
              <a:spcAft>
                <a:spcPts val="0"/>
              </a:spcAft>
            </a:pPr>
            <a:r>
              <a:rPr lang="en-US" b="1" dirty="0"/>
              <a:t>Tables of concordance </a:t>
            </a:r>
            <a:r>
              <a:rPr lang="en-US" dirty="0"/>
              <a:t>being finalized for all legal acts ( Directive included) </a:t>
            </a:r>
          </a:p>
          <a:p>
            <a:pPr lvl="1" algn="just">
              <a:spcAft>
                <a:spcPts val="0"/>
              </a:spcAft>
            </a:pPr>
            <a:r>
              <a:rPr lang="en-US" b="1" dirty="0"/>
              <a:t>On site check planned for September 2025</a:t>
            </a:r>
            <a:r>
              <a:rPr lang="en-US" dirty="0"/>
              <a:t> taking into account the security circumstances</a:t>
            </a:r>
          </a:p>
          <a:p>
            <a:pPr lvl="1" algn="just">
              <a:spcAft>
                <a:spcPts val="0"/>
              </a:spcAft>
            </a:pPr>
            <a:r>
              <a:rPr lang="en-US" dirty="0"/>
              <a:t>Implementing act expected in </a:t>
            </a:r>
            <a:r>
              <a:rPr lang="en-US" b="1" dirty="0"/>
              <a:t>2025/2026</a:t>
            </a:r>
          </a:p>
          <a:p>
            <a:pPr lvl="1" algn="just">
              <a:spcAft>
                <a:spcPts val="0"/>
              </a:spcAft>
            </a:pPr>
            <a:r>
              <a:rPr lang="en-US" b="1" dirty="0"/>
              <a:t>Connection to ECDB needed</a:t>
            </a:r>
            <a:r>
              <a:rPr lang="en-US" dirty="0"/>
              <a:t> for full functionality of the system (need for administrative arrangement) </a:t>
            </a:r>
          </a:p>
          <a:p>
            <a:pPr marL="457200" lvl="1" indent="0" algn="just">
              <a:spcAft>
                <a:spcPts val="0"/>
              </a:spcAft>
              <a:buNone/>
            </a:pPr>
            <a:endParaRPr lang="en-US" dirty="0"/>
          </a:p>
        </p:txBody>
      </p:sp>
      <p:sp>
        <p:nvSpPr>
          <p:cNvPr id="4" name="Title 3"/>
          <p:cNvSpPr>
            <a:spLocks noGrp="1"/>
          </p:cNvSpPr>
          <p:nvPr>
            <p:ph type="title"/>
          </p:nvPr>
        </p:nvSpPr>
        <p:spPr>
          <a:xfrm>
            <a:off x="944218" y="1188538"/>
            <a:ext cx="11032434" cy="782357"/>
          </a:xfrm>
        </p:spPr>
        <p:txBody>
          <a:bodyPr/>
          <a:lstStyle/>
          <a:p>
            <a:pPr algn="ctr"/>
            <a:r>
              <a:rPr lang="en-US" dirty="0"/>
              <a:t>The current status  regarding recognition of  certificates, service record books or logbooks issued in Ukraine </a:t>
            </a:r>
            <a:endParaRPr lang="en-GB" dirty="0"/>
          </a:p>
        </p:txBody>
      </p:sp>
      <p:pic>
        <p:nvPicPr>
          <p:cNvPr id="3" name="Picture 2">
            <a:extLst>
              <a:ext uri="{FF2B5EF4-FFF2-40B4-BE49-F238E27FC236}">
                <a16:creationId xmlns:a16="http://schemas.microsoft.com/office/drawing/2014/main" id="{EE790A75-1734-F5AE-2EB2-9B3F6AFCDF7D}"/>
              </a:ext>
            </a:extLst>
          </p:cNvPr>
          <p:cNvPicPr>
            <a:picLocks noChangeAspect="1"/>
          </p:cNvPicPr>
          <p:nvPr/>
        </p:nvPicPr>
        <p:blipFill>
          <a:blip r:embed="rId2"/>
          <a:stretch>
            <a:fillRect/>
          </a:stretch>
        </p:blipFill>
        <p:spPr>
          <a:xfrm>
            <a:off x="8667806" y="1525848"/>
            <a:ext cx="664522" cy="445047"/>
          </a:xfrm>
          <a:prstGeom prst="rect">
            <a:avLst/>
          </a:prstGeom>
        </p:spPr>
      </p:pic>
    </p:spTree>
    <p:extLst>
      <p:ext uri="{BB962C8B-B14F-4D97-AF65-F5344CB8AC3E}">
        <p14:creationId xmlns:p14="http://schemas.microsoft.com/office/powerpoint/2010/main" val="19633400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a:t>Thank You!</a:t>
            </a:r>
            <a:endParaRPr lang="en-GB" dirty="0"/>
          </a:p>
        </p:txBody>
      </p:sp>
      <p:sp>
        <p:nvSpPr>
          <p:cNvPr id="3" name="Subtitle 2"/>
          <p:cNvSpPr>
            <a:spLocks noGrp="1"/>
          </p:cNvSpPr>
          <p:nvPr>
            <p:ph type="subTitle" idx="1"/>
          </p:nvPr>
        </p:nvSpPr>
        <p:spPr/>
        <p:txBody>
          <a:bodyPr/>
          <a:lstStyle/>
          <a:p>
            <a:pPr algn="ctr"/>
            <a:r>
              <a:rPr lang="en-US" sz="2000" b="1" dirty="0">
                <a:hlinkClick r:id="rId2"/>
              </a:rPr>
              <a:t>kristijan.lezaic@ec.europa.eu</a:t>
            </a:r>
            <a:endParaRPr lang="en-US" sz="2000" b="1" dirty="0"/>
          </a:p>
          <a:p>
            <a:pPr algn="ctr"/>
            <a:endParaRPr lang="it-IT" altLang="fr-FR" sz="2000" b="1" dirty="0">
              <a:solidFill>
                <a:schemeClr val="bg2">
                  <a:lumMod val="50000"/>
                </a:schemeClr>
              </a:solidFill>
            </a:endParaRPr>
          </a:p>
          <a:p>
            <a:pPr algn="ctr"/>
            <a:r>
              <a:rPr lang="it-IT" altLang="fr-FR" sz="2000" b="1" dirty="0">
                <a:solidFill>
                  <a:schemeClr val="bg2">
                    <a:lumMod val="50000"/>
                  </a:schemeClr>
                </a:solidFill>
              </a:rPr>
              <a:t>Unit D.3 Ports and Inland Navigation</a:t>
            </a:r>
            <a:endParaRPr lang="fr-BE" sz="2000" b="1" dirty="0">
              <a:solidFill>
                <a:schemeClr val="bg2">
                  <a:lumMod val="50000"/>
                </a:schemeClr>
              </a:solidFill>
            </a:endParaRPr>
          </a:p>
          <a:p>
            <a:endParaRPr lang="en-GB" dirty="0"/>
          </a:p>
        </p:txBody>
      </p:sp>
    </p:spTree>
    <p:extLst>
      <p:ext uri="{BB962C8B-B14F-4D97-AF65-F5344CB8AC3E}">
        <p14:creationId xmlns:p14="http://schemas.microsoft.com/office/powerpoint/2010/main" val="1249326107"/>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1_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e6b88493-a865-49b9-b502-6098bd4e94c2" xsi:nil="true"/>
    <lcf76f155ced4ddcb4097134ff3c332f xmlns="a61dd786-7e6d-49b8-839c-25748bb0e75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B799E7085526448A49B74892894ACF8" ma:contentTypeVersion="16" ma:contentTypeDescription="Create a new document." ma:contentTypeScope="" ma:versionID="1846a70d42a3211f32fa52f8c8fe3a1c">
  <xsd:schema xmlns:xsd="http://www.w3.org/2001/XMLSchema" xmlns:xs="http://www.w3.org/2001/XMLSchema" xmlns:p="http://schemas.microsoft.com/office/2006/metadata/properties" xmlns:ns2="a61dd786-7e6d-49b8-839c-25748bb0e757" xmlns:ns3="e6b88493-a865-49b9-b502-6098bd4e94c2" targetNamespace="http://schemas.microsoft.com/office/2006/metadata/properties" ma:root="true" ma:fieldsID="4427b38842ca9ac750f4e9ec36084b76" ns2:_="" ns3:_="">
    <xsd:import namespace="a61dd786-7e6d-49b8-839c-25748bb0e757"/>
    <xsd:import namespace="e6b88493-a865-49b9-b502-6098bd4e94c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1dd786-7e6d-49b8-839c-25748bb0e7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Location" ma:index="11" nillable="true" ma:displayName="Location" ma:internalName="MediaServiceLocatio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be9657bc-322d-432e-b9f5-20aab76456a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6b88493-a865-49b9-b502-6098bd4e94c2"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4c7d1092-8c76-4edd-8d6c-49f990aea377}" ma:internalName="TaxCatchAll" ma:showField="CatchAllData" ma:web="e6b88493-a865-49b9-b502-6098bd4e94c2">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FF87431-2774-4E17-BE38-8A579357848D}">
  <ds:schemaRefs>
    <ds:schemaRef ds:uri="http://purl.org/dc/terms/"/>
    <ds:schemaRef ds:uri="http://schemas.openxmlformats.org/package/2006/metadata/core-properties"/>
    <ds:schemaRef ds:uri="http://schemas.microsoft.com/office/2006/documentManagement/types"/>
    <ds:schemaRef ds:uri="http://www.w3.org/XML/1998/namespace"/>
    <ds:schemaRef ds:uri="http://schemas.microsoft.com/office/infopath/2007/PartnerControls"/>
    <ds:schemaRef ds:uri="http://purl.org/dc/elements/1.1/"/>
    <ds:schemaRef ds:uri="http://schemas.microsoft.com/office/2006/metadata/properties"/>
    <ds:schemaRef ds:uri="http://schemas.microsoft.com/sharepoint/v3"/>
    <ds:schemaRef ds:uri="http://purl.org/dc/dcmitype/"/>
  </ds:schemaRefs>
</ds:datastoreItem>
</file>

<file path=customXml/itemProps2.xml><?xml version="1.0" encoding="utf-8"?>
<ds:datastoreItem xmlns:ds="http://schemas.openxmlformats.org/officeDocument/2006/customXml" ds:itemID="{4B1CAF70-02D1-4551-A536-63581F6A8097}">
  <ds:schemaRefs>
    <ds:schemaRef ds:uri="http://schemas.microsoft.com/sharepoint/v3/contenttype/forms"/>
  </ds:schemaRefs>
</ds:datastoreItem>
</file>

<file path=customXml/itemProps3.xml><?xml version="1.0" encoding="utf-8"?>
<ds:datastoreItem xmlns:ds="http://schemas.openxmlformats.org/officeDocument/2006/customXml" ds:itemID="{D9D78221-392A-45DA-9401-392B47EE2211}"/>
</file>

<file path=docProps/app.xml><?xml version="1.0" encoding="utf-8"?>
<Properties xmlns="http://schemas.openxmlformats.org/officeDocument/2006/extended-properties" xmlns:vt="http://schemas.openxmlformats.org/officeDocument/2006/docPropsVTypes">
  <Template/>
  <TotalTime>16485</TotalTime>
  <Words>557</Words>
  <Application>Microsoft Office PowerPoint</Application>
  <PresentationFormat>Widescreen</PresentationFormat>
  <Paragraphs>38</Paragraphs>
  <Slides>7</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7</vt:i4>
      </vt:variant>
    </vt:vector>
  </HeadingPairs>
  <TitlesOfParts>
    <vt:vector size="11" baseType="lpstr">
      <vt:lpstr>Arial</vt:lpstr>
      <vt:lpstr>Calibri</vt:lpstr>
      <vt:lpstr>Office Theme</vt:lpstr>
      <vt:lpstr>1_Office Theme</vt:lpstr>
      <vt:lpstr> 12th  TCT Technical Committee Meeting  for Waterborne Transport and Multimodality   4th  December 2023 Brussels          The status of the process of mutual recognition  of professional qualifications  in inland navigation for Serbia and Ukraine</vt:lpstr>
      <vt:lpstr>The current status  regarding the validity of  certificates, service record books or logbooks issued in third countries </vt:lpstr>
      <vt:lpstr>Recognition of certificates, service record books or logbooks in line with Art. 10 (4) of Directive 2397/2017</vt:lpstr>
      <vt:lpstr>METHODOLOGY FOR THE ASSISTANCE  TO THE ASSESSMENT</vt:lpstr>
      <vt:lpstr>The current status  regarding recognition of  certificates, service record books or logbooks issued in Serbia </vt:lpstr>
      <vt:lpstr>The current status  regarding recognition of  certificates, service record books or logbooks issued in Ukraine </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LEZAIC Kristijan (MOVE)</cp:lastModifiedBy>
  <cp:revision>303</cp:revision>
  <cp:lastPrinted>2022-11-08T13:40:26Z</cp:lastPrinted>
  <dcterms:created xsi:type="dcterms:W3CDTF">2019-08-09T12:06:42Z</dcterms:created>
  <dcterms:modified xsi:type="dcterms:W3CDTF">2024-11-26T14:53:42Z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0x0101006B799E7085526448A49B74892894ACF8</vt:lpwstr>
  </property>
  <property fmtid="{D5CDD505-2E9C-101B-9397-08002B2CF9AE}" pid="3" name="MSIP_Label_6bd9ddd1-4d20-43f6-abfa-fc3c07406f94_Enabled">
    <vt:lpwstr>true</vt:lpwstr>
  </property>
  <property fmtid="{D5CDD505-2E9C-101B-9397-08002B2CF9AE}" pid="4" name="MSIP_Label_6bd9ddd1-4d20-43f6-abfa-fc3c07406f94_SetDate">
    <vt:lpwstr>2023-09-08T12:42:47Z</vt:lpwstr>
  </property>
  <property fmtid="{D5CDD505-2E9C-101B-9397-08002B2CF9AE}" pid="5" name="MSIP_Label_6bd9ddd1-4d20-43f6-abfa-fc3c07406f94_Method">
    <vt:lpwstr>Standard</vt:lpwstr>
  </property>
  <property fmtid="{D5CDD505-2E9C-101B-9397-08002B2CF9AE}" pid="6" name="MSIP_Label_6bd9ddd1-4d20-43f6-abfa-fc3c07406f94_Name">
    <vt:lpwstr>Commission Use</vt:lpwstr>
  </property>
  <property fmtid="{D5CDD505-2E9C-101B-9397-08002B2CF9AE}" pid="7" name="MSIP_Label_6bd9ddd1-4d20-43f6-abfa-fc3c07406f94_SiteId">
    <vt:lpwstr>b24c8b06-522c-46fe-9080-70926f8dddb1</vt:lpwstr>
  </property>
  <property fmtid="{D5CDD505-2E9C-101B-9397-08002B2CF9AE}" pid="8" name="MSIP_Label_6bd9ddd1-4d20-43f6-abfa-fc3c07406f94_ActionId">
    <vt:lpwstr>8a0fe5df-ac99-4954-bcda-d509397ebb6e</vt:lpwstr>
  </property>
  <property fmtid="{D5CDD505-2E9C-101B-9397-08002B2CF9AE}" pid="9" name="MSIP_Label_6bd9ddd1-4d20-43f6-abfa-fc3c07406f94_ContentBits">
    <vt:lpwstr>0</vt:lpwstr>
  </property>
</Properties>
</file>