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6"/>
  </p:notesMasterIdLst>
  <p:sldIdLst>
    <p:sldId id="256" r:id="rId5"/>
    <p:sldId id="276" r:id="rId6"/>
    <p:sldId id="287" r:id="rId7"/>
    <p:sldId id="286" r:id="rId8"/>
    <p:sldId id="290" r:id="rId9"/>
    <p:sldId id="283" r:id="rId10"/>
    <p:sldId id="288" r:id="rId11"/>
    <p:sldId id="268" r:id="rId12"/>
    <p:sldId id="289" r:id="rId13"/>
    <p:sldId id="291" r:id="rId14"/>
    <p:sldId id="284" r:id="rId15"/>
  </p:sldIdLst>
  <p:sldSz cx="10080625" cy="5670550"/>
  <p:notesSz cx="7772400" cy="10058400"/>
  <p:defaultTextStyle>
    <a:defPPr>
      <a:defRPr lang="en-M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490"/>
    <a:srgbClr val="F9C84D"/>
    <a:srgbClr val="A43D3A"/>
    <a:srgbClr val="C18C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720" autoAdjust="0"/>
    <p:restoredTop sz="60256" autoAdjust="0"/>
  </p:normalViewPr>
  <p:slideViewPr>
    <p:cSldViewPr snapToGrid="0">
      <p:cViewPr varScale="1">
        <p:scale>
          <a:sx n="80" d="100"/>
          <a:sy n="80" d="100"/>
        </p:scale>
        <p:origin x="1818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4" d="100"/>
          <a:sy n="44" d="100"/>
        </p:scale>
        <p:origin x="2716" y="2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CE45-6421-459F-A235-A427E27FF03E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A86E0-2860-4652-B4EC-7AC040DBE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968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238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450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03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200" u="none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u="none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86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501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699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lnSpc>
                <a:spcPct val="115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None/>
              <a:tabLst>
                <a:tab pos="914400" algn="l"/>
              </a:tabLst>
            </a:pPr>
            <a:endParaRPr lang="en-GB" sz="11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30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045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524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00050" y="3740223"/>
            <a:ext cx="9296400" cy="3060627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5817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719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/>
          <p:cNvSpPr/>
          <p:nvPr/>
        </p:nvSpPr>
        <p:spPr>
          <a:xfrm>
            <a:off x="0" y="0"/>
            <a:ext cx="10149840" cy="5669280"/>
          </a:xfrm>
          <a:prstGeom prst="rect">
            <a:avLst/>
          </a:prstGeom>
          <a:solidFill>
            <a:srgbClr val="004490"/>
          </a:solidFill>
          <a:ln>
            <a:solidFill>
              <a:srgbClr val="00449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PlaceHolder 3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06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84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63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42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5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1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1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1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latin typeface="Arial"/>
              </a:rPr>
              <a:t>Seventh Outline Level</a:t>
            </a:r>
          </a:p>
        </p:txBody>
      </p:sp>
      <p:sp>
        <p:nvSpPr>
          <p:cNvPr id="4" name="PlaceHolder 4"/>
          <p:cNvSpPr>
            <a:spLocks noGrp="1"/>
          </p:cNvSpPr>
          <p:nvPr>
            <p:ph type="dt"/>
          </p:nvPr>
        </p:nvSpPr>
        <p:spPr>
          <a:xfrm>
            <a:off x="3447360" y="5165280"/>
            <a:ext cx="3195000" cy="3909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5" name="PlaceHolder 5"/>
          <p:cNvSpPr>
            <a:spLocks noGrp="1"/>
          </p:cNvSpPr>
          <p:nvPr>
            <p:ph type="ftr"/>
          </p:nvPr>
        </p:nvSpPr>
        <p:spPr>
          <a:xfrm>
            <a:off x="7227360" y="5165280"/>
            <a:ext cx="3195000" cy="39096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6" name="PlaceHolder 6"/>
          <p:cNvSpPr>
            <a:spLocks noGrp="1"/>
          </p:cNvSpPr>
          <p:nvPr>
            <p:ph type="sldNum"/>
          </p:nvPr>
        </p:nvSpPr>
        <p:spPr>
          <a:xfrm>
            <a:off x="504000" y="5165280"/>
            <a:ext cx="2348280" cy="3909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4999AEC6-F556-45C8-A50D-29C2047FEE9B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DC716F-D71A-9A44-BB39-D34FBB5958B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661633" y="272160"/>
            <a:ext cx="1978862" cy="7791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player.vimeo.com/video/834690875?app_id=122963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extShape 2"/>
          <p:cNvSpPr txBox="1"/>
          <p:nvPr/>
        </p:nvSpPr>
        <p:spPr>
          <a:xfrm>
            <a:off x="4859165" y="1995053"/>
            <a:ext cx="4905265" cy="174567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3600" b="1" strike="noStrike" spc="-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strategic approach for TAIEX to transport EU Acquis​</a:t>
            </a:r>
            <a:endParaRPr lang="en-US" sz="3600" b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Line 3"/>
          <p:cNvSpPr/>
          <p:nvPr/>
        </p:nvSpPr>
        <p:spPr>
          <a:xfrm>
            <a:off x="7342731" y="3970800"/>
            <a:ext cx="2368800" cy="0"/>
          </a:xfrm>
          <a:prstGeom prst="line">
            <a:avLst/>
          </a:prstGeom>
          <a:ln w="29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220" name="CustomShape 4"/>
          <p:cNvSpPr/>
          <p:nvPr/>
        </p:nvSpPr>
        <p:spPr>
          <a:xfrm>
            <a:off x="0" y="4186800"/>
            <a:ext cx="2216160" cy="457200"/>
          </a:xfrm>
          <a:prstGeom prst="rect">
            <a:avLst/>
          </a:prstGeom>
          <a:solidFill>
            <a:srgbClr val="F9C84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b="1" spc="-1" dirty="0">
                <a:solidFill>
                  <a:srgbClr val="0044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  <a:r>
              <a:rPr lang="en-US" sz="1800" b="1" strike="noStrike" spc="-1" dirty="0">
                <a:solidFill>
                  <a:srgbClr val="0044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</a:t>
            </a:r>
            <a:endParaRPr lang="en-US" sz="18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A688C3D-C50D-3E48-BB33-6D53F482F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806" y="962247"/>
            <a:ext cx="4302275" cy="2620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7F67AA-66F9-5E4D-8829-D95C51133E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AA64D30D-CC5A-E841-B4C8-70884750E8B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04492" y="1552353"/>
            <a:ext cx="9071640" cy="3700131"/>
          </a:xfrm>
        </p:spPr>
        <p:txBody>
          <a:bodyPr>
            <a:noAutofit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Meeting the goals in the Next Generation Action plan</a:t>
            </a:r>
            <a:endParaRPr lang="en-US" sz="2400" dirty="0">
              <a:solidFill>
                <a:schemeClr val="bg1"/>
              </a:solidFill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Improving the progress on EU acquis transposition from Annex I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Capacity building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Decreasing the rejected TAIEX applications 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Sharing experience and follow-ups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endParaRPr lang="en-US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C10DD2-2904-6071-254F-3477B26900BA}"/>
              </a:ext>
            </a:extLst>
          </p:cNvPr>
          <p:cNvSpPr txBox="1"/>
          <p:nvPr/>
        </p:nvSpPr>
        <p:spPr>
          <a:xfrm>
            <a:off x="504000" y="680158"/>
            <a:ext cx="69494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Concluding remarks - Goals</a:t>
            </a:r>
          </a:p>
        </p:txBody>
      </p:sp>
    </p:spTree>
    <p:extLst>
      <p:ext uri="{BB962C8B-B14F-4D97-AF65-F5344CB8AC3E}">
        <p14:creationId xmlns:p14="http://schemas.microsoft.com/office/powerpoint/2010/main" val="3300996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8">
            <a:extLst>
              <a:ext uri="{FF2B5EF4-FFF2-40B4-BE49-F238E27FC236}">
                <a16:creationId xmlns:a16="http://schemas.microsoft.com/office/drawing/2014/main" id="{915F38F1-7928-4D25-AA98-642D59930551}"/>
              </a:ext>
            </a:extLst>
          </p:cNvPr>
          <p:cNvSpPr txBox="1"/>
          <p:nvPr/>
        </p:nvSpPr>
        <p:spPr>
          <a:xfrm>
            <a:off x="4752724" y="4162770"/>
            <a:ext cx="412038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1963" indent="-461963">
              <a:buNone/>
            </a:pPr>
            <a:r>
              <a:rPr lang="en-US" sz="1800" dirty="0">
                <a:solidFill>
                  <a:srgbClr val="0070C0"/>
                </a:solidFill>
                <a:hlinkClick r:id="" action="ppaction://noaction"/>
              </a:rPr>
              <a:t>www.transport-community.org</a:t>
            </a:r>
            <a:endParaRPr lang="en-US" sz="1800" dirty="0">
              <a:solidFill>
                <a:srgbClr val="0070C0"/>
              </a:solidFill>
            </a:endParaRPr>
          </a:p>
          <a:p>
            <a:pPr marL="461963" indent="-461963">
              <a:buNone/>
            </a:pPr>
            <a:endParaRPr lang="en-US" sz="1800" dirty="0">
              <a:solidFill>
                <a:srgbClr val="0070C0"/>
              </a:solidFill>
            </a:endParaRPr>
          </a:p>
          <a:p>
            <a:pPr marL="461963" indent="-461963">
              <a:buNone/>
            </a:pPr>
            <a:r>
              <a:rPr lang="en-US" sz="1800" dirty="0">
                <a:solidFill>
                  <a:srgbClr val="0070C0"/>
                </a:solidFill>
              </a:rPr>
              <a:t>gtemovski@transport-community.org</a:t>
            </a:r>
            <a:endParaRPr lang="en-GB" sz="1800" dirty="0">
              <a:solidFill>
                <a:srgbClr val="0070C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D02373-442C-B9A2-0663-FF7C9C3D2A7F}"/>
              </a:ext>
            </a:extLst>
          </p:cNvPr>
          <p:cNvSpPr txBox="1"/>
          <p:nvPr/>
        </p:nvSpPr>
        <p:spPr>
          <a:xfrm>
            <a:off x="953033" y="648471"/>
            <a:ext cx="2752546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Discussion</a:t>
            </a:r>
          </a:p>
        </p:txBody>
      </p:sp>
      <p:pic>
        <p:nvPicPr>
          <p:cNvPr id="2" name="Picture 2" descr="Concept of discussion">
            <a:extLst>
              <a:ext uri="{FF2B5EF4-FFF2-40B4-BE49-F238E27FC236}">
                <a16:creationId xmlns:a16="http://schemas.microsoft.com/office/drawing/2014/main" id="{4632E3C7-205B-908C-632A-7709009AC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62" y="1915201"/>
            <a:ext cx="3625203" cy="215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FC21299-2240-EE21-FA8C-BE3CCF90D5A6}"/>
              </a:ext>
            </a:extLst>
          </p:cNvPr>
          <p:cNvSpPr txBox="1"/>
          <p:nvPr/>
        </p:nvSpPr>
        <p:spPr>
          <a:xfrm>
            <a:off x="4602213" y="1915201"/>
            <a:ext cx="492915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TAIEX application for possible relevant topic on waterborne and multimodality)</a:t>
            </a:r>
          </a:p>
        </p:txBody>
      </p:sp>
    </p:spTree>
    <p:extLst>
      <p:ext uri="{BB962C8B-B14F-4D97-AF65-F5344CB8AC3E}">
        <p14:creationId xmlns:p14="http://schemas.microsoft.com/office/powerpoint/2010/main" val="3652338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1327CA8-E5C8-87EA-FE25-DA67EA268D3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03999" y="1381125"/>
            <a:ext cx="7879219" cy="3081147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What is TAIEX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The basics of the process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Reference documents for this approach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Why TAIEX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Why &amp; How TCT Secretariat</a:t>
            </a:r>
          </a:p>
          <a:p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TAIEX application for  this technical committee ? (open floor)</a:t>
            </a: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Concluding remarks - Goals</a:t>
            </a:r>
          </a:p>
          <a:p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Discussion</a:t>
            </a:r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912F2B-4624-F7E4-FB5E-007562097996}"/>
              </a:ext>
            </a:extLst>
          </p:cNvPr>
          <p:cNvSpPr txBox="1"/>
          <p:nvPr/>
        </p:nvSpPr>
        <p:spPr>
          <a:xfrm>
            <a:off x="781050" y="381000"/>
            <a:ext cx="6267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32893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1327CA8-E5C8-87EA-FE25-DA67EA268D3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04000" y="1381125"/>
            <a:ext cx="9325800" cy="4095749"/>
          </a:xfrm>
        </p:spPr>
        <p:txBody>
          <a:bodyPr>
            <a:noAutofit/>
          </a:bodyPr>
          <a:lstStyle/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912F2B-4624-F7E4-FB5E-007562097996}"/>
              </a:ext>
            </a:extLst>
          </p:cNvPr>
          <p:cNvSpPr txBox="1"/>
          <p:nvPr/>
        </p:nvSpPr>
        <p:spPr>
          <a:xfrm>
            <a:off x="781050" y="381000"/>
            <a:ext cx="2952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What is TAIEX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C8AC48-F988-3D1B-1855-D5CBE45B45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247" y="974484"/>
            <a:ext cx="5660278" cy="413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446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1327CA8-E5C8-87EA-FE25-DA67EA268D3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04000" y="1381125"/>
            <a:ext cx="9325800" cy="4095749"/>
          </a:xfrm>
        </p:spPr>
        <p:txBody>
          <a:bodyPr>
            <a:noAutofit/>
          </a:bodyPr>
          <a:lstStyle/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912F2B-4624-F7E4-FB5E-007562097996}"/>
              </a:ext>
            </a:extLst>
          </p:cNvPr>
          <p:cNvSpPr txBox="1"/>
          <p:nvPr/>
        </p:nvSpPr>
        <p:spPr>
          <a:xfrm>
            <a:off x="781050" y="381000"/>
            <a:ext cx="2952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What is TAIEX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C8AC48-F988-3D1B-1855-D5CBE45B45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247" y="974484"/>
            <a:ext cx="5660278" cy="4134276"/>
          </a:xfrm>
          <a:prstGeom prst="rect">
            <a:avLst/>
          </a:prstGeom>
        </p:spPr>
      </p:pic>
      <p:pic>
        <p:nvPicPr>
          <p:cNvPr id="8" name="Online Media 7" title="What is #EUTaiex?">
            <a:hlinkClick r:id="" action="ppaction://media"/>
            <a:extLst>
              <a:ext uri="{FF2B5EF4-FFF2-40B4-BE49-F238E27FC236}">
                <a16:creationId xmlns:a16="http://schemas.microsoft.com/office/drawing/2014/main" id="{8A2E4AEE-ED64-CAAA-0D1C-876B46B1D55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-6692" y="0"/>
            <a:ext cx="10064750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94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DDCD71-0793-8191-3C3F-D76927C15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0DEE87E6-3C8A-E7BC-B51C-7C735B97F353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03999" y="1381125"/>
            <a:ext cx="7879219" cy="3081147"/>
          </a:xfrm>
        </p:spPr>
        <p:txBody>
          <a:bodyPr>
            <a:no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Identifying the need - Justification</a:t>
            </a:r>
          </a:p>
          <a:p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 of an Application – TCT Secretariat essential assistance</a:t>
            </a:r>
          </a:p>
          <a:p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Pre-approval process  - TCT Support into the justification</a:t>
            </a:r>
          </a:p>
          <a:p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 consultation within the TAIEX system</a:t>
            </a:r>
          </a:p>
          <a:p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Selection of an expert – Experts database</a:t>
            </a:r>
          </a:p>
          <a:p>
            <a:r>
              <a:rPr lang="en-GB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Organisational</a:t>
            </a:r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aspects of the event</a:t>
            </a:r>
          </a:p>
          <a:p>
            <a:r>
              <a:rPr lang="en-GB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Realisation</a:t>
            </a:r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2DD0C9-3454-A75A-2E42-4BAA99127216}"/>
              </a:ext>
            </a:extLst>
          </p:cNvPr>
          <p:cNvSpPr txBox="1"/>
          <p:nvPr/>
        </p:nvSpPr>
        <p:spPr>
          <a:xfrm>
            <a:off x="781050" y="381000"/>
            <a:ext cx="6267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The basics of the process</a:t>
            </a:r>
          </a:p>
        </p:txBody>
      </p:sp>
    </p:spTree>
    <p:extLst>
      <p:ext uri="{BB962C8B-B14F-4D97-AF65-F5344CB8AC3E}">
        <p14:creationId xmlns:p14="http://schemas.microsoft.com/office/powerpoint/2010/main" val="2628793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1327CA8-E5C8-87EA-FE25-DA67EA268D3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04000" y="1381125"/>
            <a:ext cx="9325800" cy="4095749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 enlargement package – Progress reports for the RPs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Growth and Reform Facility for Western Balkans – Reform Agendas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 Community Treaty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 generation action plans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Progress reports, Five-year rolling work plan and others TCT Secretariat documents containing recommendations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TAIEX annual activity report other Commission relevant documents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912F2B-4624-F7E4-FB5E-007562097996}"/>
              </a:ext>
            </a:extLst>
          </p:cNvPr>
          <p:cNvSpPr txBox="1"/>
          <p:nvPr/>
        </p:nvSpPr>
        <p:spPr>
          <a:xfrm>
            <a:off x="781050" y="381000"/>
            <a:ext cx="62674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Reference documents for this approach</a:t>
            </a:r>
          </a:p>
        </p:txBody>
      </p:sp>
    </p:spTree>
    <p:extLst>
      <p:ext uri="{BB962C8B-B14F-4D97-AF65-F5344CB8AC3E}">
        <p14:creationId xmlns:p14="http://schemas.microsoft.com/office/powerpoint/2010/main" val="268979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1327CA8-E5C8-87EA-FE25-DA67EA268D3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95611" y="1070733"/>
            <a:ext cx="9325800" cy="409574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912F2B-4624-F7E4-FB5E-007562097996}"/>
              </a:ext>
            </a:extLst>
          </p:cNvPr>
          <p:cNvSpPr txBox="1"/>
          <p:nvPr/>
        </p:nvSpPr>
        <p:spPr>
          <a:xfrm>
            <a:off x="781050" y="381000"/>
            <a:ext cx="6475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Why TAIEX strategic approach</a:t>
            </a:r>
          </a:p>
        </p:txBody>
      </p:sp>
      <p:sp>
        <p:nvSpPr>
          <p:cNvPr id="3" name="Subtitle 1">
            <a:extLst>
              <a:ext uri="{FF2B5EF4-FFF2-40B4-BE49-F238E27FC236}">
                <a16:creationId xmlns:a16="http://schemas.microsoft.com/office/drawing/2014/main" id="{E8350D9B-5769-047E-8881-34A7F224D74C}"/>
              </a:ext>
            </a:extLst>
          </p:cNvPr>
          <p:cNvSpPr txBox="1">
            <a:spLocks/>
          </p:cNvSpPr>
          <p:nvPr/>
        </p:nvSpPr>
        <p:spPr>
          <a:xfrm>
            <a:off x="641770" y="1175691"/>
            <a:ext cx="9325800" cy="409574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Swift and free TA to get an </a:t>
            </a:r>
            <a:r>
              <a:rPr lang="en-US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 expertise</a:t>
            </a: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prepares the groundwork for the </a:t>
            </a:r>
            <a:r>
              <a:rPr lang="en-US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 accession</a:t>
            </a:r>
          </a:p>
          <a:p>
            <a:pPr marL="0" indent="0">
              <a:buNone/>
            </a:pP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Supporting the </a:t>
            </a:r>
            <a:r>
              <a:rPr lang="en-US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priorities</a:t>
            </a:r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the Commission and the Transport community</a:t>
            </a: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Transposition of EU acquis listed in the TCT Annex I - lacks significant </a:t>
            </a:r>
            <a:r>
              <a:rPr lang="en-US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progress</a:t>
            </a: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not be combined with other TA but can initiate </a:t>
            </a:r>
            <a:r>
              <a:rPr lang="en-US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follow-ups</a:t>
            </a:r>
          </a:p>
        </p:txBody>
      </p:sp>
    </p:spTree>
    <p:extLst>
      <p:ext uri="{BB962C8B-B14F-4D97-AF65-F5344CB8AC3E}">
        <p14:creationId xmlns:p14="http://schemas.microsoft.com/office/powerpoint/2010/main" val="4097973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D748EC2-B27D-BCBB-0982-8D1891C0CC17}"/>
              </a:ext>
            </a:extLst>
          </p:cNvPr>
          <p:cNvSpPr txBox="1"/>
          <p:nvPr/>
        </p:nvSpPr>
        <p:spPr>
          <a:xfrm>
            <a:off x="0" y="5476776"/>
            <a:ext cx="504444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00" baseline="30000">
                <a:solidFill>
                  <a:schemeClr val="bg1">
                    <a:lumMod val="95000"/>
                  </a:schemeClr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500">
                <a:solidFill>
                  <a:schemeClr val="bg1">
                    <a:lumMod val="95000"/>
                  </a:schemeClr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This designation is without prejudice to positions on status</a:t>
            </a:r>
            <a:r>
              <a:rPr lang="sr-Latn-RS" sz="500">
                <a:solidFill>
                  <a:schemeClr val="bg1">
                    <a:lumMod val="95000"/>
                  </a:schemeClr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00">
                <a:solidFill>
                  <a:schemeClr val="bg1">
                    <a:lumMod val="95000"/>
                  </a:schemeClr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and is in line with UNSCR 1244 and the ICJ Opinion on the Kosovo Declaration of Independence.</a:t>
            </a:r>
            <a:endParaRPr lang="en-GB" sz="50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5" name="TextShape 2">
            <a:extLst>
              <a:ext uri="{FF2B5EF4-FFF2-40B4-BE49-F238E27FC236}">
                <a16:creationId xmlns:a16="http://schemas.microsoft.com/office/drawing/2014/main" id="{DE260136-4D19-3DE6-7BC5-57832F47B146}"/>
              </a:ext>
            </a:extLst>
          </p:cNvPr>
          <p:cNvSpPr txBox="1"/>
          <p:nvPr/>
        </p:nvSpPr>
        <p:spPr>
          <a:xfrm>
            <a:off x="-1" y="24496"/>
            <a:ext cx="5040311" cy="134710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sr-Latn-RS" sz="3200" b="0" strike="noStrike" spc="-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GB" sz="3200" spc="-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3200" b="0" strike="noStrike" spc="-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 is why:</a:t>
            </a:r>
          </a:p>
          <a:p>
            <a:r>
              <a:rPr lang="en-GB" sz="3200" spc="-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US" sz="3200" b="0" strike="noStrike" spc="-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 Progress of </a:t>
            </a:r>
            <a:endParaRPr lang="sr-Latn-RS" sz="3200" b="0" strike="noStrike" spc="-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3200" spc="-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3200" b="0" strike="noStrike" spc="-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RS" sz="3200" b="0" strike="noStrike" spc="-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nnex</a:t>
            </a:r>
            <a:r>
              <a:rPr lang="en-US" sz="3200" b="0" strike="noStrike" spc="-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of </a:t>
            </a:r>
            <a:r>
              <a:rPr lang="sr-Latn-RS" sz="3200" b="0" strike="noStrike" spc="-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200" b="0" strike="noStrike" spc="-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TCT</a:t>
            </a:r>
          </a:p>
        </p:txBody>
      </p:sp>
      <p:sp>
        <p:nvSpPr>
          <p:cNvPr id="16" name="TextShape 2">
            <a:extLst>
              <a:ext uri="{FF2B5EF4-FFF2-40B4-BE49-F238E27FC236}">
                <a16:creationId xmlns:a16="http://schemas.microsoft.com/office/drawing/2014/main" id="{DB6C4280-7EBE-68FE-2367-E506278ADCA0}"/>
              </a:ext>
            </a:extLst>
          </p:cNvPr>
          <p:cNvSpPr txBox="1"/>
          <p:nvPr/>
        </p:nvSpPr>
        <p:spPr>
          <a:xfrm>
            <a:off x="0" y="1790700"/>
            <a:ext cx="5040312" cy="5562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1600" b="0" strike="noStrike" spc="-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 Partners</a:t>
            </a:r>
            <a:endParaRPr lang="en-US" sz="1600" b="0" strike="noStrike" spc="-1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Shape 2">
            <a:extLst>
              <a:ext uri="{FF2B5EF4-FFF2-40B4-BE49-F238E27FC236}">
                <a16:creationId xmlns:a16="http://schemas.microsoft.com/office/drawing/2014/main" id="{477ECB67-B614-1C5B-EF95-F8AB0124C6A3}"/>
              </a:ext>
            </a:extLst>
          </p:cNvPr>
          <p:cNvSpPr txBox="1"/>
          <p:nvPr/>
        </p:nvSpPr>
        <p:spPr>
          <a:xfrm>
            <a:off x="5040312" y="1790700"/>
            <a:ext cx="5040312" cy="5562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1600" b="0" strike="noStrike" spc="-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Modes of Transport (Treaty Annexes)</a:t>
            </a:r>
            <a:endParaRPr lang="en-US" sz="1600" b="0" strike="noStrike" spc="-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A graph of numbers and percentages&#10;&#10;Description automatically generated">
            <a:extLst>
              <a:ext uri="{FF2B5EF4-FFF2-40B4-BE49-F238E27FC236}">
                <a16:creationId xmlns:a16="http://schemas.microsoft.com/office/drawing/2014/main" id="{3333447C-41EF-7547-EA67-5410F06CE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98" y="2229397"/>
            <a:ext cx="4668192" cy="311594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23123D0-DDFD-4888-4AB4-A5D837ACF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501" y="2229398"/>
            <a:ext cx="5020124" cy="3115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153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1327CA8-E5C8-87EA-FE25-DA67EA268D3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78833" y="1283516"/>
            <a:ext cx="9325800" cy="298534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912F2B-4624-F7E4-FB5E-007562097996}"/>
              </a:ext>
            </a:extLst>
          </p:cNvPr>
          <p:cNvSpPr txBox="1"/>
          <p:nvPr/>
        </p:nvSpPr>
        <p:spPr>
          <a:xfrm>
            <a:off x="781050" y="381000"/>
            <a:ext cx="6475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Why &amp; How TCT Secretariat</a:t>
            </a:r>
          </a:p>
        </p:txBody>
      </p:sp>
      <p:sp>
        <p:nvSpPr>
          <p:cNvPr id="3" name="Subtitle 1">
            <a:extLst>
              <a:ext uri="{FF2B5EF4-FFF2-40B4-BE49-F238E27FC236}">
                <a16:creationId xmlns:a16="http://schemas.microsoft.com/office/drawing/2014/main" id="{E8350D9B-5769-047E-8881-34A7F224D74C}"/>
              </a:ext>
            </a:extLst>
          </p:cNvPr>
          <p:cNvSpPr txBox="1">
            <a:spLocks/>
          </p:cNvSpPr>
          <p:nvPr/>
        </p:nvSpPr>
        <p:spPr>
          <a:xfrm>
            <a:off x="664789" y="1193801"/>
            <a:ext cx="9325800" cy="409574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overview of the Region’s needs - justification</a:t>
            </a:r>
          </a:p>
          <a:p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set the relevant priorities of the region via the RSC and the Ministerial council</a:t>
            </a:r>
          </a:p>
          <a:p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Streamline the Commission and the Regional partners needs</a:t>
            </a:r>
          </a:p>
          <a:p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Take over in planning of a comprehensive Regional workshop (the hardest of TAIEX assistance)</a:t>
            </a:r>
          </a:p>
          <a:p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Evaluation of the effects  - very important and missing now</a:t>
            </a:r>
          </a:p>
          <a:p>
            <a:r>
              <a:rPr lang="en-US" sz="2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Propose follow-ups</a:t>
            </a:r>
          </a:p>
        </p:txBody>
      </p:sp>
    </p:spTree>
    <p:extLst>
      <p:ext uri="{BB962C8B-B14F-4D97-AF65-F5344CB8AC3E}">
        <p14:creationId xmlns:p14="http://schemas.microsoft.com/office/powerpoint/2010/main" val="173378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799E7085526448A49B74892894ACF8" ma:contentTypeVersion="16" ma:contentTypeDescription="Create a new document." ma:contentTypeScope="" ma:versionID="1846a70d42a3211f32fa52f8c8fe3a1c">
  <xsd:schema xmlns:xsd="http://www.w3.org/2001/XMLSchema" xmlns:xs="http://www.w3.org/2001/XMLSchema" xmlns:p="http://schemas.microsoft.com/office/2006/metadata/properties" xmlns:ns2="a61dd786-7e6d-49b8-839c-25748bb0e757" xmlns:ns3="e6b88493-a865-49b9-b502-6098bd4e94c2" targetNamespace="http://schemas.microsoft.com/office/2006/metadata/properties" ma:root="true" ma:fieldsID="4427b38842ca9ac750f4e9ec36084b76" ns2:_="" ns3:_="">
    <xsd:import namespace="a61dd786-7e6d-49b8-839c-25748bb0e757"/>
    <xsd:import namespace="e6b88493-a865-49b9-b502-6098bd4e94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dd786-7e6d-49b8-839c-25748bb0e7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be9657bc-322d-432e-b9f5-20aab76456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b88493-a865-49b9-b502-6098bd4e94c2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c7d1092-8c76-4edd-8d6c-49f990aea377}" ma:internalName="TaxCatchAll" ma:showField="CatchAllData" ma:web="e6b88493-a865-49b9-b502-6098bd4e94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6b88493-a865-49b9-b502-6098bd4e94c2">
      <UserInfo>
        <DisplayName>Mate  Gjorgjievski</DisplayName>
        <AccountId>26</AccountId>
        <AccountType/>
      </UserInfo>
      <UserInfo>
        <DisplayName>Elson Thana</DisplayName>
        <AccountId>1806</AccountId>
        <AccountType/>
      </UserInfo>
      <UserInfo>
        <DisplayName>Nerejda Hoxha</DisplayName>
        <AccountId>30</AccountId>
        <AccountType/>
      </UserInfo>
      <UserInfo>
        <DisplayName>Liljana Çela</DisplayName>
        <AccountId>27</AccountId>
        <AccountType/>
      </UserInfo>
      <UserInfo>
        <DisplayName>Dejan  Lasica</DisplayName>
        <AccountId>25</AccountId>
        <AccountType/>
      </UserInfo>
    </SharedWithUsers>
    <TaxCatchAll xmlns="e6b88493-a865-49b9-b502-6098bd4e94c2" xsi:nil="true"/>
    <lcf76f155ced4ddcb4097134ff3c332f xmlns="a61dd786-7e6d-49b8-839c-25748bb0e757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39751E-D939-442C-9B57-D1E180973752}"/>
</file>

<file path=customXml/itemProps2.xml><?xml version="1.0" encoding="utf-8"?>
<ds:datastoreItem xmlns:ds="http://schemas.openxmlformats.org/officeDocument/2006/customXml" ds:itemID="{4F35176B-EC41-4AE3-970B-7BBA64828A3E}">
  <ds:schemaRefs>
    <ds:schemaRef ds:uri="http://schemas.microsoft.com/office/2006/metadata/properties"/>
    <ds:schemaRef ds:uri="aa0f881d-4088-4092-948c-b4062d0d7b9c"/>
    <ds:schemaRef ds:uri="http://schemas.openxmlformats.org/package/2006/metadata/core-properties"/>
    <ds:schemaRef ds:uri="http://purl.org/dc/dcmitype/"/>
    <ds:schemaRef ds:uri="e6b88493-a865-49b9-b502-6098bd4e94c2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2D9D37E-5A74-4031-ADA4-5AD9260C2A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1124</TotalTime>
  <Words>397</Words>
  <Application>Microsoft Office PowerPoint</Application>
  <PresentationFormat>Custom</PresentationFormat>
  <Paragraphs>102</Paragraphs>
  <Slides>11</Slides>
  <Notes>11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Aptos</vt:lpstr>
      <vt:lpstr>Arial</vt:lpstr>
      <vt:lpstr>Calibri</vt:lpstr>
      <vt:lpstr>Courier New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Albert Kolgeci</dc:creator>
  <dc:description/>
  <cp:lastModifiedBy>Goran Temovski</cp:lastModifiedBy>
  <cp:revision>63</cp:revision>
  <dcterms:created xsi:type="dcterms:W3CDTF">2023-10-07T13:36:01Z</dcterms:created>
  <dcterms:modified xsi:type="dcterms:W3CDTF">2025-05-19T13:13:36Z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0x0101006B799E7085526448A49B74892894ACF8</vt:lpwstr>
  </property>
</Properties>
</file>