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notesMasterIdLst>
    <p:notesMasterId r:id="rId39"/>
  </p:notesMasterIdLst>
  <p:handoutMasterIdLst>
    <p:handoutMasterId r:id="rId40"/>
  </p:handoutMasterIdLst>
  <p:sldIdLst>
    <p:sldId id="256" r:id="rId6"/>
    <p:sldId id="351" r:id="rId7"/>
    <p:sldId id="352" r:id="rId8"/>
    <p:sldId id="398" r:id="rId9"/>
    <p:sldId id="353" r:id="rId10"/>
    <p:sldId id="413" r:id="rId11"/>
    <p:sldId id="339" r:id="rId12"/>
    <p:sldId id="285" r:id="rId13"/>
    <p:sldId id="300" r:id="rId14"/>
    <p:sldId id="306" r:id="rId15"/>
    <p:sldId id="308" r:id="rId16"/>
    <p:sldId id="344" r:id="rId17"/>
    <p:sldId id="291" r:id="rId18"/>
    <p:sldId id="292" r:id="rId19"/>
    <p:sldId id="293" r:id="rId20"/>
    <p:sldId id="347" r:id="rId21"/>
    <p:sldId id="296" r:id="rId22"/>
    <p:sldId id="410" r:id="rId23"/>
    <p:sldId id="311" r:id="rId24"/>
    <p:sldId id="348" r:id="rId25"/>
    <p:sldId id="309" r:id="rId26"/>
    <p:sldId id="386" r:id="rId27"/>
    <p:sldId id="411" r:id="rId28"/>
    <p:sldId id="286" r:id="rId29"/>
    <p:sldId id="388" r:id="rId30"/>
    <p:sldId id="350" r:id="rId31"/>
    <p:sldId id="412" r:id="rId32"/>
    <p:sldId id="399" r:id="rId33"/>
    <p:sldId id="405" r:id="rId34"/>
    <p:sldId id="408" r:id="rId35"/>
    <p:sldId id="409" r:id="rId36"/>
    <p:sldId id="414" r:id="rId37"/>
    <p:sldId id="264" r:id="rId3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67AC72E-F506-FF8F-AC22-261D382BFCC9}" name="Nebojsa Jevtic" initials="NJ" userId="S::nebojsa.jevtic@pks.rs::362a29b1-0f16-4b11-b5d5-29bd5c11243a" providerId="AD"/>
  <p188:author id="{B45F235E-B4CC-FEFB-2AB0-4A2637084079}" name="Marios Miltiadou" initials="MM" userId="2e85fbd7fab9adc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6A355E-EB02-4DBB-85AB-3D9046FE84D9}" v="40" dt="2025-02-26T05:27:34.3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80523" autoAdjust="0"/>
  </p:normalViewPr>
  <p:slideViewPr>
    <p:cSldViewPr snapToGrid="0">
      <p:cViewPr varScale="1">
        <p:scale>
          <a:sx n="89" d="100"/>
          <a:sy n="89" d="100"/>
        </p:scale>
        <p:origin x="1596" y="84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581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handoutMaster" Target="handoutMasters/handoutMaster1.xml"/><Relationship Id="rId45" Type="http://schemas.microsoft.com/office/2015/10/relationships/revisionInfo" Target="revisionInfo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microsoft.com/office/2018/10/relationships/authors" Target="authors.xml"/><Relationship Id="rId20" Type="http://schemas.openxmlformats.org/officeDocument/2006/relationships/slide" Target="slides/slide15.xml"/><Relationship Id="rId4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87B1BD3-CD7E-482B-9B3F-54BD23C6D86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C47996F-505F-4330-BC4A-718FD3D62CE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3ABAC-B1CD-41B3-921A-3646081ED854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96D9D7-950F-4532-8252-BB1A9DB2B58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0869AD-A87E-492B-A789-1C227414A0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F7293A-8DB2-4695-A08E-91F73080C33E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3089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316996-0B40-4191-AD96-2AA6062539C6}" type="datetimeFigureOut">
              <a:rPr lang="en-US" smtClean="0"/>
              <a:t>02-Apr-25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F211FB-96CE-4EDE-94A5-766D573FA4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293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802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9630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en-U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Status of multimodality in WB region – Current and future transport flows</a:t>
            </a:r>
            <a:r>
              <a:rPr lang="sr-Latn-R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analysis (per </a:t>
            </a:r>
            <a:r>
              <a:rPr lang="sr-Latn-R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RP and WB)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en-U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Identification of existing multimodal freight terminals </a:t>
            </a:r>
            <a:r>
              <a:rPr lang="sr-Latn-R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(</a:t>
            </a:r>
            <a:r>
              <a:rPr lang="en-U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per</a:t>
            </a:r>
            <a:r>
              <a:rPr lang="sr-Latn-R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RP and WB)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en-U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Needs for multimodal transport development and considerations for the geographical distribution of multimodal freight terminals</a:t>
            </a:r>
            <a:endParaRPr lang="sr-Latn-R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 algn="just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Main industrial and urban areas per RP</a:t>
            </a:r>
            <a:endParaRPr lang="sr-Latn-RS" sz="1400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 algn="just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Users’ and providers’ perspectives</a:t>
            </a:r>
            <a:r>
              <a:rPr lang="sr-Latn-RS" sz="1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(from 2)</a:t>
            </a:r>
          </a:p>
          <a:p>
            <a:pPr lvl="1" algn="just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Identified infrastructural, regulatory and organizational needs and plans for multimodality development</a:t>
            </a:r>
            <a:endParaRPr lang="sr-Latn-RS" sz="1400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 algn="just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Discussion</a:t>
            </a:r>
            <a:r>
              <a:rPr lang="sr-Latn-RS" sz="1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on </a:t>
            </a: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Multimodal capacities and needs</a:t>
            </a:r>
            <a:endParaRPr lang="sr-Latn-RS" sz="1400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 algn="just">
              <a:lnSpc>
                <a:spcPct val="115000"/>
              </a:lnSpc>
              <a:spcBef>
                <a:spcPts val="0"/>
              </a:spcBef>
            </a:pPr>
            <a:r>
              <a:rPr lang="en-US" sz="14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Multi-criteria spatial analysis for potential locations for the development of a multimodal freight terminals network in the region</a:t>
            </a:r>
            <a:endParaRPr lang="sr-Latn-RS" sz="1400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en-U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List of potential Rail-Road Terminals</a:t>
            </a:r>
            <a:r>
              <a:rPr lang="sr-Latn-R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– </a:t>
            </a:r>
            <a:r>
              <a:rPr lang="en-U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proposals</a:t>
            </a:r>
            <a:r>
              <a:rPr lang="sr-Latn-R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TEN-T</a:t>
            </a:r>
          </a:p>
          <a:p>
            <a:pPr algn="just">
              <a:lnSpc>
                <a:spcPct val="115000"/>
              </a:lnSpc>
              <a:spcBef>
                <a:spcPts val="0"/>
              </a:spcBef>
            </a:pPr>
            <a:r>
              <a:rPr lang="en-U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Action plan for the development of a Multimodal Freight Terminals network and last-mile connectivity in the WB regio</a:t>
            </a:r>
            <a:r>
              <a:rPr lang="sr-Latn-RS" sz="1800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7758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9134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08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2270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69401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9336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5C46F-AFAA-0053-54E7-01C6ED2F7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6CB946-5CC1-A8D6-D7B7-CF7180ACF9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20901B-3BC0-6E64-E21F-C6D31C650A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649C6B-0F2D-258D-CB34-3231195D25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01907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51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943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7487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14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82656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EE562-5C47-551A-422F-389A9292A0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9DA111-5EF4-F761-B22A-81F25A68A1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0A758D8-48E5-4258-32AD-1DED246505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6CEFB8-4D9B-E07C-C48E-024CEEA55E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5251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2121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5739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9132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FBDE5-DA40-E522-827E-303C6750D3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D7A4DC-A5FF-6465-49B5-1994D6EDEA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AB3964-6D3C-491D-C5AE-1312185B12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7CD258-C814-9DBB-78EB-89722FA690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724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1553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492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2048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3250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85765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484C1-88FF-3A92-A957-8E26B8A9AB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36BDF1-801E-482E-ED53-C99B6237D1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C8D217-E896-74F9-AC35-BDF8D1D771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1AE6F2-7520-D5AA-AC5D-A5B6E2E4265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6740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2799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54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078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477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458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888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1F211FB-96CE-4EDE-94A5-766D573FA45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816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392195"/>
            <a:ext cx="12192000" cy="5465805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E8C9C-86D5-4AB2-A8B5-04D9CD412BD1}" type="datetimeFigureOut">
              <a:rPr lang="en-US" smtClean="0"/>
              <a:t>02-Apr-25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7402" y="309518"/>
            <a:ext cx="1917196" cy="99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380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E8C9C-86D5-4AB2-A8B5-04D9CD412BD1}" type="datetimeFigureOut">
              <a:rPr lang="en-US" smtClean="0"/>
              <a:t>02-Apr-25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89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E8C9C-86D5-4AB2-A8B5-04D9CD412BD1}" type="datetimeFigureOut">
              <a:rPr lang="en-US" smtClean="0"/>
              <a:t>02-Apr-25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007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DEE15-FB3F-4AB8-B50C-C4C3CB9459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E49858-7D29-482F-87CA-322315839B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5A37FD-E340-4921-80CB-199976D3D7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B68356-0518-4332-A1B2-6170D0E7BB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7CE98E-5DC5-4918-83DE-23CE4BF8B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46186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50F5B-E2F5-4820-B737-A751C940C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F7C37C-4F60-4039-99B5-D68166A8A6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0E47A8-B5B9-491B-A527-704C556C57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AF9F1C-63BD-4340-9896-0C50FE3A3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FBE76-775E-41AC-9456-A50AEFE1C3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178785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584461-E391-42EB-B42B-813ED0B3B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EE5B1E-EE55-4686-B921-ED7E618391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BC6824-8117-4197-A612-0FE5910A8F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C070D9-7920-4108-9FE2-1ABDD38CB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2030D-47A4-4E16-9A70-18C1D9B75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81430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050A9-3963-4611-8BD3-7B56E6472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F1FA76-F4C8-4F22-87AA-0461B10FE1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8848C3-72E8-4E57-89B0-9468ACFFD7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788A41-7025-47EF-9592-8FF5AD49503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1035A0-9D00-455B-9268-B3C56A058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745277-FBC9-426D-B3A0-216B3F61BE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857384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A8E71-FE37-4ABD-BB81-5592D98B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9D4876-6E81-46E7-BDF4-17865C15BB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F5988D-55DE-495E-97AC-D2832B4105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90A00A-D738-4FD8-AC99-FB1126547C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0FC159-9A1E-421B-8928-6E5D7E17DC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7D903A1-40A8-4ECF-819B-5ABF10DA7FA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4474256-508B-44E2-AD76-C3770D4A8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D0ED97-6CB9-423E-BA56-590E7B45D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8679231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C322E5-7AEE-4BC9-86DD-6769515A4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568939-ECFD-4EFA-BE60-0F7BFB92F81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26D3325-3A23-4E01-9565-00583FDD1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E1F645-0197-4907-8327-B473F5201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09417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5A5F9B-A74F-4D67-9A63-C15323650C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C307A8E-6F3A-4838-8BD4-D6A56F7159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E2D75E-32BB-4B04-93CC-B665309BD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781072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707BF-59EC-4647-8A31-2EB508F0F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43F5ED-E74D-43D1-A098-3799AF3EA7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4BCBF9-C5FB-414B-A931-0252E89204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820EE0-A676-4B9E-BB10-DCD94257B1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BD7D7C-CFCF-4C8B-B8DA-746E1E74C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0BFCCF7-B2EF-425D-A447-66A88940E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18298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72209"/>
            <a:ext cx="8715632" cy="1762897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9300099" cy="365125"/>
          </a:xfrm>
          <a:prstGeom prst="rect">
            <a:avLst/>
          </a:prstGeom>
        </p:spPr>
        <p:txBody>
          <a:bodyPr/>
          <a:lstStyle/>
          <a:p>
            <a:r>
              <a:rPr lang="en-US" sz="1200" dirty="0">
                <a:solidFill>
                  <a:schemeClr val="tx2"/>
                </a:solidFill>
              </a:rPr>
              <a:t>TECHNICAL ASSISTANCE -</a:t>
            </a:r>
            <a:r>
              <a:rPr lang="sr-Latn-RS" sz="1200" dirty="0">
                <a:solidFill>
                  <a:schemeClr val="tx2"/>
                </a:solidFill>
              </a:rPr>
              <a:t> </a:t>
            </a:r>
            <a:r>
              <a:rPr lang="en-US" sz="1200" dirty="0">
                <a:solidFill>
                  <a:schemeClr val="tx2"/>
                </a:solidFill>
              </a:rPr>
              <a:t>CAPACITY BUILDING FOR TRANSPORT FACILITATION IN THE WESTERN BALKANS</a:t>
            </a:r>
            <a:r>
              <a:rPr lang="sr-Latn-RS" sz="1200" dirty="0">
                <a:solidFill>
                  <a:schemeClr val="tx2"/>
                </a:solidFill>
              </a:rPr>
              <a:t> (Ref. PS/SRV/TFA/012/2021) 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466037"/>
            <a:ext cx="1917196" cy="99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2714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ADDEB-057D-4DDD-A054-5BCA45AA6F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4FBDA7-EC78-4714-B324-2FAE619165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592D82-73F0-4746-BAD7-02586E3DB7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AC70713-5257-4A95-ABB1-7735DB0C1C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1B0121F-C790-4AF4-8A89-F572DE669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295AFB-3F65-471F-BD7E-60D23B029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13159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143F60-6887-4D81-AFAB-1F77DE088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321C90-A03A-47F9-A6FB-EF83D723EF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BB62E-0F4B-420F-BC1B-E1032CD188B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80E6B4-A600-449E-BD0B-F5DE5E29E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5ED1CD-00CC-4A60-B2EF-3B52655F5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04859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2050D9-E6D9-42A8-BAA2-AD92FB2269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925863-0746-4C0D-94AA-4C1EEF76E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83E61A-AF6D-448C-832A-E3A577DE40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D275829-F9B1-4D09-BC09-85DDF447220B}" type="datetimeFigureOut">
              <a:rPr lang="el-GR" smtClean="0"/>
              <a:t>2/4/2025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8A9B3-2B27-4227-A70B-6D423E9FA4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CD3BD1-A15A-4647-BE0C-ACA6D98E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C3F94C7-1A6D-49DF-BD22-4ABF5C65A708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76148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-72209"/>
            <a:ext cx="12192000" cy="4634684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E8C9C-86D5-4AB2-A8B5-04D9CD412BD1}" type="datetimeFigureOut">
              <a:rPr lang="en-US" smtClean="0"/>
              <a:t>02-Apr-25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1268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-72209"/>
            <a:ext cx="8715632" cy="1762897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466037"/>
            <a:ext cx="1917196" cy="990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E41C6B01-7B6E-4982-8517-1DADFA7931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9300099" cy="365125"/>
          </a:xfrm>
        </p:spPr>
        <p:txBody>
          <a:bodyPr/>
          <a:lstStyle/>
          <a:p>
            <a:r>
              <a:rPr lang="en-US" sz="1200" dirty="0">
                <a:solidFill>
                  <a:schemeClr val="tx2"/>
                </a:solidFill>
              </a:rPr>
              <a:t>TECHNICAL ASSISTANCE -</a:t>
            </a:r>
            <a:r>
              <a:rPr lang="sr-Latn-RS" sz="1200" dirty="0">
                <a:solidFill>
                  <a:schemeClr val="tx2"/>
                </a:solidFill>
              </a:rPr>
              <a:t> </a:t>
            </a:r>
            <a:r>
              <a:rPr lang="en-US" sz="1200" dirty="0">
                <a:solidFill>
                  <a:schemeClr val="tx2"/>
                </a:solidFill>
              </a:rPr>
              <a:t>CAPACITY BUILDING FOR TRANSPORT FACILITATION IN THE WESTERN BALKANS</a:t>
            </a:r>
            <a:r>
              <a:rPr lang="sr-Latn-RS" sz="1200" dirty="0">
                <a:solidFill>
                  <a:schemeClr val="tx2"/>
                </a:solidFill>
              </a:rPr>
              <a:t> (Ref. PS/SRV/TFA/012/2021) 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CC16584-53B8-4230-84D5-DC4F53E245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2730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-72209"/>
            <a:ext cx="8715632" cy="1762897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466037"/>
            <a:ext cx="1917196" cy="990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3382BE61-4E8A-4920-BFD8-EA3D21957E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199" y="6356350"/>
            <a:ext cx="9300099" cy="365125"/>
          </a:xfrm>
        </p:spPr>
        <p:txBody>
          <a:bodyPr/>
          <a:lstStyle/>
          <a:p>
            <a:r>
              <a:rPr lang="en-US" sz="1200" dirty="0">
                <a:solidFill>
                  <a:schemeClr val="tx2"/>
                </a:solidFill>
              </a:rPr>
              <a:t>TECHNICAL ASSISTANCE -</a:t>
            </a:r>
            <a:r>
              <a:rPr lang="sr-Latn-RS" sz="1200" dirty="0">
                <a:solidFill>
                  <a:schemeClr val="tx2"/>
                </a:solidFill>
              </a:rPr>
              <a:t> </a:t>
            </a:r>
            <a:r>
              <a:rPr lang="en-US" sz="1200" dirty="0">
                <a:solidFill>
                  <a:schemeClr val="tx2"/>
                </a:solidFill>
              </a:rPr>
              <a:t>CAPACITY BUILDING FOR TRANSPORT FACILITATION IN THE WESTERN BALKANS</a:t>
            </a:r>
            <a:r>
              <a:rPr lang="sr-Latn-RS" sz="1200" dirty="0">
                <a:solidFill>
                  <a:schemeClr val="tx2"/>
                </a:solidFill>
              </a:rPr>
              <a:t> (Ref. PS/SRV/TFA/012/2021) 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7FAC288B-1813-44D3-96FA-2B5159FEE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875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-72209"/>
            <a:ext cx="8715632" cy="1762897"/>
          </a:xfrm>
          <a:prstGeom prst="rect">
            <a:avLst/>
          </a:prstGeom>
          <a:solidFill>
            <a:srgbClr val="004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466037"/>
            <a:ext cx="1917196" cy="99060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1B7F3DDB-1E87-41CB-8066-4898E17340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990599" y="6508750"/>
            <a:ext cx="9300099" cy="365125"/>
          </a:xfrm>
          <a:prstGeom prst="rect">
            <a:avLst/>
          </a:prstGeom>
        </p:spPr>
        <p:txBody>
          <a:bodyPr/>
          <a:lstStyle/>
          <a:p>
            <a:r>
              <a:rPr lang="en-US" sz="1200" dirty="0">
                <a:solidFill>
                  <a:schemeClr val="tx2"/>
                </a:solidFill>
              </a:rPr>
              <a:t>TECHNICAL ASSISTANCE -</a:t>
            </a:r>
            <a:r>
              <a:rPr lang="sr-Latn-RS" sz="1200" dirty="0">
                <a:solidFill>
                  <a:schemeClr val="tx2"/>
                </a:solidFill>
              </a:rPr>
              <a:t> </a:t>
            </a:r>
            <a:r>
              <a:rPr lang="en-US" sz="1200" dirty="0">
                <a:solidFill>
                  <a:schemeClr val="tx2"/>
                </a:solidFill>
              </a:rPr>
              <a:t>CAPACITY BUILDING FOR TRANSPORT FACILITATION IN THE WESTERN BALKANS</a:t>
            </a:r>
            <a:r>
              <a:rPr lang="sr-Latn-RS" sz="1200" dirty="0">
                <a:solidFill>
                  <a:schemeClr val="tx2"/>
                </a:solidFill>
              </a:rPr>
              <a:t> (Ref. PS/SRV/TFA/012/2021) 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2814433-5F47-451A-B84C-398AF7093114}"/>
              </a:ext>
            </a:extLst>
          </p:cNvPr>
          <p:cNvSpPr txBox="1">
            <a:spLocks/>
          </p:cNvSpPr>
          <p:nvPr userDrawn="1"/>
        </p:nvSpPr>
        <p:spPr>
          <a:xfrm>
            <a:off x="8763000" y="65087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3DD44E1-EB81-4EA0-96BE-FAAFFE90D8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041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E8C9C-86D5-4AB2-A8B5-04D9CD412BD1}" type="datetimeFigureOut">
              <a:rPr lang="en-US" smtClean="0"/>
              <a:t>02-Apr-25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604" y="5867398"/>
            <a:ext cx="1917196" cy="990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254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E8C9C-86D5-4AB2-A8B5-04D9CD412BD1}" type="datetimeFigureOut">
              <a:rPr lang="en-US" smtClean="0"/>
              <a:t>02-Apr-25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760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DE8C9C-86D5-4AB2-A8B5-04D9CD412BD1}" type="datetimeFigureOut">
              <a:rPr lang="en-US" smtClean="0"/>
              <a:t>02-Apr-25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DD44E1-EB81-4EA0-96BE-FAAFFE90D8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739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2119A4C-4437-424A-B19F-1ED45CB7E1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199" y="6356350"/>
            <a:ext cx="9300099" cy="365125"/>
          </a:xfrm>
          <a:prstGeom prst="rect">
            <a:avLst/>
          </a:prstGeom>
        </p:spPr>
        <p:txBody>
          <a:bodyPr/>
          <a:lstStyle/>
          <a:p>
            <a:r>
              <a:rPr lang="en-US" sz="1200" dirty="0">
                <a:solidFill>
                  <a:schemeClr val="tx2"/>
                </a:solidFill>
              </a:rPr>
              <a:t>TECHNICAL ASSISTANCE -</a:t>
            </a:r>
            <a:r>
              <a:rPr lang="sr-Latn-RS" sz="1200" dirty="0">
                <a:solidFill>
                  <a:schemeClr val="tx2"/>
                </a:solidFill>
              </a:rPr>
              <a:t> </a:t>
            </a:r>
            <a:r>
              <a:rPr lang="en-US" sz="1200" dirty="0">
                <a:solidFill>
                  <a:schemeClr val="tx2"/>
                </a:solidFill>
              </a:rPr>
              <a:t>CAPACITY BUILDING FOR TRANSPORT FACILITATION IN THE WESTERN BALKANS</a:t>
            </a:r>
            <a:r>
              <a:rPr lang="sr-Latn-RS" sz="1200" dirty="0">
                <a:solidFill>
                  <a:schemeClr val="tx2"/>
                </a:solidFill>
              </a:rPr>
              <a:t> (Ref. PS/SRV/TFA/012/2021) </a:t>
            </a: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5A46ADAF-3D3A-4DED-A469-B2A3D7A30DA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60240" y="6356350"/>
            <a:ext cx="993559" cy="365125"/>
          </a:xfrm>
          <a:prstGeom prst="rect">
            <a:avLst/>
          </a:prstGeom>
        </p:spPr>
        <p:txBody>
          <a:bodyPr/>
          <a:lstStyle>
            <a:lvl1pPr algn="r">
              <a:defRPr sz="1200"/>
            </a:lvl1pPr>
          </a:lstStyle>
          <a:p>
            <a:fld id="{33DD44E1-EB81-4EA0-96BE-FAAFFE90D8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395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A5455DC-12DC-4538-A337-5584C53D3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B5171D-3047-494C-9062-00D3DA06FC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896164EF-0717-4CE8-8174-3353AAFD26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199" y="6356350"/>
            <a:ext cx="9300099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US">
                <a:solidFill>
                  <a:schemeClr val="tx2"/>
                </a:solidFill>
              </a:rPr>
              <a:t>TECHNICAL ASSISTANCE -</a:t>
            </a:r>
            <a:r>
              <a:rPr lang="sr-Latn-RS">
                <a:solidFill>
                  <a:schemeClr val="tx2"/>
                </a:solidFill>
              </a:rPr>
              <a:t> </a:t>
            </a:r>
            <a:r>
              <a:rPr lang="en-US">
                <a:solidFill>
                  <a:schemeClr val="tx2"/>
                </a:solidFill>
              </a:rPr>
              <a:t>CAPACITY BUILDING FOR TRANSPORT FACILITATION IN THE WESTERN BALKANS</a:t>
            </a:r>
            <a:r>
              <a:rPr lang="sr-Latn-RS">
                <a:solidFill>
                  <a:schemeClr val="tx2"/>
                </a:solidFill>
              </a:rPr>
              <a:t> (Ref. PS/SRV/TFA/012/2021) 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A682EF3-2A43-439A-8943-875D4F7E46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 sz="1200"/>
            </a:lvl1pPr>
          </a:lstStyle>
          <a:p>
            <a:fld id="{33DD44E1-EB81-4EA0-96BE-FAAFFE90D8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07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pngimg.com/download/66651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29000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4000" b="1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44353" y="2014434"/>
            <a:ext cx="10703293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600" dirty="0">
              <a:solidFill>
                <a:schemeClr val="bg1"/>
              </a:solidFill>
            </a:endParaRPr>
          </a:p>
          <a:p>
            <a:pPr marL="5562600"/>
            <a:r>
              <a:rPr lang="en-US" sz="2400" dirty="0">
                <a:solidFill>
                  <a:schemeClr val="bg1"/>
                </a:solidFill>
              </a:rPr>
              <a:t>Contract No. PS/SRV/IMM/009/2023</a:t>
            </a:r>
          </a:p>
          <a:p>
            <a:pPr marL="5562600"/>
            <a:r>
              <a:rPr lang="en-US" sz="2800" dirty="0">
                <a:solidFill>
                  <a:schemeClr val="bg1"/>
                </a:solidFill>
              </a:rPr>
              <a:t>Technical Assistance on</a:t>
            </a:r>
            <a:endParaRPr lang="sr-Latn-RS" sz="2800" dirty="0">
              <a:solidFill>
                <a:schemeClr val="bg1"/>
              </a:solidFill>
            </a:endParaRPr>
          </a:p>
          <a:p>
            <a:pPr marL="5562600"/>
            <a:endParaRPr lang="sr-Latn-RS" sz="3600" dirty="0">
              <a:solidFill>
                <a:schemeClr val="bg1"/>
              </a:solidFill>
            </a:endParaRPr>
          </a:p>
          <a:p>
            <a:pPr marL="5562600"/>
            <a:r>
              <a:rPr lang="en-US" sz="3600" dirty="0">
                <a:solidFill>
                  <a:schemeClr val="bg1"/>
                </a:solidFill>
              </a:rPr>
              <a:t>Multimodality, Terminal Assessment and Digitalization</a:t>
            </a:r>
          </a:p>
          <a:p>
            <a:pPr algn="ctr"/>
            <a:endParaRPr lang="en-US" sz="2800" dirty="0">
              <a:solidFill>
                <a:schemeClr val="accent4"/>
              </a:solidFill>
            </a:endParaRPr>
          </a:p>
          <a:p>
            <a:pPr algn="ctr"/>
            <a:endParaRPr lang="en-US" sz="3600" dirty="0">
              <a:solidFill>
                <a:schemeClr val="bg1"/>
              </a:solidFill>
            </a:endParaRPr>
          </a:p>
          <a:p>
            <a:pPr indent="5562600"/>
            <a:endParaRPr lang="en-US" sz="2000" b="1" dirty="0">
              <a:solidFill>
                <a:schemeClr val="bg1"/>
              </a:solidFill>
            </a:endParaRPr>
          </a:p>
          <a:p>
            <a:pPr algn="ctr"/>
            <a:endParaRPr lang="en-US" sz="2000" b="1" dirty="0">
              <a:solidFill>
                <a:schemeClr val="bg1"/>
              </a:solidFill>
            </a:endParaRPr>
          </a:p>
          <a:p>
            <a:pPr algn="ctr"/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D6E07D-D5F8-9FC4-CE87-DD296345A3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47" y="1628517"/>
            <a:ext cx="4678679" cy="263175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8F7D5A-FCF1-DC22-8736-1C197F11CE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847" y="4379065"/>
            <a:ext cx="3320471" cy="221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9126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5A88069-2926-A221-34F0-7341243B1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775"/>
            <a:ext cx="7858125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Obstacles and benefits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AE04773-37A3-C391-1D09-BCF8FCD97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ABC7817-37E3-F880-537F-248CC95A3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751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BC42BB8-CFF3-25AD-D7C5-186D6E6D6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800100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9FD279A7-62F2-94DC-5688-B5A4AEC43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458450" cy="4800599"/>
          </a:xfrm>
        </p:spPr>
        <p:txBody>
          <a:bodyPr>
            <a:normAutofit/>
          </a:bodyPr>
          <a:lstStyle/>
          <a:p>
            <a:r>
              <a:rPr lang="en-US" sz="1800" dirty="0"/>
              <a:t>Obstacles to multimodal/intermodal transport development and their importance (top 5) according to users: </a:t>
            </a:r>
          </a:p>
          <a:p>
            <a:pPr lvl="1"/>
            <a:r>
              <a:rPr lang="en-US" sz="1800" dirty="0"/>
              <a:t>For shippers/ consignees: </a:t>
            </a:r>
            <a:r>
              <a:rPr lang="en-US" sz="1800" b="1" dirty="0"/>
              <a:t>Infrastructure Connectivity</a:t>
            </a:r>
            <a:r>
              <a:rPr lang="en-US" sz="1800" dirty="0"/>
              <a:t>, Lack or complexity of regulations, Low level of technology usage, Lack of information on intermodal transport in general, Lack of stimulative measures by governments.</a:t>
            </a:r>
          </a:p>
          <a:p>
            <a:pPr lvl="1"/>
            <a:r>
              <a:rPr lang="en-US" sz="1800" dirty="0"/>
              <a:t>For logistics providers/ carriers: </a:t>
            </a:r>
            <a:r>
              <a:rPr lang="en-US" sz="1800" b="1" dirty="0"/>
              <a:t>Infrastructure connectivity</a:t>
            </a:r>
            <a:r>
              <a:rPr lang="en-US" sz="1800" dirty="0"/>
              <a:t>, Lack of investments, Lack of terminals and poor connections, Lack of stimulative measures, Organisation – Lack of intermodal lines.</a:t>
            </a:r>
          </a:p>
          <a:p>
            <a:pPr marL="228600" lvl="1">
              <a:spcBef>
                <a:spcPts val="1000"/>
              </a:spcBef>
            </a:pPr>
            <a:endParaRPr lang="en-US" sz="1800" dirty="0"/>
          </a:p>
          <a:p>
            <a:r>
              <a:rPr lang="en-US" sz="1800" dirty="0"/>
              <a:t>Top 5 benefits from using intermodal transport services, as perceived by users:</a:t>
            </a:r>
          </a:p>
          <a:p>
            <a:pPr lvl="1"/>
            <a:r>
              <a:rPr lang="en-US" sz="1800" dirty="0"/>
              <a:t>Inclusion to international markets</a:t>
            </a:r>
          </a:p>
          <a:p>
            <a:pPr lvl="1"/>
            <a:r>
              <a:rPr lang="en-US" sz="1800" dirty="0"/>
              <a:t>Lower transport and manipulation costs</a:t>
            </a:r>
          </a:p>
          <a:p>
            <a:pPr lvl="1"/>
            <a:r>
              <a:rPr lang="en-US" sz="1800" dirty="0"/>
              <a:t>Lower environmental pollution level</a:t>
            </a:r>
          </a:p>
          <a:p>
            <a:pPr lvl="1"/>
            <a:r>
              <a:rPr lang="en-US" sz="1800" dirty="0"/>
              <a:t>Full and high-level service quality</a:t>
            </a:r>
          </a:p>
          <a:p>
            <a:pPr lvl="1"/>
            <a:r>
              <a:rPr lang="en-US" sz="1800" dirty="0"/>
              <a:t>Shorter lead time</a:t>
            </a:r>
          </a:p>
          <a:p>
            <a:endParaRPr lang="en-US" sz="2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58FD92E-9ED7-4F46-A44A-C697C68B125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960" t="19631" r="11669" b="8977"/>
          <a:stretch/>
        </p:blipFill>
        <p:spPr>
          <a:xfrm>
            <a:off x="5362575" y="4464848"/>
            <a:ext cx="3533776" cy="1971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270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825" y="1912122"/>
            <a:ext cx="5086350" cy="4945878"/>
          </a:xfrm>
        </p:spPr>
        <p:txBody>
          <a:bodyPr>
            <a:normAutofit/>
          </a:bodyPr>
          <a:lstStyle/>
          <a:p>
            <a:r>
              <a:rPr lang="en-US" sz="1800" dirty="0"/>
              <a:t>Needs and priorities of users of intermodal transport services</a:t>
            </a:r>
          </a:p>
          <a:p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Question for non-users</a:t>
            </a:r>
          </a:p>
          <a:p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A88069-2926-A221-34F0-7341243B1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775"/>
            <a:ext cx="7858125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Needs and reasons to keep with road transport</a:t>
            </a:r>
          </a:p>
        </p:txBody>
      </p:sp>
      <p:pic>
        <p:nvPicPr>
          <p:cNvPr id="2" name="Picture 1" descr="A close-up of words&#10;&#10;Description automatically generated">
            <a:extLst>
              <a:ext uri="{FF2B5EF4-FFF2-40B4-BE49-F238E27FC236}">
                <a16:creationId xmlns:a16="http://schemas.microsoft.com/office/drawing/2014/main" id="{4FA38D41-2C0E-E03E-6F6A-4E9D0DADB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259" y="2533650"/>
            <a:ext cx="3888024" cy="2200274"/>
          </a:xfrm>
          <a:prstGeom prst="rect">
            <a:avLst/>
          </a:prstGeom>
        </p:spPr>
      </p:pic>
      <p:pic>
        <p:nvPicPr>
          <p:cNvPr id="7" name="Picture 6" descr="A graph of a number of people&#10;&#10;Description automatically generated with medium confidence">
            <a:extLst>
              <a:ext uri="{FF2B5EF4-FFF2-40B4-BE49-F238E27FC236}">
                <a16:creationId xmlns:a16="http://schemas.microsoft.com/office/drawing/2014/main" id="{8F57896E-F4FA-A950-7FDB-B1A41EB642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5325" y="1832927"/>
            <a:ext cx="7562850" cy="5000535"/>
          </a:xfrm>
          <a:prstGeom prst="rect">
            <a:avLst/>
          </a:prstGeom>
          <a:noFill/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5D02453-4D40-B751-CDF6-1008F5214A1F}"/>
              </a:ext>
            </a:extLst>
          </p:cNvPr>
          <p:cNvCxnSpPr/>
          <p:nvPr/>
        </p:nvCxnSpPr>
        <p:spPr>
          <a:xfrm>
            <a:off x="2702560" y="6075680"/>
            <a:ext cx="2225040" cy="0"/>
          </a:xfrm>
          <a:prstGeom prst="straightConnector1">
            <a:avLst/>
          </a:prstGeom>
          <a:ln w="57150" cap="flat" cmpd="sng" algn="ctr">
            <a:solidFill>
              <a:schemeClr val="accent1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8547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29000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4000" b="1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52913" y="1410355"/>
            <a:ext cx="1070329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sr-Latn-RS" sz="3200" b="1" dirty="0">
              <a:solidFill>
                <a:schemeClr val="accent2"/>
              </a:solidFill>
            </a:endParaRPr>
          </a:p>
          <a:p>
            <a:pPr algn="ctr"/>
            <a:endParaRPr lang="sr-Latn-RS" b="1" dirty="0">
              <a:solidFill>
                <a:schemeClr val="accent2"/>
              </a:solidFill>
            </a:endParaRPr>
          </a:p>
          <a:p>
            <a:pPr algn="ctr"/>
            <a:r>
              <a:rPr lang="en-US" sz="3200" b="1" dirty="0">
                <a:solidFill>
                  <a:schemeClr val="bg1"/>
                </a:solidFill>
              </a:rPr>
              <a:t>Market and prospective analysis on multimodal freight terminals </a:t>
            </a:r>
            <a:endParaRPr lang="sr-Latn-R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5686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5878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4" name="Picture 3" descr="A map with circles and numbers&#10;&#10;Description automatically generated">
            <a:extLst>
              <a:ext uri="{FF2B5EF4-FFF2-40B4-BE49-F238E27FC236}">
                <a16:creationId xmlns:a16="http://schemas.microsoft.com/office/drawing/2014/main" id="{DD4AECEE-9644-3D87-3879-E383675A15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07" y="2454179"/>
            <a:ext cx="3638574" cy="3688767"/>
          </a:xfrm>
          <a:prstGeom prst="rect">
            <a:avLst/>
          </a:prstGeom>
          <a:noFill/>
        </p:spPr>
      </p:pic>
      <p:pic>
        <p:nvPicPr>
          <p:cNvPr id="5" name="Picture 4" descr="A map with a number of percentages&#10;&#10;Description automatically generated">
            <a:extLst>
              <a:ext uri="{FF2B5EF4-FFF2-40B4-BE49-F238E27FC236}">
                <a16:creationId xmlns:a16="http://schemas.microsoft.com/office/drawing/2014/main" id="{AD0AEA02-CA24-7D4D-7715-35867398FA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1804" y="2416857"/>
            <a:ext cx="3723849" cy="3763412"/>
          </a:xfrm>
          <a:prstGeom prst="rect">
            <a:avLst/>
          </a:prstGeom>
          <a:noFill/>
        </p:spPr>
      </p:pic>
      <p:pic>
        <p:nvPicPr>
          <p:cNvPr id="7" name="Picture 6" descr="A map with blue and orange circles&#10;&#10;Description automatically generated">
            <a:extLst>
              <a:ext uri="{FF2B5EF4-FFF2-40B4-BE49-F238E27FC236}">
                <a16:creationId xmlns:a16="http://schemas.microsoft.com/office/drawing/2014/main" id="{BCBD9681-7549-1649-6C8C-CB793A8414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196" y="2619167"/>
            <a:ext cx="4339163" cy="335879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D6B6C4F3-B373-ACEB-8262-BB9DED37E829}"/>
              </a:ext>
            </a:extLst>
          </p:cNvPr>
          <p:cNvSpPr txBox="1">
            <a:spLocks/>
          </p:cNvSpPr>
          <p:nvPr/>
        </p:nvSpPr>
        <p:spPr>
          <a:xfrm>
            <a:off x="417576" y="310261"/>
            <a:ext cx="8159496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r-Latn-RS" b="1">
                <a:solidFill>
                  <a:schemeClr val="bg1"/>
                </a:solidFill>
              </a:rPr>
              <a:t>C</a:t>
            </a:r>
            <a:r>
              <a:rPr lang="en-US" b="1">
                <a:solidFill>
                  <a:schemeClr val="bg1"/>
                </a:solidFill>
              </a:rPr>
              <a:t>urrent transport flows at </a:t>
            </a:r>
            <a:r>
              <a:rPr lang="sr-Latn-RS" b="1">
                <a:solidFill>
                  <a:schemeClr val="bg1"/>
                </a:solidFill>
              </a:rPr>
              <a:t>WB</a:t>
            </a:r>
            <a:r>
              <a:rPr lang="en-US" b="1">
                <a:solidFill>
                  <a:schemeClr val="bg1"/>
                </a:solidFill>
              </a:rPr>
              <a:t> level </a:t>
            </a:r>
            <a:endParaRPr 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0947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576" y="310261"/>
            <a:ext cx="8159496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Current transport flows at </a:t>
            </a:r>
            <a:r>
              <a:rPr lang="sr-Latn-RS" b="1" dirty="0">
                <a:solidFill>
                  <a:schemeClr val="bg1"/>
                </a:solidFill>
              </a:rPr>
              <a:t>WB</a:t>
            </a:r>
            <a:r>
              <a:rPr lang="en-US" b="1" dirty="0">
                <a:solidFill>
                  <a:schemeClr val="bg1"/>
                </a:solidFill>
              </a:rPr>
              <a:t> level 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5878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6" name="Picture 5" descr="A map of a continent with arrows pointing to different colored areas&#10;&#10;Description automatically generated">
            <a:extLst>
              <a:ext uri="{FF2B5EF4-FFF2-40B4-BE49-F238E27FC236}">
                <a16:creationId xmlns:a16="http://schemas.microsoft.com/office/drawing/2014/main" id="{ADD6F8B8-391F-7ECE-0D8F-1B069EE888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97" y="1885861"/>
            <a:ext cx="4575921" cy="431899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 descr="A map of europe with arrows pointing to different countries/regions&#10;&#10;Description automatically generated">
            <a:extLst>
              <a:ext uri="{FF2B5EF4-FFF2-40B4-BE49-F238E27FC236}">
                <a16:creationId xmlns:a16="http://schemas.microsoft.com/office/drawing/2014/main" id="{E295E567-D173-8CDE-0222-A193C505013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9856" y="1881187"/>
            <a:ext cx="6736147" cy="4323670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88487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e chart with different colored triangles&#10;&#10;Description automatically generated">
            <a:extLst>
              <a:ext uri="{FF2B5EF4-FFF2-40B4-BE49-F238E27FC236}">
                <a16:creationId xmlns:a16="http://schemas.microsoft.com/office/drawing/2014/main" id="{7488BE46-6AF9-7C22-2AA2-40E2A2F4E4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9" y="1729804"/>
            <a:ext cx="4832774" cy="3116515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5878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F7A23A4-0581-BE82-8121-EDF9A28651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7233" y="2291914"/>
            <a:ext cx="8385048" cy="3419273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46C7F0E8-6E72-80A5-D600-E26DDB1C63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76" y="310261"/>
            <a:ext cx="8159496" cy="1325563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chemeClr val="bg1"/>
                </a:solidFill>
              </a:rPr>
              <a:t>C</a:t>
            </a:r>
            <a:r>
              <a:rPr lang="en-US" b="1" dirty="0" err="1">
                <a:solidFill>
                  <a:schemeClr val="bg1"/>
                </a:solidFill>
              </a:rPr>
              <a:t>urrent</a:t>
            </a:r>
            <a:r>
              <a:rPr lang="en-US" b="1" dirty="0">
                <a:solidFill>
                  <a:schemeClr val="bg1"/>
                </a:solidFill>
              </a:rPr>
              <a:t> transport flows at </a:t>
            </a:r>
            <a:r>
              <a:rPr lang="sr-Latn-RS" b="1" dirty="0">
                <a:solidFill>
                  <a:schemeClr val="bg1"/>
                </a:solidFill>
              </a:rPr>
              <a:t>WB</a:t>
            </a:r>
            <a:r>
              <a:rPr lang="en-US" b="1" dirty="0">
                <a:solidFill>
                  <a:schemeClr val="bg1"/>
                </a:solidFill>
              </a:rPr>
              <a:t> level </a:t>
            </a:r>
            <a:endParaRPr 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9620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855857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Forecast of multimodal freight volumes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5878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4BD613-7F39-2F11-DAC8-697E2F1A72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04" y="1690688"/>
            <a:ext cx="10674096" cy="3134067"/>
          </a:xfrm>
          <a:prstGeom prst="rect">
            <a:avLst/>
          </a:prstGeom>
        </p:spPr>
      </p:pic>
      <p:pic>
        <p:nvPicPr>
          <p:cNvPr id="10" name="Picture 9" descr="A green and white chart with numbers&#10;&#10;Description automatically generated">
            <a:extLst>
              <a:ext uri="{FF2B5EF4-FFF2-40B4-BE49-F238E27FC236}">
                <a16:creationId xmlns:a16="http://schemas.microsoft.com/office/drawing/2014/main" id="{618D307B-C9BD-3C9C-7A26-0F0DB501A4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350" y="4931271"/>
            <a:ext cx="7992804" cy="1733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3574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826829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Forecast of multimodal/ intermodal freight volumes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A879CA3E-B46E-A990-E3F6-499AE97758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62656"/>
            <a:ext cx="5729437" cy="3798695"/>
          </a:xfrm>
          <a:prstGeom prst="rect">
            <a:avLst/>
          </a:prstGeom>
        </p:spPr>
      </p:pic>
      <p:pic>
        <p:nvPicPr>
          <p:cNvPr id="3" name="Picture 2" descr="A graph of numbers and lines&#10;&#10;Description automatically generated with medium confidence">
            <a:extLst>
              <a:ext uri="{FF2B5EF4-FFF2-40B4-BE49-F238E27FC236}">
                <a16:creationId xmlns:a16="http://schemas.microsoft.com/office/drawing/2014/main" id="{1CDB8D25-1AAD-195A-410F-A80DD9C974B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134" y="3716275"/>
            <a:ext cx="6178945" cy="30549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29836506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E17DB-223E-E91C-7987-F8C71E108D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4D8E5-A028-8BB6-71E1-84800B1F25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29000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4000" b="1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04F947E-B073-9FEC-099D-ABAA82D0D16F}"/>
              </a:ext>
            </a:extLst>
          </p:cNvPr>
          <p:cNvSpPr/>
          <p:nvPr/>
        </p:nvSpPr>
        <p:spPr>
          <a:xfrm>
            <a:off x="744353" y="1982077"/>
            <a:ext cx="10703293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sr-Latn-RS" sz="3200" b="1" dirty="0">
              <a:solidFill>
                <a:schemeClr val="accent2"/>
              </a:solidFill>
            </a:endParaRPr>
          </a:p>
          <a:p>
            <a:pPr algn="ctr"/>
            <a:endParaRPr lang="sr-Latn-RS" b="1" dirty="0">
              <a:solidFill>
                <a:schemeClr val="accent2"/>
              </a:solidFill>
            </a:endParaRPr>
          </a:p>
          <a:p>
            <a:pPr mar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Analysis</a:t>
            </a:r>
            <a:r>
              <a:rPr lang="en-US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of existing multimodal freight terminals (per RP and WB)</a:t>
            </a:r>
          </a:p>
          <a:p>
            <a:pPr algn="ctr"/>
            <a:endParaRPr lang="sr-Latn-R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46928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812314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Main multimodal freight terminals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6163DA3-14C3-1A60-94FE-3C9CE5A491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5878"/>
          </a:xfrm>
        </p:spPr>
        <p:txBody>
          <a:bodyPr>
            <a:normAutofit/>
          </a:bodyPr>
          <a:lstStyle/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Identification of main multimodal freight terminals is conducted based on reported transshipment volumes, their position, significance in national plans, documents and previous studies, and nodes recognized by users.</a:t>
            </a:r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Since the focus is set on </a:t>
            </a:r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intermodality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the order of identification and presentation of existing multimodal terminals applied is:</a:t>
            </a:r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marR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Existing intermodal terminals and Container terminals in IWW and seaports</a:t>
            </a:r>
          </a:p>
          <a:p>
            <a:pPr marL="342900" marR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Railway freight stations </a:t>
            </a:r>
          </a:p>
          <a:p>
            <a:pPr marL="342900" marR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IWW ports </a:t>
            </a:r>
            <a:endParaRPr lang="en-US" sz="1800" dirty="0"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36372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5540A-225D-4F60-70BD-2BEEDE40AD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2DDC2-181D-1C38-7805-B06D31BC1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58C44-8DF9-FFB0-69C6-1DC1A8FF64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640" y="1784985"/>
            <a:ext cx="6121400" cy="4945878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400" dirty="0"/>
              <a:t>EU - 25% GHG emission from transport, increasing trend</a:t>
            </a:r>
          </a:p>
          <a:p>
            <a:pPr algn="just"/>
            <a:r>
              <a:rPr lang="en-US" sz="2400" dirty="0"/>
              <a:t>European Green Deal - 90% reduction in greenhouse gas emissions from transport by 2050</a:t>
            </a:r>
          </a:p>
          <a:p>
            <a:pPr algn="just"/>
            <a:r>
              <a:rPr lang="en-US" sz="2400" dirty="0"/>
              <a:t>EU Smart Mobility Strategy </a:t>
            </a:r>
          </a:p>
          <a:p>
            <a:pPr algn="just"/>
            <a:r>
              <a:rPr lang="en-US" sz="2400" dirty="0"/>
              <a:t>Regional Partners endorsed Sustainable and Smart Mobility Strategy for the Western Balkans </a:t>
            </a:r>
          </a:p>
          <a:p>
            <a:pPr lvl="1" algn="just"/>
            <a:r>
              <a:rPr lang="en-US" sz="2000" dirty="0"/>
              <a:t>to increase rail freight traffic for 20% by 2030, and to double it by 2050, </a:t>
            </a:r>
          </a:p>
          <a:p>
            <a:pPr lvl="1" algn="just"/>
            <a:r>
              <a:rPr lang="en-US" sz="2000" dirty="0"/>
              <a:t>to increase IWW and short sea shipping for 15% and to double it by 2050</a:t>
            </a:r>
          </a:p>
          <a:p>
            <a:pPr algn="just"/>
            <a:r>
              <a:rPr lang="en-US" sz="2400" dirty="0"/>
              <a:t>Followed with TCT Action Plans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B04D3A-9010-20DC-D60A-98CE2B73AD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29049" y="2587624"/>
            <a:ext cx="4624751" cy="275653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51CDE9B-7698-084E-7269-34CC948393BF}"/>
              </a:ext>
            </a:extLst>
          </p:cNvPr>
          <p:cNvSpPr txBox="1"/>
          <p:nvPr/>
        </p:nvSpPr>
        <p:spPr>
          <a:xfrm>
            <a:off x="7477760" y="5478195"/>
            <a:ext cx="33934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Modal split of EU inland freight transport </a:t>
            </a:r>
          </a:p>
          <a:p>
            <a:pPr algn="ctr"/>
            <a:r>
              <a:rPr lang="en-US" sz="14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(% of total ton-kilometers)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21852878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ap of a large area with many roads&#10;&#10;Description automatically generated">
            <a:extLst>
              <a:ext uri="{FF2B5EF4-FFF2-40B4-BE49-F238E27FC236}">
                <a16:creationId xmlns:a16="http://schemas.microsoft.com/office/drawing/2014/main" id="{7BE7C890-32C0-CA60-ED83-A565FD1118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32" y="1690688"/>
            <a:ext cx="4740137" cy="514803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7812314" cy="1325563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Main </a:t>
            </a:r>
            <a:r>
              <a:rPr lang="sr-Latn-RS" b="1" dirty="0">
                <a:solidFill>
                  <a:schemeClr val="bg1"/>
                </a:solidFill>
              </a:rPr>
              <a:t>intermodal </a:t>
            </a:r>
            <a:r>
              <a:rPr lang="en-US" b="1" dirty="0">
                <a:solidFill>
                  <a:schemeClr val="bg1"/>
                </a:solidFill>
              </a:rPr>
              <a:t> freight terminals, railway stations and ports</a:t>
            </a:r>
            <a:endParaRPr lang="en-US" sz="6600" b="1" dirty="0">
              <a:solidFill>
                <a:schemeClr val="bg1"/>
              </a:solidFill>
            </a:endParaRPr>
          </a:p>
        </p:txBody>
      </p:sp>
      <p:pic>
        <p:nvPicPr>
          <p:cNvPr id="4" name="Picture 3" descr="A map of a train station&#10;&#10;Description automatically generated">
            <a:extLst>
              <a:ext uri="{FF2B5EF4-FFF2-40B4-BE49-F238E27FC236}">
                <a16:creationId xmlns:a16="http://schemas.microsoft.com/office/drawing/2014/main" id="{28E4A2F6-6AED-D3BB-7735-398BC27014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8658" y="1690688"/>
            <a:ext cx="4521834" cy="527464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2080392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648950" cy="4945878"/>
          </a:xfrm>
        </p:spPr>
        <p:txBody>
          <a:bodyPr>
            <a:normAutofit/>
          </a:bodyPr>
          <a:lstStyle/>
          <a:p>
            <a:r>
              <a:rPr lang="en-US" sz="1800" dirty="0"/>
              <a:t>Main results, to be considered in future network of multimodal/ intermodal terminals planning:</a:t>
            </a:r>
          </a:p>
          <a:p>
            <a:endParaRPr lang="en-US" sz="1800" dirty="0"/>
          </a:p>
          <a:p>
            <a:pPr lvl="1"/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Albania: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Durres container terminal dominant in the country and region. </a:t>
            </a:r>
            <a:r>
              <a:rPr lang="sr-Latn-R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</a:t>
            </a:r>
            <a:r>
              <a:rPr lang="en-US" sz="18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oor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insufficient rail connections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Tirana and further to Skopje</a:t>
            </a:r>
            <a:r>
              <a:rPr lang="sr-Latn-R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Pristina and Podgorica. </a:t>
            </a:r>
            <a:r>
              <a:rPr lang="sr-Latn-R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ack of terminals.</a:t>
            </a:r>
          </a:p>
          <a:p>
            <a:pPr lvl="1"/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Bosnia and Herzegovina: Lack of d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eveloped intermodal terminals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 rail connections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Ploce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plays a dominant role.</a:t>
            </a:r>
          </a:p>
          <a:p>
            <a:pPr lvl="1"/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Kosovo: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Miradi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terminal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has been out of operation. Regarding missing rail connections, the focus is on the connection between Pristina and Durres.</a:t>
            </a:r>
          </a:p>
          <a:p>
            <a:pPr lvl="1"/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Montenegro: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There is a notable unfavorable situation regarding railway infrastructure and connections.</a:t>
            </a:r>
          </a:p>
          <a:p>
            <a:pPr lvl="1"/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North Macedonia: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 use or participation in multimodal/ intermodal transport services. Reasons or deficiencies cited include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poor railway infrastructure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lack of terminals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lack of government incentives, etc. </a:t>
            </a:r>
          </a:p>
          <a:p>
            <a:pPr lvl="1"/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Serbia: Inadequate quality of railway infrastructure and bottlenecks</a:t>
            </a:r>
            <a:r>
              <a:rPr lang="sr-Latn-R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Cyrl-R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slow ride points), inadequate capacities of 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border crossings 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(Sid, Subotica), as well as the 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level of service on railways</a:t>
            </a:r>
            <a:r>
              <a:rPr lang="en-US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A88069-2926-A221-34F0-7341243B1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01457"/>
            <a:ext cx="7858125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Multimodal capacities and needs</a:t>
            </a:r>
          </a:p>
        </p:txBody>
      </p:sp>
    </p:spTree>
    <p:extLst>
      <p:ext uri="{BB962C8B-B14F-4D97-AF65-F5344CB8AC3E}">
        <p14:creationId xmlns:p14="http://schemas.microsoft.com/office/powerpoint/2010/main" val="7417089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0831F3-DEBE-2618-0E73-6BE4B4A03F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496E2-4D07-737C-4692-AFAF96890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812314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Multimodal capacities and needs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5B5D96A-EA08-87AE-69B7-DF19FCAA09B0}"/>
              </a:ext>
            </a:extLst>
          </p:cNvPr>
          <p:cNvSpPr txBox="1"/>
          <p:nvPr/>
        </p:nvSpPr>
        <p:spPr>
          <a:xfrm>
            <a:off x="484312" y="2416010"/>
            <a:ext cx="10980763" cy="35648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volume of rail transport in all RPs in the region is decreasing, in modal share especially</a:t>
            </a:r>
          </a:p>
          <a:p>
            <a:pPr marL="342900" marR="0" lvl="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highest volumes of quantities in rail transport were reached in the past (7-15 years ago), which indicates that the capacities of the existing multimodal terminals (i.e. railway freight stations) are currently underutilized</a:t>
            </a:r>
          </a:p>
          <a:p>
            <a:pPr marL="342900" marR="0" lvl="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Capacities of existing intermodal and container terminals are underutilized (except Port of Durres) </a:t>
            </a:r>
          </a:p>
          <a:p>
            <a:pPr marL="342900" marR="0" lvl="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 analysis on commodity types and modal split in international trade flows, showing that significant quantities of goods, especially bulk cargoes, are actually transported by road</a:t>
            </a:r>
          </a:p>
          <a:p>
            <a:pPr marL="342900" marR="0" lvl="0" indent="-342900" algn="just">
              <a:lnSpc>
                <a:spcPct val="115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Comparing data from different sources, it is evident that significant volumes of goods are transported by rail in domestic transport, on short distances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21578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9F9BF-0F1F-13DA-7DD7-FC0BCCC7C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A107B-E1CE-FE28-7602-6C1D6753D4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29000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4000" b="1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48B89AF-5D76-8DE6-DDF2-DFBFA47863C9}"/>
              </a:ext>
            </a:extLst>
          </p:cNvPr>
          <p:cNvSpPr/>
          <p:nvPr/>
        </p:nvSpPr>
        <p:spPr>
          <a:xfrm>
            <a:off x="744353" y="1937106"/>
            <a:ext cx="10703293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sr-Latn-RS" sz="3200" b="1" dirty="0">
              <a:solidFill>
                <a:schemeClr val="accent2"/>
              </a:solidFill>
            </a:endParaRPr>
          </a:p>
          <a:p>
            <a:pPr algn="ctr"/>
            <a:endParaRPr lang="sr-Latn-RS" b="1" dirty="0">
              <a:solidFill>
                <a:schemeClr val="accent2"/>
              </a:solidFill>
            </a:endParaRPr>
          </a:p>
          <a:p>
            <a:pPr mar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List of potential Rail-Road Terminals – proposals for TEN-T</a:t>
            </a:r>
          </a:p>
          <a:p>
            <a:pPr algn="ctr"/>
            <a:endParaRPr lang="sr-Latn-R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9370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>
                <a:solidFill>
                  <a:schemeClr val="bg1"/>
                </a:solidFill>
              </a:rPr>
              <a:t>TEN-T Regulation </a:t>
            </a:r>
            <a:r>
              <a:rPr lang="sr-Latn-RS" b="1" dirty="0" err="1">
                <a:solidFill>
                  <a:schemeClr val="bg1"/>
                </a:solidFill>
              </a:rPr>
              <a:t>requirements</a:t>
            </a:r>
            <a:r>
              <a:rPr lang="sr-Latn-RS" b="1" dirty="0">
                <a:solidFill>
                  <a:schemeClr val="bg1"/>
                </a:solidFill>
              </a:rPr>
              <a:t> for</a:t>
            </a:r>
            <a:br>
              <a:rPr lang="sr-Latn-RS" b="1" dirty="0">
                <a:solidFill>
                  <a:schemeClr val="bg1"/>
                </a:solidFill>
              </a:rPr>
            </a:br>
            <a:r>
              <a:rPr lang="sr-Latn-RS" b="1" dirty="0">
                <a:solidFill>
                  <a:schemeClr val="bg1"/>
                </a:solidFill>
              </a:rPr>
              <a:t>RRT </a:t>
            </a:r>
            <a:r>
              <a:rPr lang="sr-Latn-RS" b="1" dirty="0" err="1">
                <a:solidFill>
                  <a:schemeClr val="bg1"/>
                </a:solidFill>
              </a:rPr>
              <a:t>identification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587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Identification of the multimodal freight terminals, according to the requirements of the revised Trans-European Transport Network (TEN-T) Regulation (EU) 2024/1679. </a:t>
            </a:r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2000" dirty="0"/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criteria set by the Regulation for the definition of the RRTs are the following:</a:t>
            </a:r>
            <a:endParaRPr lang="sr-Latn-R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Its annual transshipment of freight exceeds 800,000 tons of non-bulk cargo </a:t>
            </a:r>
            <a:r>
              <a:rPr lang="en-US" sz="18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or</a:t>
            </a:r>
            <a:r>
              <a:rPr lang="en-U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for bulk cargo 0.1% of the corresponding total annual cargo volume handled in all EU maritime ports (2,100,000 tons)</a:t>
            </a:r>
            <a:endParaRPr lang="sr-Latn-R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endParaRPr lang="en-US" sz="1800" dirty="0">
              <a:effectLst/>
              <a:latin typeface="Book Antiqua" panose="0204060205030503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It is the main rail-road terminal designated by a MS for a NUTS 2 region, where there is no RRT complying with the above criterion</a:t>
            </a:r>
            <a:endParaRPr lang="sr-Latn-RS" sz="1800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342900" marR="0" lvl="0" indent="-342900" algn="just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US" sz="1800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It is proposed by a MS in the framework of an Action Plan for the development of a multimodal freight terminal network with proposed locations where needs for new terminals or additional transshipment capacity in existing terminals have been identified, based on the market and prospective analysis.</a:t>
            </a:r>
            <a:endParaRPr lang="en-US" sz="1800" dirty="0">
              <a:effectLst/>
              <a:latin typeface="Book Antiqua" panose="0204060205030503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646792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F09C08-B534-73CB-71AE-87440AF54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C1110-5778-5B7B-6FC2-E2F8844296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7812314" cy="1325563"/>
          </a:xfrm>
        </p:spPr>
        <p:txBody>
          <a:bodyPr>
            <a:normAutofit/>
          </a:bodyPr>
          <a:lstStyle/>
          <a:p>
            <a:r>
              <a:rPr lang="sr-Latn-RS" b="1" dirty="0">
                <a:solidFill>
                  <a:schemeClr val="bg1"/>
                </a:solidFill>
              </a:rPr>
              <a:t>MCA spatial analysis</a:t>
            </a:r>
            <a:endParaRPr lang="en-US" sz="6600" b="1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D738A31-A8CF-793A-8B80-32491BC1F1CA}"/>
              </a:ext>
            </a:extLst>
          </p:cNvPr>
          <p:cNvSpPr txBox="1"/>
          <p:nvPr/>
        </p:nvSpPr>
        <p:spPr>
          <a:xfrm>
            <a:off x="394371" y="1831394"/>
            <a:ext cx="10980763" cy="43470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just">
              <a:lnSpc>
                <a:spcPct val="115000"/>
              </a:lnSpc>
              <a:spcAft>
                <a:spcPts val="6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multi-criteria spatial analysis includes three components with the following criteria:</a:t>
            </a:r>
          </a:p>
          <a:p>
            <a:pPr marL="285750" marR="0" lvl="0" indent="-285750" algn="just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Component of identified current status</a:t>
            </a: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Significance from the aspect of national strategic documents and identified user needs</a:t>
            </a: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Significance of the location in relation to the market, i.e. international transport flows</a:t>
            </a:r>
          </a:p>
          <a:p>
            <a:pPr marL="285750" marR="0" lvl="0" indent="-285750" algn="just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Flows generation and attraction component</a:t>
            </a: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Size of the urban area</a:t>
            </a: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Proximity to the most important industrial zones</a:t>
            </a: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Position in relation to the Core and Comprehensive network</a:t>
            </a:r>
          </a:p>
          <a:p>
            <a:pPr marL="285750" marR="0" lvl="0" indent="-285750" algn="just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Modal shift potential component</a:t>
            </a:r>
          </a:p>
          <a:p>
            <a:pPr marL="742950" lvl="1" indent="-285750" algn="just">
              <a:lnSpc>
                <a:spcPct val="115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Intensity of road freight traffic</a:t>
            </a:r>
          </a:p>
          <a:p>
            <a:pPr marR="0" lvl="0" algn="just">
              <a:lnSpc>
                <a:spcPct val="115000"/>
              </a:lnSpc>
              <a:spcAft>
                <a:spcPts val="60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5670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4904" y="365125"/>
            <a:ext cx="8380799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Proposed multimodal </a:t>
            </a:r>
            <a:br>
              <a:rPr lang="sr-Latn-RS" b="1" dirty="0">
                <a:solidFill>
                  <a:schemeClr val="bg1"/>
                </a:solidFill>
              </a:rPr>
            </a:br>
            <a:r>
              <a:rPr lang="en-US" b="1" dirty="0">
                <a:solidFill>
                  <a:schemeClr val="bg1"/>
                </a:solidFill>
              </a:rPr>
              <a:t>freight terminals network</a:t>
            </a:r>
            <a:endParaRPr lang="en-US" sz="7200" b="1" dirty="0">
              <a:solidFill>
                <a:schemeClr val="bg1"/>
              </a:solidFill>
            </a:endParaRPr>
          </a:p>
        </p:txBody>
      </p:sp>
      <p:pic>
        <p:nvPicPr>
          <p:cNvPr id="9" name="Picture 8" descr="A map of a country&#10;&#10;Description automatically generated">
            <a:extLst>
              <a:ext uri="{FF2B5EF4-FFF2-40B4-BE49-F238E27FC236}">
                <a16:creationId xmlns:a16="http://schemas.microsoft.com/office/drawing/2014/main" id="{99F6A4B5-84CB-19B5-245E-897A8FE3F0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0"/>
            <a:ext cx="5699760" cy="686528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9D4AF06-B7FE-0768-2C33-14E70D7A5F4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62307"/>
          <a:stretch/>
        </p:blipFill>
        <p:spPr>
          <a:xfrm>
            <a:off x="930659" y="2488608"/>
            <a:ext cx="4676931" cy="302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9656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4E793-335C-D2AE-6493-E45C423587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1F022-A210-0711-7BE3-96406378E6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29000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4000" b="1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0B8959-33AE-989F-DABD-F37E5C69B535}"/>
              </a:ext>
            </a:extLst>
          </p:cNvPr>
          <p:cNvSpPr/>
          <p:nvPr/>
        </p:nvSpPr>
        <p:spPr>
          <a:xfrm>
            <a:off x="744353" y="1952097"/>
            <a:ext cx="10703293" cy="320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sr-Latn-RS" sz="3200" b="1" dirty="0">
              <a:solidFill>
                <a:schemeClr val="accent2"/>
              </a:solidFill>
            </a:endParaRPr>
          </a:p>
          <a:p>
            <a:pPr algn="ctr"/>
            <a:endParaRPr lang="sr-Latn-RS" b="1" dirty="0">
              <a:solidFill>
                <a:schemeClr val="bg1"/>
              </a:solidFill>
            </a:endParaRPr>
          </a:p>
          <a:p>
            <a:pPr mar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Action Plan </a:t>
            </a:r>
            <a:endParaRPr lang="sr-Latn-RS" sz="3200" b="1" dirty="0">
              <a:solidFill>
                <a:schemeClr val="bg1"/>
              </a:solidFill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for the development of a Multimodal Freight Terminals network and last-mile connectivity in the WB region</a:t>
            </a:r>
          </a:p>
          <a:p>
            <a:pPr algn="ctr"/>
            <a:endParaRPr lang="sr-Latn-R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2667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108E03-A794-B011-9B1A-929278D003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B40784-AD2A-63CB-0CF0-EE1294196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Action Plan</a:t>
            </a:r>
            <a:r>
              <a:rPr lang="sr-Latn-RS" b="1" dirty="0">
                <a:solidFill>
                  <a:schemeClr val="bg1"/>
                </a:solidFill>
              </a:rPr>
              <a:t> – </a:t>
            </a:r>
            <a:r>
              <a:rPr lang="sr-Latn-RS" b="1" dirty="0" err="1">
                <a:solidFill>
                  <a:schemeClr val="bg1"/>
                </a:solidFill>
              </a:rPr>
              <a:t>group</a:t>
            </a:r>
            <a:r>
              <a:rPr lang="sr-Latn-RS" b="1" dirty="0">
                <a:solidFill>
                  <a:schemeClr val="bg1"/>
                </a:solidFill>
              </a:rPr>
              <a:t> 1 </a:t>
            </a:r>
            <a:br>
              <a:rPr lang="sr-Latn-RS" b="1" dirty="0">
                <a:solidFill>
                  <a:schemeClr val="bg1"/>
                </a:solidFill>
              </a:rPr>
            </a:br>
            <a:r>
              <a:rPr lang="sr-Latn-RS" b="1" dirty="0" err="1">
                <a:solidFill>
                  <a:schemeClr val="bg1"/>
                </a:solidFill>
              </a:rPr>
              <a:t>terminals</a:t>
            </a:r>
            <a:r>
              <a:rPr lang="sr-Latn-RS" b="1" dirty="0">
                <a:solidFill>
                  <a:schemeClr val="bg1"/>
                </a:solidFill>
              </a:rPr>
              <a:t> </a:t>
            </a:r>
            <a:r>
              <a:rPr lang="sr-Latn-RS" b="1" dirty="0" err="1">
                <a:solidFill>
                  <a:schemeClr val="bg1"/>
                </a:solidFill>
              </a:rPr>
              <a:t>network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8D85CE-DCB4-5B60-C3E2-5E45E91D2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0646" y="1737108"/>
            <a:ext cx="8069754" cy="16918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0DF4D0D-AD8B-4E5B-659B-0FCF439F1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3429001"/>
            <a:ext cx="8073000" cy="279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7923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868A2-44E0-E76F-2AEA-693C9F958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3BAF73-1699-F03B-0C09-B46C3EDD3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Action Plan</a:t>
            </a:r>
            <a:r>
              <a:rPr lang="sr-Latn-RS" b="1" dirty="0">
                <a:solidFill>
                  <a:schemeClr val="bg1"/>
                </a:solidFill>
              </a:rPr>
              <a:t> – </a:t>
            </a:r>
            <a:r>
              <a:rPr lang="sr-Latn-RS" b="1" dirty="0" err="1">
                <a:solidFill>
                  <a:schemeClr val="bg1"/>
                </a:solidFill>
              </a:rPr>
              <a:t>group</a:t>
            </a:r>
            <a:r>
              <a:rPr lang="sr-Latn-RS" b="1" dirty="0">
                <a:solidFill>
                  <a:schemeClr val="bg1"/>
                </a:solidFill>
              </a:rPr>
              <a:t> 2 </a:t>
            </a:r>
            <a:br>
              <a:rPr lang="sr-Latn-RS" b="1" dirty="0">
                <a:solidFill>
                  <a:schemeClr val="bg1"/>
                </a:solidFill>
              </a:rPr>
            </a:br>
            <a:r>
              <a:rPr lang="sr-Latn-RS" b="1" dirty="0">
                <a:solidFill>
                  <a:schemeClr val="bg1"/>
                </a:solidFill>
              </a:rPr>
              <a:t>last mile </a:t>
            </a:r>
            <a:r>
              <a:rPr lang="sr-Latn-RS" b="1" dirty="0" err="1">
                <a:solidFill>
                  <a:schemeClr val="bg1"/>
                </a:solidFill>
              </a:rPr>
              <a:t>connectivity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A3FFAE-83EC-618E-29C7-1A55B12162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9251" y="1188900"/>
            <a:ext cx="6343101" cy="149029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B3F30A0-297D-CC11-451C-415E6800B6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9251" y="2679192"/>
            <a:ext cx="6343101" cy="30902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752F85-8446-13CE-1CFE-EDDEA86BE4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9251" y="5769421"/>
            <a:ext cx="6343101" cy="108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64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731BA-0BC1-B673-B646-49F60C2B1A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87DB8-FFD7-9C2F-867E-5A3159E29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>
                <a:solidFill>
                  <a:schemeClr val="bg1"/>
                </a:solidFill>
              </a:rPr>
              <a:t>TEN-T</a:t>
            </a:r>
            <a:r>
              <a:rPr lang="en-US" b="1" dirty="0">
                <a:solidFill>
                  <a:schemeClr val="bg1"/>
                </a:solidFill>
              </a:rPr>
              <a:t> revision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605B3E-C04C-AB1A-480F-94290F1EA4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587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sr-Latn-RS" sz="2400" dirty="0"/>
              <a:t>In </a:t>
            </a:r>
            <a:r>
              <a:rPr lang="sr-Latn-RS" sz="2400" dirty="0" err="1"/>
              <a:t>the</a:t>
            </a:r>
            <a:r>
              <a:rPr lang="sr-Latn-RS" sz="2400" dirty="0"/>
              <a:t> </a:t>
            </a:r>
            <a:r>
              <a:rPr lang="sr-Latn-RS" sz="2400" dirty="0" err="1"/>
              <a:t>Extension</a:t>
            </a:r>
            <a:r>
              <a:rPr lang="sr-Latn-RS" sz="2400" dirty="0"/>
              <a:t> to WB, </a:t>
            </a:r>
            <a:r>
              <a:rPr lang="en-US" sz="2400" dirty="0"/>
              <a:t>Core and Comprehensive road, railway network and ports in Western Balkan are defined</a:t>
            </a:r>
            <a:r>
              <a:rPr lang="sr-Latn-RS" sz="2400" dirty="0"/>
              <a:t>, </a:t>
            </a:r>
            <a:r>
              <a:rPr lang="sr-Latn-RS" sz="2400" dirty="0" err="1"/>
              <a:t>while</a:t>
            </a:r>
            <a:r>
              <a:rPr lang="sr-Latn-RS" sz="2400" dirty="0"/>
              <a:t> </a:t>
            </a:r>
            <a:r>
              <a:rPr lang="sr-Latn-RS" sz="2400" dirty="0" err="1"/>
              <a:t>Multimodal</a:t>
            </a:r>
            <a:r>
              <a:rPr lang="sr-Latn-RS" sz="2400" dirty="0"/>
              <a:t> </a:t>
            </a:r>
            <a:r>
              <a:rPr lang="sr-Latn-RS" sz="2400" dirty="0" err="1"/>
              <a:t>terminals</a:t>
            </a:r>
            <a:r>
              <a:rPr lang="sr-Latn-RS" sz="2400" dirty="0"/>
              <a:t> </a:t>
            </a:r>
            <a:r>
              <a:rPr lang="sr-Latn-RS" sz="2400" dirty="0" err="1"/>
              <a:t>not</a:t>
            </a:r>
            <a:endParaRPr lang="sr-Latn-RS" sz="2400" dirty="0"/>
          </a:p>
          <a:p>
            <a:pPr marL="0" indent="0">
              <a:buNone/>
            </a:pPr>
            <a:endParaRPr lang="sr-Latn-RS" sz="2400" dirty="0"/>
          </a:p>
          <a:p>
            <a:pPr marL="0" indent="0">
              <a:buNone/>
            </a:pPr>
            <a:r>
              <a:rPr lang="sr-Latn-RS" sz="2400" dirty="0"/>
              <a:t>TEN-T Regulation: </a:t>
            </a:r>
          </a:p>
          <a:p>
            <a:pPr algn="just"/>
            <a:r>
              <a:rPr lang="en-US" sz="2400" dirty="0"/>
              <a:t>Member States shall make all possible efforts to ensure that there is sufficient multimodal freight terminal capacity serving the </a:t>
            </a:r>
            <a:r>
              <a:rPr lang="sr-Latn-RS" sz="2400" dirty="0"/>
              <a:t>TEN-T</a:t>
            </a:r>
            <a:r>
              <a:rPr lang="en-US" sz="2400" dirty="0"/>
              <a:t>, taking into account current and future traffic flows, in particular flows serving urban nodes, industrial </a:t>
            </a:r>
            <a:r>
              <a:rPr lang="en-US" sz="2400" dirty="0" err="1"/>
              <a:t>centres</a:t>
            </a:r>
            <a:r>
              <a:rPr lang="en-US" sz="2400" dirty="0"/>
              <a:t>, ports and logistics hubs</a:t>
            </a:r>
          </a:p>
          <a:p>
            <a:r>
              <a:rPr lang="sr-Latn-RS" sz="2400" dirty="0"/>
              <a:t>T</a:t>
            </a:r>
            <a:r>
              <a:rPr lang="en-US" sz="2400" dirty="0"/>
              <a:t>he Member States should conduct a market and prospective analysis on multimodal freight terminals on their territory and elaborate an action plan for the development of a multimodal freight terminal network. </a:t>
            </a:r>
            <a:endParaRPr lang="sr-Latn-RS" sz="2400" dirty="0"/>
          </a:p>
          <a:p>
            <a:pPr lvl="1"/>
            <a:r>
              <a:rPr lang="en-US" sz="2000" dirty="0"/>
              <a:t>examine the current and the future traffic flows of freight, per transport mode; </a:t>
            </a:r>
            <a:endParaRPr lang="sr-Latn-RS" sz="2000" dirty="0"/>
          </a:p>
          <a:p>
            <a:pPr lvl="1"/>
            <a:r>
              <a:rPr lang="en-US" sz="2000" dirty="0"/>
              <a:t>identify the existing multimodal freight terminals of the trans-European transport network on their territory, and assess the need for new multimodal freight terminals or additional transshipment capacity in existing terminals; </a:t>
            </a:r>
            <a:endParaRPr lang="sr-Latn-RS" sz="2000" dirty="0"/>
          </a:p>
          <a:p>
            <a:pPr lvl="1"/>
            <a:r>
              <a:rPr lang="en-US" sz="2000" dirty="0"/>
              <a:t>analyze how to ensure adequate distribution of multimodal freight terminals with adequate transshipment capacity, this shall take into account the terminals located in border areas of neighboring Member States.</a:t>
            </a:r>
          </a:p>
        </p:txBody>
      </p:sp>
    </p:spTree>
    <p:extLst>
      <p:ext uri="{BB962C8B-B14F-4D97-AF65-F5344CB8AC3E}">
        <p14:creationId xmlns:p14="http://schemas.microsoft.com/office/powerpoint/2010/main" val="30740771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20ED5A-D44E-37D0-BEE7-F13736494E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E5B2A-856E-BE98-DBB2-23F4B4758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3365"/>
            <a:ext cx="10515600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Action Plan</a:t>
            </a:r>
            <a:r>
              <a:rPr lang="sr-Latn-RS" b="1" dirty="0">
                <a:solidFill>
                  <a:schemeClr val="bg1"/>
                </a:solidFill>
              </a:rPr>
              <a:t> – group 3 </a:t>
            </a:r>
            <a:br>
              <a:rPr lang="sr-Latn-RS" b="1" dirty="0">
                <a:solidFill>
                  <a:schemeClr val="bg1"/>
                </a:solidFill>
              </a:rPr>
            </a:br>
            <a:r>
              <a:rPr lang="sr-Latn-RS" b="1" dirty="0">
                <a:solidFill>
                  <a:schemeClr val="bg1"/>
                </a:solidFill>
              </a:rPr>
              <a:t>digital aspects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B1FE32-9F99-33B6-4001-AB1EE625A5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0930" y="1482291"/>
            <a:ext cx="7423051" cy="16815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4BAE720-068C-0F74-4FA9-FA214E8F61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3163804"/>
            <a:ext cx="7376160" cy="355729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710809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CEB7E-F2EF-9BAA-84A3-18E334ACC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6D496-3922-FE1D-9579-8531F0236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Action Plan</a:t>
            </a:r>
            <a:r>
              <a:rPr lang="sr-Latn-RS" b="1" dirty="0">
                <a:solidFill>
                  <a:schemeClr val="bg1"/>
                </a:solidFill>
              </a:rPr>
              <a:t> – </a:t>
            </a:r>
            <a:r>
              <a:rPr lang="sr-Latn-RS" b="1" dirty="0" err="1">
                <a:solidFill>
                  <a:schemeClr val="bg1"/>
                </a:solidFill>
              </a:rPr>
              <a:t>horizontal</a:t>
            </a:r>
            <a:r>
              <a:rPr lang="sr-Latn-RS" b="1" dirty="0">
                <a:solidFill>
                  <a:schemeClr val="bg1"/>
                </a:solidFill>
              </a:rPr>
              <a:t> and </a:t>
            </a:r>
            <a:r>
              <a:rPr lang="sr-Latn-RS" b="1" dirty="0" err="1">
                <a:solidFill>
                  <a:schemeClr val="bg1"/>
                </a:solidFill>
              </a:rPr>
              <a:t>other</a:t>
            </a:r>
            <a:r>
              <a:rPr lang="sr-Latn-RS" b="1" dirty="0">
                <a:solidFill>
                  <a:schemeClr val="bg1"/>
                </a:solidFill>
              </a:rPr>
              <a:t> </a:t>
            </a:r>
            <a:br>
              <a:rPr lang="sr-Latn-RS" b="1" dirty="0">
                <a:solidFill>
                  <a:schemeClr val="bg1"/>
                </a:solidFill>
              </a:rPr>
            </a:br>
            <a:r>
              <a:rPr lang="sr-Latn-RS" b="1" dirty="0" err="1">
                <a:solidFill>
                  <a:schemeClr val="bg1"/>
                </a:solidFill>
              </a:rPr>
              <a:t>measures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B9940-03EA-3454-EBB8-13814C02AD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5878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Harmonization of national legislation with provisions of Combined Transport Directive 92/106/EEC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Harmonization of the standards and rules on Customs treatment of intermodal units in international transport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Defining the activity of intermodal transport as an economic activity of special interest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I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mprovement and procurement of railway rolling stock and maintenance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Facilitation of railway crossing points, their improvement and introducing joint border crossing points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815454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432C2B-3ED2-F239-C6BF-AC1F7D6C43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F4C25-B30E-7207-B5F7-70AD5BC14E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429000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4000" b="1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B26A2B-5A3F-C969-F029-89D5C08C6D19}"/>
              </a:ext>
            </a:extLst>
          </p:cNvPr>
          <p:cNvSpPr/>
          <p:nvPr/>
        </p:nvSpPr>
        <p:spPr>
          <a:xfrm>
            <a:off x="659512" y="3121021"/>
            <a:ext cx="10703293" cy="1304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sr-Latn-RS" b="1" dirty="0">
              <a:solidFill>
                <a:schemeClr val="bg1"/>
              </a:solidFill>
            </a:endParaRPr>
          </a:p>
          <a:p>
            <a:pPr marL="0" indent="0" algn="ctr">
              <a:lnSpc>
                <a:spcPct val="115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Next steps </a:t>
            </a:r>
          </a:p>
          <a:p>
            <a:pPr algn="ctr"/>
            <a:endParaRPr lang="sr-Latn-R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4624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4E505F66-A6E0-48D5-9911-B6FA184D6D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 rot="1241751">
            <a:off x="7165538" y="2385067"/>
            <a:ext cx="3172565" cy="15275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5F38F1-7928-4D25-AA98-642D59930551}"/>
              </a:ext>
            </a:extLst>
          </p:cNvPr>
          <p:cNvSpPr txBox="1"/>
          <p:nvPr/>
        </p:nvSpPr>
        <p:spPr>
          <a:xfrm>
            <a:off x="903911" y="3040462"/>
            <a:ext cx="60940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61963" indent="-461963">
              <a:buNone/>
            </a:pPr>
            <a:r>
              <a:rPr lang="en-US" sz="1800" dirty="0">
                <a:solidFill>
                  <a:srgbClr val="0070C0"/>
                </a:solidFill>
                <a:hlinkClick r:id="" action="ppaction://noaction"/>
              </a:rPr>
              <a:t>www.transport-community.org</a:t>
            </a:r>
            <a:endParaRPr lang="en-US" sz="1800" dirty="0">
              <a:solidFill>
                <a:srgbClr val="0070C0"/>
              </a:solidFill>
            </a:endParaRPr>
          </a:p>
          <a:p>
            <a:pPr marL="461963" indent="-461963">
              <a:buNone/>
            </a:pPr>
            <a:endParaRPr lang="en-US" sz="1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609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6EB977-DCFA-9052-E2A2-E90C37DEF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C718B9-1A20-BEB9-87FD-618CC2948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>
                <a:solidFill>
                  <a:schemeClr val="bg1"/>
                </a:solidFill>
              </a:rPr>
              <a:t>TEN-T Regulation </a:t>
            </a:r>
            <a:r>
              <a:rPr lang="sr-Latn-RS" b="1" dirty="0" err="1">
                <a:solidFill>
                  <a:schemeClr val="bg1"/>
                </a:solidFill>
              </a:rPr>
              <a:t>requirements</a:t>
            </a:r>
            <a:r>
              <a:rPr lang="sr-Latn-RS" b="1" dirty="0">
                <a:solidFill>
                  <a:schemeClr val="bg1"/>
                </a:solidFill>
              </a:rPr>
              <a:t> for</a:t>
            </a:r>
            <a:br>
              <a:rPr lang="sr-Latn-RS" b="1" dirty="0">
                <a:solidFill>
                  <a:schemeClr val="bg1"/>
                </a:solidFill>
              </a:rPr>
            </a:br>
            <a:r>
              <a:rPr lang="sr-Latn-RS" b="1" dirty="0">
                <a:solidFill>
                  <a:schemeClr val="bg1"/>
                </a:solidFill>
              </a:rPr>
              <a:t>RRT infrastructure and </a:t>
            </a:r>
            <a:r>
              <a:rPr lang="sr-Latn-RS" b="1" dirty="0" err="1">
                <a:solidFill>
                  <a:schemeClr val="bg1"/>
                </a:solidFill>
              </a:rPr>
              <a:t>equipment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86CCB6-181F-4311-FF5C-AFBCA5AB80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94587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dirty="0"/>
              <a:t>In terms of infrastructure, the basic requirements for multimodal freight terminals, i.e. including rail-road terminals, according to Article 38, are:</a:t>
            </a:r>
          </a:p>
          <a:p>
            <a:r>
              <a:rPr lang="en-US" sz="2000" dirty="0"/>
              <a:t>must be connected to at least two transport modes (i.e. railway and road network in case of RRTs)</a:t>
            </a:r>
          </a:p>
          <a:p>
            <a:r>
              <a:rPr lang="en-US" sz="2000" dirty="0"/>
              <a:t>be able to accommodate 740 m long trains without manipulation or in case this is not economically viable, to ensure this requirement by 2040</a:t>
            </a:r>
          </a:p>
          <a:p>
            <a:r>
              <a:rPr lang="en-US" sz="2000" dirty="0"/>
              <a:t>must be equipped with at least one recharging station for heavy-duty vehicles, inside the terminal or at a maximum distance of 3 km, as well as, if applicable, one refueling station used for hydrogen powered heavy-duty vehicles by the end of 2030</a:t>
            </a:r>
          </a:p>
          <a:p>
            <a:r>
              <a:rPr lang="en-US" sz="2000" dirty="0"/>
              <a:t>equipped, by the end of 2030, with cranes, conveyors or other transshipment devices to move freight between different transport modes and for the positioning and storage of freight; especially in the case of vertical transshipment equipped with enough transshipment capacity able to handle containers, swap bodies or semi-trailers</a:t>
            </a:r>
          </a:p>
          <a:p>
            <a:r>
              <a:rPr lang="en-US" sz="2000" dirty="0"/>
              <a:t>controlled access and dedicated areas such as gate area, intermediate buffer and waiting area, transshipment area and driving or loading lanes</a:t>
            </a:r>
          </a:p>
          <a:p>
            <a:r>
              <a:rPr lang="en-US" sz="2000" dirty="0"/>
              <a:t>equipped, by end the of 2030, with digital tools to facilitate:</a:t>
            </a:r>
          </a:p>
          <a:p>
            <a:pPr lvl="1"/>
            <a:r>
              <a:rPr lang="en-US" sz="1600" dirty="0"/>
              <a:t>efficient terminal operations (photogates, terminal operation system, driver digital check-in/check-out, cameras or other sensors on transshipment equipment, </a:t>
            </a:r>
            <a:r>
              <a:rPr lang="en-US" sz="1600" dirty="0" err="1"/>
              <a:t>railside</a:t>
            </a:r>
            <a:r>
              <a:rPr lang="en-US" sz="1600" dirty="0"/>
              <a:t> camera systems, etc.)</a:t>
            </a:r>
          </a:p>
          <a:p>
            <a:pPr lvl="1"/>
            <a:r>
              <a:rPr lang="en-US" sz="1600" dirty="0"/>
              <a:t>provision of information flows within a terminal and between the transport modes and information exchange with interoperable systems</a:t>
            </a:r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65675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906538-A322-807E-6C88-0D7320E912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91D85-4C66-4A4A-E0DE-B6F83B2FA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b="1" dirty="0">
                <a:solidFill>
                  <a:schemeClr val="bg1"/>
                </a:solidFill>
              </a:rPr>
              <a:t>TEN-T</a:t>
            </a:r>
            <a:r>
              <a:rPr lang="en-US" b="1" dirty="0">
                <a:solidFill>
                  <a:schemeClr val="bg1"/>
                </a:solidFill>
              </a:rPr>
              <a:t> revision</a:t>
            </a:r>
          </a:p>
        </p:txBody>
      </p:sp>
      <p:pic>
        <p:nvPicPr>
          <p:cNvPr id="6" name="Picture 5" descr="A map of the country&#10;&#10;Description automatically generated">
            <a:extLst>
              <a:ext uri="{FF2B5EF4-FFF2-40B4-BE49-F238E27FC236}">
                <a16:creationId xmlns:a16="http://schemas.microsoft.com/office/drawing/2014/main" id="{23AE95E0-A67D-20F4-7F50-44F3BF22C1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365125"/>
            <a:ext cx="5715000" cy="6153785"/>
          </a:xfrm>
          <a:prstGeom prst="rect">
            <a:avLst/>
          </a:prstGeom>
          <a:ln>
            <a:solidFill>
              <a:schemeClr val="accent6"/>
            </a:solidFill>
          </a:ln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56A946A-CE2C-207E-36E2-4B0D77F05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53500" y="2467832"/>
            <a:ext cx="1342644" cy="11166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Latn-RS" sz="8800" dirty="0">
                <a:solidFill>
                  <a:srgbClr val="FFFF00"/>
                </a:solidFill>
              </a:rPr>
              <a:t>?</a:t>
            </a:r>
            <a:endParaRPr lang="en-US" sz="8800" dirty="0">
              <a:solidFill>
                <a:srgbClr val="FFFF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86BE95-6E09-874E-778F-4A6FB0060543}"/>
              </a:ext>
            </a:extLst>
          </p:cNvPr>
          <p:cNvSpPr txBox="1"/>
          <p:nvPr/>
        </p:nvSpPr>
        <p:spPr>
          <a:xfrm>
            <a:off x="191263" y="1969833"/>
            <a:ext cx="564260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The </a:t>
            </a:r>
            <a:r>
              <a:rPr lang="sr-Latn-RS" dirty="0"/>
              <a:t>TEN-T </a:t>
            </a:r>
            <a:r>
              <a:rPr lang="en-US" dirty="0"/>
              <a:t>multimodal freight terminals are</a:t>
            </a:r>
            <a:r>
              <a:rPr lang="sr-Latn-RS" dirty="0"/>
              <a:t>:</a:t>
            </a:r>
            <a:r>
              <a:rPr lang="en-US" dirty="0"/>
              <a:t> </a:t>
            </a:r>
            <a:endParaRPr lang="sr-Latn-RS" dirty="0"/>
          </a:p>
          <a:p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open to all operators and users</a:t>
            </a:r>
            <a:r>
              <a:rPr lang="en-US" dirty="0"/>
              <a:t> in a non-discriminatory way and located</a:t>
            </a:r>
            <a:r>
              <a:rPr lang="sr-Latn-RS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or adjacent to the maritime ports </a:t>
            </a: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or adjacent to the inland ports </a:t>
            </a: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 the airports </a:t>
            </a: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Latn-R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classified as </a:t>
            </a:r>
            <a:r>
              <a:rPr lang="sr-Latn-RS" dirty="0"/>
              <a:t>R</a:t>
            </a:r>
            <a:r>
              <a:rPr lang="en-US" dirty="0"/>
              <a:t>ail</a:t>
            </a:r>
            <a:r>
              <a:rPr lang="sr-Latn-RS" dirty="0"/>
              <a:t>-R</a:t>
            </a:r>
            <a:r>
              <a:rPr lang="en-US" dirty="0" err="1"/>
              <a:t>oad</a:t>
            </a:r>
            <a:r>
              <a:rPr lang="en-US" dirty="0"/>
              <a:t> or terminals along </a:t>
            </a:r>
            <a:r>
              <a:rPr lang="sr-Latn-RS" dirty="0"/>
              <a:t>IWW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7648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22413-B124-85B2-4031-5B5691A5A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Content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22B99-0C13-03FC-F15D-F3604F5AB7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en-US" sz="3000" b="1" dirty="0"/>
              <a:t>TEN –T revision </a:t>
            </a:r>
          </a:p>
          <a:p>
            <a:pPr>
              <a:lnSpc>
                <a:spcPct val="150000"/>
              </a:lnSpc>
            </a:pPr>
            <a:r>
              <a:rPr lang="sr-Latn-RS" sz="3000" b="1" dirty="0"/>
              <a:t>User</a:t>
            </a:r>
            <a:r>
              <a:rPr lang="en-US" sz="3000" b="1" dirty="0"/>
              <a:t>s’ satisfaction survey</a:t>
            </a:r>
          </a:p>
          <a:p>
            <a:pPr>
              <a:lnSpc>
                <a:spcPct val="150000"/>
              </a:lnSpc>
            </a:pPr>
            <a:r>
              <a:rPr lang="en-US" sz="3000" b="1" dirty="0"/>
              <a:t>Market and prospective analysis on multimodal freight terminals</a:t>
            </a:r>
          </a:p>
          <a:p>
            <a:pPr>
              <a:lnSpc>
                <a:spcPct val="150000"/>
              </a:lnSpc>
            </a:pPr>
            <a:r>
              <a:rPr lang="en-US" sz="3000" b="1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Analysis</a:t>
            </a:r>
            <a:r>
              <a:rPr lang="en-US" sz="3000" b="1" dirty="0">
                <a:effectLst/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 of existing multimodal freight terminals (per RP and WB)</a:t>
            </a:r>
          </a:p>
          <a:p>
            <a:pPr>
              <a:lnSpc>
                <a:spcPct val="150000"/>
              </a:lnSpc>
            </a:pPr>
            <a:r>
              <a:rPr lang="en-US" sz="3000" b="1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List of potential Rail-Road Terminals – proposals for TEN-T</a:t>
            </a:r>
          </a:p>
          <a:p>
            <a:pPr>
              <a:lnSpc>
                <a:spcPct val="150000"/>
              </a:lnSpc>
            </a:pPr>
            <a:r>
              <a:rPr lang="en-US" sz="3000" b="1" dirty="0"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Action Plan for the development of a Multimodal Freight Terminals network and last-mile connectivity in the WB region</a:t>
            </a:r>
          </a:p>
          <a:p>
            <a:endParaRPr lang="en-US" sz="2000" b="1" dirty="0">
              <a:effectLst/>
              <a:latin typeface="Calibri" panose="020F050202020403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endParaRPr lang="sr-Latn-RS" sz="2000" dirty="0"/>
          </a:p>
          <a:p>
            <a:endParaRPr lang="en-US" sz="2800" b="1" dirty="0"/>
          </a:p>
          <a:p>
            <a:endParaRPr lang="sr-Latn-R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94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429000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b="1" dirty="0">
                <a:solidFill>
                  <a:schemeClr val="bg1"/>
                </a:solidFill>
              </a:rPr>
            </a:br>
            <a:br>
              <a:rPr lang="en-US" altLang="en-US" sz="6000" b="1" dirty="0">
                <a:solidFill>
                  <a:schemeClr val="bg1"/>
                </a:solidFill>
              </a:rPr>
            </a:br>
            <a:br>
              <a:rPr lang="en-US" altLang="en-US" sz="4000" b="1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72578" y="2226432"/>
            <a:ext cx="1070329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dirty="0">
              <a:solidFill>
                <a:schemeClr val="bg1"/>
              </a:solidFill>
            </a:endParaRPr>
          </a:p>
          <a:p>
            <a:pPr algn="ctr"/>
            <a:endParaRPr lang="sr-Latn-RS" sz="2400" b="1" dirty="0">
              <a:solidFill>
                <a:schemeClr val="accent2"/>
              </a:solidFill>
            </a:endParaRPr>
          </a:p>
          <a:p>
            <a:pPr algn="ctr"/>
            <a:r>
              <a:rPr lang="sr-Latn-RS" sz="4000" b="1" dirty="0">
                <a:solidFill>
                  <a:schemeClr val="bg1"/>
                </a:solidFill>
              </a:rPr>
              <a:t>User</a:t>
            </a:r>
            <a:r>
              <a:rPr lang="en-US" sz="4000" b="1" dirty="0">
                <a:solidFill>
                  <a:schemeClr val="bg1"/>
                </a:solidFill>
              </a:rPr>
              <a:t>s’ satisfaction survey</a:t>
            </a:r>
          </a:p>
          <a:p>
            <a:pPr algn="ctr"/>
            <a:endParaRPr lang="sr-Latn-RS" sz="2400" dirty="0">
              <a:solidFill>
                <a:schemeClr val="bg1"/>
              </a:solidFill>
            </a:endParaRPr>
          </a:p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070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715000" cy="4476701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1800" dirty="0"/>
              <a:t>The analysis of the collected data and information regarding users’ satisfaction was performed separately for</a:t>
            </a:r>
            <a:r>
              <a:rPr lang="en-GB" sz="1800" dirty="0"/>
              <a:t>:</a:t>
            </a:r>
            <a:endParaRPr lang="en-US" sz="1800" dirty="0"/>
          </a:p>
          <a:p>
            <a:pPr lvl="1">
              <a:lnSpc>
                <a:spcPct val="150000"/>
              </a:lnSpc>
            </a:pPr>
            <a:r>
              <a:rPr lang="en-GB" sz="1600" dirty="0"/>
              <a:t>End Users of Transport Services (Shippers, Consignees - Exporters/ Importers, Production, Trade Companies) </a:t>
            </a:r>
            <a:endParaRPr lang="en-US" sz="1600" dirty="0"/>
          </a:p>
          <a:p>
            <a:pPr lvl="1">
              <a:lnSpc>
                <a:spcPct val="150000"/>
              </a:lnSpc>
            </a:pPr>
            <a:r>
              <a:rPr lang="en-GB" sz="1600" dirty="0"/>
              <a:t>Providers of Transport Services and Organization of Transport Services (carriers, logistics providers, freight forwarders)</a:t>
            </a:r>
            <a:endParaRPr lang="en-US" sz="16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A88069-2926-A221-34F0-7341243B1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775"/>
            <a:ext cx="7858125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About survey participants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1944471-E4A3-08D4-DF0B-97A20BDF36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0" y="4029012"/>
            <a:ext cx="4763770" cy="2735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56F6287-D1A5-059D-B539-8FB05F1EE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5411" y="1802592"/>
            <a:ext cx="4285859" cy="20057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85AD80D5-3F66-DA3E-93AA-252DA589827D}"/>
              </a:ext>
            </a:extLst>
          </p:cNvPr>
          <p:cNvSpPr/>
          <p:nvPr/>
        </p:nvSpPr>
        <p:spPr>
          <a:xfrm>
            <a:off x="9905999" y="2695575"/>
            <a:ext cx="1266825" cy="5619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9BAE7951-E6A7-8833-B59B-6173CF12A8EE}"/>
              </a:ext>
            </a:extLst>
          </p:cNvPr>
          <p:cNvSpPr/>
          <p:nvPr/>
        </p:nvSpPr>
        <p:spPr>
          <a:xfrm>
            <a:off x="6943725" y="5886450"/>
            <a:ext cx="1371600" cy="5619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AE4CF158-2AF0-294A-57D3-82DACF5FB1BD}"/>
              </a:ext>
            </a:extLst>
          </p:cNvPr>
          <p:cNvSpPr/>
          <p:nvPr/>
        </p:nvSpPr>
        <p:spPr>
          <a:xfrm>
            <a:off x="9820276" y="4029012"/>
            <a:ext cx="1725294" cy="1466913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B621D884-B11B-F9CB-D9BD-3067227E5109}"/>
              </a:ext>
            </a:extLst>
          </p:cNvPr>
          <p:cNvSpPr/>
          <p:nvPr/>
        </p:nvSpPr>
        <p:spPr>
          <a:xfrm>
            <a:off x="7458075" y="3179487"/>
            <a:ext cx="1266825" cy="561975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5648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0605" y="1946502"/>
            <a:ext cx="5257800" cy="521416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dirty="0"/>
              <a:t>Lead time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5A88069-2926-A221-34F0-7341243B1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1775"/>
            <a:ext cx="7858125" cy="1325563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Lead time, connectivity and price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12903C-78BE-43F0-A5B5-69FEC3BE132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20" t="27930" r="2107" b="2046"/>
          <a:stretch/>
        </p:blipFill>
        <p:spPr>
          <a:xfrm>
            <a:off x="365579" y="2865210"/>
            <a:ext cx="6607851" cy="28667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3683EF-0261-ED46-8DFF-9C55452957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195" r="18919"/>
          <a:stretch/>
        </p:blipFill>
        <p:spPr>
          <a:xfrm>
            <a:off x="6962773" y="2480945"/>
            <a:ext cx="3838575" cy="4145280"/>
          </a:xfrm>
          <a:prstGeom prst="rect">
            <a:avLst/>
          </a:prstGeom>
        </p:spPr>
      </p:pic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B6E5574-5A80-7AC6-66CD-276CB494956B}"/>
              </a:ext>
            </a:extLst>
          </p:cNvPr>
          <p:cNvSpPr txBox="1">
            <a:spLocks/>
          </p:cNvSpPr>
          <p:nvPr/>
        </p:nvSpPr>
        <p:spPr>
          <a:xfrm>
            <a:off x="6095999" y="1825625"/>
            <a:ext cx="5572125" cy="49458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/>
              <a:t>Pricing of multimodal services </a:t>
            </a:r>
            <a:r>
              <a:rPr lang="en-US" sz="1800" dirty="0"/>
              <a:t>compared to other transport means is considered “Medium” to “High”.</a:t>
            </a:r>
            <a:endParaRPr lang="en-US" sz="1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7153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01" id="{B1B55B91-CC5D-4D5C-8275-51151AD53E2D}" vid="{D8D67D4F-C32E-40E8-8BB9-84FC4CFEB218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6b88493-a865-49b9-b502-6098bd4e94c2" xsi:nil="true"/>
    <lcf76f155ced4ddcb4097134ff3c332f xmlns="a61dd786-7e6d-49b8-839c-25748bb0e757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B799E7085526448A49B74892894ACF8" ma:contentTypeVersion="16" ma:contentTypeDescription="Create a new document." ma:contentTypeScope="" ma:versionID="1846a70d42a3211f32fa52f8c8fe3a1c">
  <xsd:schema xmlns:xsd="http://www.w3.org/2001/XMLSchema" xmlns:xs="http://www.w3.org/2001/XMLSchema" xmlns:p="http://schemas.microsoft.com/office/2006/metadata/properties" xmlns:ns2="a61dd786-7e6d-49b8-839c-25748bb0e757" xmlns:ns3="e6b88493-a865-49b9-b502-6098bd4e94c2" targetNamespace="http://schemas.microsoft.com/office/2006/metadata/properties" ma:root="true" ma:fieldsID="4427b38842ca9ac750f4e9ec36084b76" ns2:_="" ns3:_="">
    <xsd:import namespace="a61dd786-7e6d-49b8-839c-25748bb0e757"/>
    <xsd:import namespace="e6b88493-a865-49b9-b502-6098bd4e94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1dd786-7e6d-49b8-839c-25748bb0e75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Location" ma:index="11" nillable="true" ma:displayName="Location" ma:internalName="MediaServiceLocatio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be9657bc-322d-432e-b9f5-20aab76456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6b88493-a865-49b9-b502-6098bd4e94c2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4c7d1092-8c76-4edd-8d6c-49f990aea377}" ma:internalName="TaxCatchAll" ma:showField="CatchAllData" ma:web="e6b88493-a865-49b9-b502-6098bd4e94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84949-981F-4A6C-B161-7C253116CB8F}">
  <ds:schemaRefs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69a74eed-6a73-4e89-b00d-934801e2fee9"/>
    <ds:schemaRef ds:uri="http://www.w3.org/XML/1998/namespace"/>
    <ds:schemaRef ds:uri="http://purl.org/dc/dcmitype/"/>
    <ds:schemaRef ds:uri="http://schemas.microsoft.com/office/2006/documentManagement/types"/>
    <ds:schemaRef ds:uri="e6b88493-a865-49b9-b502-6098bd4e94c2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8C61273-B9A7-4EE1-A183-57C84527EA9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0F29E76-07B1-4967-8120-68A8FE7CA0EA}"/>
</file>

<file path=docProps/app.xml><?xml version="1.0" encoding="utf-8"?>
<Properties xmlns="http://schemas.openxmlformats.org/officeDocument/2006/extended-properties" xmlns:vt="http://schemas.openxmlformats.org/officeDocument/2006/docPropsVTypes">
  <Template>Transport Community</Template>
  <TotalTime>9718</TotalTime>
  <Words>1940</Words>
  <Application>Microsoft Office PowerPoint</Application>
  <PresentationFormat>Widescreen</PresentationFormat>
  <Paragraphs>224</Paragraphs>
  <Slides>33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Book Antiqua</vt:lpstr>
      <vt:lpstr>Calibri</vt:lpstr>
      <vt:lpstr>Calibri Light</vt:lpstr>
      <vt:lpstr>Wingdings</vt:lpstr>
      <vt:lpstr>Office Theme</vt:lpstr>
      <vt:lpstr>Custom Design</vt:lpstr>
      <vt:lpstr>     </vt:lpstr>
      <vt:lpstr>Background</vt:lpstr>
      <vt:lpstr>TEN-T revision</vt:lpstr>
      <vt:lpstr>TEN-T Regulation requirements for RRT infrastructure and equipment</vt:lpstr>
      <vt:lpstr>TEN-T revision</vt:lpstr>
      <vt:lpstr>Content</vt:lpstr>
      <vt:lpstr>       </vt:lpstr>
      <vt:lpstr>About survey participants</vt:lpstr>
      <vt:lpstr>Lead time, connectivity and price</vt:lpstr>
      <vt:lpstr>Obstacles and benefits</vt:lpstr>
      <vt:lpstr>Needs and reasons to keep with road transport</vt:lpstr>
      <vt:lpstr>       </vt:lpstr>
      <vt:lpstr>PowerPoint Presentation</vt:lpstr>
      <vt:lpstr>Current transport flows at WB level </vt:lpstr>
      <vt:lpstr>Current transport flows at WB level </vt:lpstr>
      <vt:lpstr>Forecast of multimodal freight volumes</vt:lpstr>
      <vt:lpstr>Forecast of multimodal/ intermodal freight volumes </vt:lpstr>
      <vt:lpstr>       </vt:lpstr>
      <vt:lpstr>Main multimodal freight terminals</vt:lpstr>
      <vt:lpstr>Main intermodal  freight terminals, railway stations and ports</vt:lpstr>
      <vt:lpstr>Multimodal capacities and needs</vt:lpstr>
      <vt:lpstr>Multimodal capacities and needs</vt:lpstr>
      <vt:lpstr>       </vt:lpstr>
      <vt:lpstr>TEN-T Regulation requirements for RRT identification</vt:lpstr>
      <vt:lpstr>MCA spatial analysis</vt:lpstr>
      <vt:lpstr>Proposed multimodal  freight terminals network</vt:lpstr>
      <vt:lpstr>       </vt:lpstr>
      <vt:lpstr>Action Plan – group 1  terminals network</vt:lpstr>
      <vt:lpstr>Action Plan – group 2  last mile connectivity</vt:lpstr>
      <vt:lpstr>Action Plan – group 3  digital aspects</vt:lpstr>
      <vt:lpstr>Action Plan – horizontal and other  measures</vt:lpstr>
      <vt:lpstr>      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Korisnik</dc:creator>
  <cp:lastModifiedBy>Elson Thana</cp:lastModifiedBy>
  <cp:revision>112</cp:revision>
  <cp:lastPrinted>2025-02-25T08:19:07Z</cp:lastPrinted>
  <dcterms:created xsi:type="dcterms:W3CDTF">2021-01-14T09:38:43Z</dcterms:created>
  <dcterms:modified xsi:type="dcterms:W3CDTF">2025-04-02T12:54:17Z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0x0101006B799E7085526448A49B74892894ACF8</vt:lpwstr>
  </property>
</Properties>
</file>