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1"/>
  </p:notesMasterIdLst>
  <p:sldIdLst>
    <p:sldId id="257" r:id="rId5"/>
    <p:sldId id="261" r:id="rId6"/>
    <p:sldId id="306" r:id="rId7"/>
    <p:sldId id="307" r:id="rId8"/>
    <p:sldId id="308" r:id="rId9"/>
    <p:sldId id="309" r:id="rId10"/>
    <p:sldId id="310" r:id="rId11"/>
    <p:sldId id="311" r:id="rId12"/>
    <p:sldId id="312" r:id="rId13"/>
    <p:sldId id="313" r:id="rId14"/>
    <p:sldId id="314" r:id="rId15"/>
    <p:sldId id="315" r:id="rId16"/>
    <p:sldId id="317" r:id="rId17"/>
    <p:sldId id="318" r:id="rId18"/>
    <p:sldId id="319" r:id="rId19"/>
    <p:sldId id="305" r:id="rId20"/>
  </p:sldIdLst>
  <p:sldSz cx="12192000" cy="6858000"/>
  <p:notesSz cx="6858000" cy="9144000"/>
  <p:embeddedFontLst>
    <p:embeddedFont>
      <p:font typeface="Segoe UI" panose="020B0502040204020203"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84" userDrawn="1">
          <p15:clr>
            <a:srgbClr val="A4A3A4"/>
          </p15:clr>
        </p15:guide>
        <p15:guide id="2" pos="438" userDrawn="1">
          <p15:clr>
            <a:srgbClr val="A4A3A4"/>
          </p15:clr>
        </p15:guide>
        <p15:guide id="3" orient="horz" pos="436" userDrawn="1">
          <p15:clr>
            <a:srgbClr val="A4A3A4"/>
          </p15:clr>
        </p15:guide>
        <p15:guide id="4" pos="724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4194"/>
    <a:srgbClr val="FFCB05"/>
    <a:srgbClr val="FFFFFF"/>
    <a:srgbClr val="0B4F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78"/>
    <p:restoredTop sz="69417" autoAdjust="0"/>
  </p:normalViewPr>
  <p:slideViewPr>
    <p:cSldViewPr snapToGrid="0" showGuides="1">
      <p:cViewPr varScale="1">
        <p:scale>
          <a:sx n="61" d="100"/>
          <a:sy n="61" d="100"/>
        </p:scale>
        <p:origin x="1540" y="44"/>
      </p:cViewPr>
      <p:guideLst>
        <p:guide orient="horz" pos="3884"/>
        <p:guide pos="438"/>
        <p:guide orient="horz" pos="436"/>
        <p:guide pos="7242"/>
      </p:guideLst>
    </p:cSldViewPr>
  </p:slideViewPr>
  <p:notesTextViewPr>
    <p:cViewPr>
      <p:scale>
        <a:sx n="1" d="1"/>
        <a:sy n="1" d="1"/>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E8F91D-DF3E-5046-A278-48B03B97BB9C}" type="datetimeFigureOut">
              <a:rPr lang="en-US" smtClean="0"/>
              <a:t>24-Feb-25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1B1FE8-46B4-E848-B1EC-CB96A6F3EB74}" type="slidenum">
              <a:rPr lang="en-US" smtClean="0"/>
              <a:t>‹#›</a:t>
            </a:fld>
            <a:endParaRPr lang="en-US"/>
          </a:p>
        </p:txBody>
      </p:sp>
    </p:spTree>
    <p:extLst>
      <p:ext uri="{BB962C8B-B14F-4D97-AF65-F5344CB8AC3E}">
        <p14:creationId xmlns:p14="http://schemas.microsoft.com/office/powerpoint/2010/main" val="1586702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1B1FE8-46B4-E848-B1EC-CB96A6F3EB74}" type="slidenum">
              <a:rPr lang="en-US" smtClean="0"/>
              <a:t>1</a:t>
            </a:fld>
            <a:endParaRPr lang="en-US"/>
          </a:p>
        </p:txBody>
      </p:sp>
    </p:spTree>
    <p:extLst>
      <p:ext uri="{BB962C8B-B14F-4D97-AF65-F5344CB8AC3E}">
        <p14:creationId xmlns:p14="http://schemas.microsoft.com/office/powerpoint/2010/main" val="1043257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FEEF8-410C-B3D4-EAE2-8AE02D3C76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1EA701-2D3C-B976-B45F-EE9132837C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50FE1E-1846-D599-1951-3DFBB8F32D77}"/>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6482E695-09B2-C2FD-3D4B-79DD2556EEA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28924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66C686-5752-F257-F76F-9F2CDC55AF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A6F54A-5889-64D9-C785-BD1A9A4CD9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A5AFD2-DE4E-4FCA-229C-25EABBD149D6}"/>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1127EFB8-AA88-B1D7-F447-3C8AAB0840C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92295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BA614-FD25-5E8D-0D2A-146D2FC6C0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DC845A-0557-C9EF-4CDC-EE17BFE8B7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72417E-E5C8-1FD1-8A94-61EC1D14F43C}"/>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D1B6305E-CB6E-B8D0-5214-9356AA701E0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21223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B1174-760D-4969-DC7A-DCFB9D6B08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9AE1A4-1C28-97A1-E8E8-E8B45E23DB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762A1F-06FD-E4E9-BD27-49CFBE39AA4A}"/>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C008261A-A33B-9967-9935-0612F4202AA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80931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C866D5-5821-2281-B1EF-D742CF3FE5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C66DAD-0CF4-5008-6BD6-2C62F4E6E4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3D8217-E24A-355E-6075-FC69A9E1C49E}"/>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2B12994E-19AD-0D72-E7D7-E939FD6549A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26686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F87ECB-0D11-7A3C-1972-B0BFCC5ED5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CBF919-AB28-C3FC-942C-6DE02D4A9F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B84498-6557-8283-CC58-5328F7CFECCC}"/>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7EA3C37C-E9DA-377E-FD9F-B9836976C24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8119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1B1FE8-46B4-E848-B1EC-CB96A6F3EB74}" type="slidenum">
              <a:rPr lang="en-US" smtClean="0"/>
              <a:t>16</a:t>
            </a:fld>
            <a:endParaRPr lang="en-US"/>
          </a:p>
        </p:txBody>
      </p:sp>
    </p:spTree>
    <p:extLst>
      <p:ext uri="{BB962C8B-B14F-4D97-AF65-F5344CB8AC3E}">
        <p14:creationId xmlns:p14="http://schemas.microsoft.com/office/powerpoint/2010/main" val="4212046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E3B06-6417-5E14-6A80-9B19D5B109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681F3F-1DD1-5A13-A572-F68DF770A0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9D7773-B098-C3B1-989F-7BC51F9ADE05}"/>
              </a:ext>
            </a:extLst>
          </p:cNvPr>
          <p:cNvSpPr>
            <a:spLocks noGrp="1"/>
          </p:cNvSpPr>
          <p:nvPr>
            <p:ph type="body" idx="1"/>
          </p:nvPr>
        </p:nvSpPr>
        <p:spPr/>
        <p:txBody>
          <a:bodyPr/>
          <a:lstStyle/>
          <a:p>
            <a:endParaRPr lang="en-GB" sz="1200" b="0" u="none" dirty="0">
              <a:effectLst/>
              <a:latin typeface="+mn-lt"/>
            </a:endParaRPr>
          </a:p>
          <a:p>
            <a:pPr marL="171450" indent="-171450">
              <a:buFont typeface="Wingdings" panose="05000000000000000000" pitchFamily="2" charset="2"/>
              <a:buChar char="ü"/>
            </a:pPr>
            <a:r>
              <a:rPr lang="en-US" b="0" dirty="0"/>
              <a:t>Purpose: The purpose of the roadmap is to improve the status of the Moldovan flag in relation to the Paris Memorandum of Understanding (MoU) on Port State Control. This involves aligning Moldova's maritime regulations and practices with international standards to enhance safety, security, and compliance, thereby improving Moldova's reputation and performance in the global maritime community.</a:t>
            </a:r>
          </a:p>
          <a:p>
            <a:pPr marL="171450" indent="-171450">
              <a:buFont typeface="Wingdings" panose="05000000000000000000" pitchFamily="2" charset="2"/>
              <a:buChar char="ü"/>
            </a:pPr>
            <a:endParaRPr lang="en-US" b="0" dirty="0"/>
          </a:p>
          <a:p>
            <a:pPr marL="171450" indent="-171450">
              <a:buFont typeface="Wingdings" panose="05000000000000000000" pitchFamily="2" charset="2"/>
              <a:buChar char="ü"/>
            </a:pPr>
            <a:r>
              <a:rPr lang="en-US" b="0" dirty="0"/>
              <a:t>The outlined proposed measures include Regulatory alignment, Technical Assistance &amp; Capacity Building, Research &amp; Analysis, Recruitment and Trainings, Functional Review, Adoption of Recommendations, Strategic Development, Securing Financial Resources, Cyber Security Management, Collaboration &amp; Partnership, Independent audit and inspection, stakeholders’ engagement, strengthening international cooperation. </a:t>
            </a:r>
          </a:p>
          <a:p>
            <a:pPr marL="0" indent="0">
              <a:buFont typeface="Wingdings" panose="05000000000000000000" pitchFamily="2" charset="2"/>
              <a:buNone/>
            </a:pPr>
            <a:endParaRPr lang="en-US" b="0" dirty="0"/>
          </a:p>
          <a:p>
            <a:pPr marL="171450" indent="-171450">
              <a:buFont typeface="Wingdings" panose="05000000000000000000" pitchFamily="2" charset="2"/>
              <a:buChar char="ü"/>
            </a:pPr>
            <a:r>
              <a:rPr lang="en-US" b="0" i="0" dirty="0">
                <a:solidFill>
                  <a:srgbClr val="242424"/>
                </a:solidFill>
                <a:effectLst/>
                <a:latin typeface="Segoe UI" panose="020B0502040204020203" pitchFamily="34" charset="0"/>
              </a:rPr>
              <a:t>The key requirements of the Paris MoU on Port State Control are to inspect a certain percentage of foreign ships for compliance with international maritime conventions, rectify deficiencies, share inspection data, categorize ships based on compliance, and ensure inspectors are properly trained to enhance maritime safety, environmental protection, and living and working conditions on board ships.</a:t>
            </a:r>
            <a:endParaRPr lang="en-GB" b="0" dirty="0"/>
          </a:p>
        </p:txBody>
      </p:sp>
      <p:sp>
        <p:nvSpPr>
          <p:cNvPr id="4" name="Slide Number Placeholder 3">
            <a:extLst>
              <a:ext uri="{FF2B5EF4-FFF2-40B4-BE49-F238E27FC236}">
                <a16:creationId xmlns:a16="http://schemas.microsoft.com/office/drawing/2014/main" id="{AB66FB86-1F58-9C31-F5B7-C7D194F23436}"/>
              </a:ext>
            </a:extLst>
          </p:cNvPr>
          <p:cNvSpPr>
            <a:spLocks noGrp="1"/>
          </p:cNvSpPr>
          <p:nvPr>
            <p:ph type="sldNum" sz="quarter" idx="5"/>
          </p:nvPr>
        </p:nvSpPr>
        <p:spPr/>
        <p:txBody>
          <a:bodyPr/>
          <a:lstStyle/>
          <a:p>
            <a:fld id="{461B1FE8-46B4-E848-B1EC-CB96A6F3EB74}" type="slidenum">
              <a:rPr lang="en-US" smtClean="0"/>
              <a:t>2</a:t>
            </a:fld>
            <a:endParaRPr lang="en-US"/>
          </a:p>
        </p:txBody>
      </p:sp>
    </p:spTree>
    <p:extLst>
      <p:ext uri="{BB962C8B-B14F-4D97-AF65-F5344CB8AC3E}">
        <p14:creationId xmlns:p14="http://schemas.microsoft.com/office/powerpoint/2010/main" val="2761968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1D5EC-5094-C97E-2AFE-560290D728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3551C9-FBC7-0E19-8395-402B9D3440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3328CF-2D83-785E-10CF-EA4E4C6BC534}"/>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7E73AA32-F6BF-4892-BF5B-BE7DA2D342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2482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57514-7455-D39B-4CE2-1FE63D40C2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B6E787-6D44-BA3A-D9E2-FD42B48C4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A98CA3-BE28-2202-DAFA-CEC4BF869005}"/>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E96F936D-785A-4144-8404-319E1DC04F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47641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821C2-4CBF-07F4-C189-3FCE2D84D4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48B847-9D74-17B1-8A86-8820CE3FBE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8DE51A-26D0-9FB1-3555-DA904C1836AA}"/>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CADFAC0E-2E57-5B03-931C-46AE83F0293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25736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E5787-78DE-01BC-3414-5DA1C627D6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0CA89C-658A-88BF-5023-CE7489A808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BFCD1E-5329-3C69-A8E3-C62795219180}"/>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5FE5DA0F-DA06-A904-BC43-32EE13522F2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61519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F6F2C-E7CA-FEE7-D1EF-CEBDA5EB29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8F9C70-2C04-955E-0B4E-743441213A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202695-E443-3B8E-DA5B-9722F30932FB}"/>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F292015C-26BA-FD73-7D97-DF4D882C254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5230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19160-80FD-BF87-9D40-44B9128560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4BFD03-7FF2-1599-587D-48FB370152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D03EE5-DEC1-6EBC-7627-1269143D12FF}"/>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8EA47382-CCF3-CF9A-06D6-E35DD8D6BE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73575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35F08-C044-EC06-69BA-A08283552D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88C3A4-575E-F5B0-8526-6BDB3F904D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E3E572-9977-1271-AC78-7A47D9B20AA6}"/>
              </a:ext>
            </a:extLst>
          </p:cNvPr>
          <p:cNvSpPr>
            <a:spLocks noGrp="1"/>
          </p:cNvSpPr>
          <p:nvPr>
            <p:ph type="body" idx="1"/>
          </p:nvPr>
        </p:nvSpPr>
        <p:spPr/>
        <p:txBody>
          <a:bodyPr/>
          <a:lstStyle/>
          <a:p>
            <a:endParaRPr lang="en-GB" sz="1200" b="0" u="none" dirty="0">
              <a:effectLst/>
              <a:latin typeface="+mn-lt"/>
            </a:endParaRPr>
          </a:p>
        </p:txBody>
      </p:sp>
      <p:sp>
        <p:nvSpPr>
          <p:cNvPr id="4" name="Slide Number Placeholder 3">
            <a:extLst>
              <a:ext uri="{FF2B5EF4-FFF2-40B4-BE49-F238E27FC236}">
                <a16:creationId xmlns:a16="http://schemas.microsoft.com/office/drawing/2014/main" id="{3593F3CC-6F17-5EC0-1FA7-8C627BEE97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1B1FE8-46B4-E848-B1EC-CB96A6F3EB7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72990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D9203-6147-7FE9-6AD8-C40858CF92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8363B4-788B-5527-71E9-39BE7AF855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EF1F96-FF3C-8444-6342-6425878005E6}"/>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5" name="Footer Placeholder 4">
            <a:extLst>
              <a:ext uri="{FF2B5EF4-FFF2-40B4-BE49-F238E27FC236}">
                <a16:creationId xmlns:a16="http://schemas.microsoft.com/office/drawing/2014/main" id="{F034564D-4D83-FE7B-B342-3C761E3DB7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30C9C-6DC6-7D38-2375-69E0B553B68F}"/>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1049441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00EEA-2741-4C9F-1A8D-90EE025E9C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2DE0B4-7BD8-4A64-DBD7-958C2430D1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FE19E5-6BB4-AC2E-F84C-3BC45A6704E1}"/>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5" name="Footer Placeholder 4">
            <a:extLst>
              <a:ext uri="{FF2B5EF4-FFF2-40B4-BE49-F238E27FC236}">
                <a16:creationId xmlns:a16="http://schemas.microsoft.com/office/drawing/2014/main" id="{B8152C40-A103-34A2-2CD2-B967DED158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865AB-86D6-22D4-0403-C8F5C5B1151B}"/>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1622572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16A5A1-1669-59AD-B7A0-77B213FAE2D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39BDF4-538E-A41F-934D-07085826B6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B182F4-6C79-97A3-B1C9-248DA8CCA0BD}"/>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5" name="Footer Placeholder 4">
            <a:extLst>
              <a:ext uri="{FF2B5EF4-FFF2-40B4-BE49-F238E27FC236}">
                <a16:creationId xmlns:a16="http://schemas.microsoft.com/office/drawing/2014/main" id="{96F47C30-7C9F-DA34-FCB6-4D11F9ED04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3D9294-1B80-39B9-6AC1-4BD385DE4338}"/>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2887742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93D71-A3F5-019D-94FA-949794362E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16FE60-7E7C-1DCD-7D8D-29B833EAAC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268D27-E6C0-D732-4E09-A8C4670A377C}"/>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5" name="Footer Placeholder 4">
            <a:extLst>
              <a:ext uri="{FF2B5EF4-FFF2-40B4-BE49-F238E27FC236}">
                <a16:creationId xmlns:a16="http://schemas.microsoft.com/office/drawing/2014/main" id="{E4ACDDFD-40D7-5F8D-A4C5-DBDA280DF4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D07296-B874-A47E-42DC-3F87528A14D3}"/>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4235617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8CE5C-E8A3-BA8C-0192-9196F227AE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CD8FC0-67A8-49FA-C0D8-B89BBDDA4F2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1CDC3D-00F6-CF2D-D209-6DF2054C84FD}"/>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5" name="Footer Placeholder 4">
            <a:extLst>
              <a:ext uri="{FF2B5EF4-FFF2-40B4-BE49-F238E27FC236}">
                <a16:creationId xmlns:a16="http://schemas.microsoft.com/office/drawing/2014/main" id="{132C45D0-11E7-1503-CFBA-60CCC8DF2F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8054F6-B466-A461-2AF4-E337047C34B1}"/>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2818660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56ADF-CCBF-823F-45F5-3166CE6604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546389-A59C-8647-9896-21C0FF972F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E7A6A5-2004-4EC9-5180-61596F000F7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FC98D9-C267-F483-D924-E62AB3A227C9}"/>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6" name="Footer Placeholder 5">
            <a:extLst>
              <a:ext uri="{FF2B5EF4-FFF2-40B4-BE49-F238E27FC236}">
                <a16:creationId xmlns:a16="http://schemas.microsoft.com/office/drawing/2014/main" id="{0623B2CC-900E-9120-657D-D53A307CBF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3A4754-46F0-4199-176E-A3F28AAEF5B9}"/>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4273639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DEDD7-4249-78B2-2BA4-D2A78FB33D5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1F8279-043B-4CF5-3768-5F430DC7C1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6D5C0C-8401-69A8-7FAB-4C4DCE8071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7F8C618-AD60-1600-9AB1-679E35B38B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150AF0-75C4-FA68-CF9E-E09A0C0D0F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DBA6545-5B0A-CAAD-4DD0-C95069A6CE66}"/>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8" name="Footer Placeholder 7">
            <a:extLst>
              <a:ext uri="{FF2B5EF4-FFF2-40B4-BE49-F238E27FC236}">
                <a16:creationId xmlns:a16="http://schemas.microsoft.com/office/drawing/2014/main" id="{4626F073-6AC7-273B-015A-E4466EAC2F3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EB0613-0280-1471-539E-D5B18A9556F7}"/>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1635418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9D3C2-5A81-1811-C068-6E1CED32FD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226DC31-FF61-1F78-C214-1E17BF7316C4}"/>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4" name="Footer Placeholder 3">
            <a:extLst>
              <a:ext uri="{FF2B5EF4-FFF2-40B4-BE49-F238E27FC236}">
                <a16:creationId xmlns:a16="http://schemas.microsoft.com/office/drawing/2014/main" id="{FB0F4BE3-18E9-F101-BF68-E83D14D057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07B414B-8E38-F960-A5E7-8793831638D3}"/>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599985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F76E9C-0DA0-CF50-6785-2AC2E5849288}"/>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3" name="Footer Placeholder 2">
            <a:extLst>
              <a:ext uri="{FF2B5EF4-FFF2-40B4-BE49-F238E27FC236}">
                <a16:creationId xmlns:a16="http://schemas.microsoft.com/office/drawing/2014/main" id="{0FD77101-08EE-8799-70F6-00D3C8362D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E30572-35C9-3D72-E26A-3C8051E99A67}"/>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975304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55D4F-5E52-F59D-B31F-AD393D8E87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D29C0F-2D4F-E777-EA5D-2262AD8379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50237C-1F70-4E30-24B1-31FD4D6391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592F5A-6E6E-BDA9-3BB1-32524EFBF5C8}"/>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6" name="Footer Placeholder 5">
            <a:extLst>
              <a:ext uri="{FF2B5EF4-FFF2-40B4-BE49-F238E27FC236}">
                <a16:creationId xmlns:a16="http://schemas.microsoft.com/office/drawing/2014/main" id="{520E1107-957D-B44C-1D25-500B8CA031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4024EC-507D-E339-6A00-4BB502755B2A}"/>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22132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18C7C-C897-9AD0-FB4A-9CACEB0CD2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182D78-ECB6-05E6-2DFF-8DD89CAD21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1E3A5A-09B5-2B50-60EA-2F817A987E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09EEDB-F740-E12F-A2E5-06A117EF3A86}"/>
              </a:ext>
            </a:extLst>
          </p:cNvPr>
          <p:cNvSpPr>
            <a:spLocks noGrp="1"/>
          </p:cNvSpPr>
          <p:nvPr>
            <p:ph type="dt" sz="half" idx="10"/>
          </p:nvPr>
        </p:nvSpPr>
        <p:spPr/>
        <p:txBody>
          <a:bodyPr/>
          <a:lstStyle/>
          <a:p>
            <a:fld id="{9EC9C436-6A34-4147-B345-6235F90BCA1E}" type="datetimeFigureOut">
              <a:rPr lang="en-US" smtClean="0"/>
              <a:t>24-Feb-25</a:t>
            </a:fld>
            <a:endParaRPr lang="en-US"/>
          </a:p>
        </p:txBody>
      </p:sp>
      <p:sp>
        <p:nvSpPr>
          <p:cNvPr id="6" name="Footer Placeholder 5">
            <a:extLst>
              <a:ext uri="{FF2B5EF4-FFF2-40B4-BE49-F238E27FC236}">
                <a16:creationId xmlns:a16="http://schemas.microsoft.com/office/drawing/2014/main" id="{865D53A6-26FF-8994-DEC2-E7D0790456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065222-B2EC-EC49-C30B-2EF2F4304DBB}"/>
              </a:ext>
            </a:extLst>
          </p:cNvPr>
          <p:cNvSpPr>
            <a:spLocks noGrp="1"/>
          </p:cNvSpPr>
          <p:nvPr>
            <p:ph type="sldNum" sz="quarter" idx="12"/>
          </p:nvPr>
        </p:nvSpPr>
        <p:spPr/>
        <p:txBody>
          <a:bodyPr/>
          <a:lstStyle/>
          <a:p>
            <a:fld id="{220076A2-5127-F448-9C80-E27387805B85}" type="slidenum">
              <a:rPr lang="en-US" smtClean="0"/>
              <a:t>‹#›</a:t>
            </a:fld>
            <a:endParaRPr lang="en-US"/>
          </a:p>
        </p:txBody>
      </p:sp>
    </p:spTree>
    <p:extLst>
      <p:ext uri="{BB962C8B-B14F-4D97-AF65-F5344CB8AC3E}">
        <p14:creationId xmlns:p14="http://schemas.microsoft.com/office/powerpoint/2010/main" val="1222235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63154F-5A92-BF7C-4093-F4D01CDFD1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3CDDAA4-FBC4-AC9F-27DE-996EB5DFA0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5449CD-02A9-F71B-4A91-F9B19760A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EC9C436-6A34-4147-B345-6235F90BCA1E}" type="datetimeFigureOut">
              <a:rPr lang="en-US" smtClean="0"/>
              <a:t>24-Feb-25</a:t>
            </a:fld>
            <a:endParaRPr lang="en-US"/>
          </a:p>
        </p:txBody>
      </p:sp>
      <p:sp>
        <p:nvSpPr>
          <p:cNvPr id="5" name="Footer Placeholder 4">
            <a:extLst>
              <a:ext uri="{FF2B5EF4-FFF2-40B4-BE49-F238E27FC236}">
                <a16:creationId xmlns:a16="http://schemas.microsoft.com/office/drawing/2014/main" id="{D644586B-16DE-0B78-6D60-AEFA2EAEC4C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E714ECE-2E39-FA7F-2C83-1FDF6AA253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20076A2-5127-F448-9C80-E27387805B85}" type="slidenum">
              <a:rPr lang="en-US" smtClean="0"/>
              <a:t>‹#›</a:t>
            </a:fld>
            <a:endParaRPr lang="en-US"/>
          </a:p>
        </p:txBody>
      </p:sp>
    </p:spTree>
    <p:extLst>
      <p:ext uri="{BB962C8B-B14F-4D97-AF65-F5344CB8AC3E}">
        <p14:creationId xmlns:p14="http://schemas.microsoft.com/office/powerpoint/2010/main" val="24508224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637E34E8-5B86-6587-7675-09945DF217DC}"/>
              </a:ext>
            </a:extLst>
          </p:cNvPr>
          <p:cNvSpPr txBox="1"/>
          <p:nvPr/>
        </p:nvSpPr>
        <p:spPr>
          <a:xfrm>
            <a:off x="695325" y="654050"/>
            <a:ext cx="10498192" cy="1833131"/>
          </a:xfrm>
          <a:prstGeom prst="rect">
            <a:avLst/>
          </a:prstGeom>
          <a:noFill/>
        </p:spPr>
        <p:txBody>
          <a:bodyPr wrap="square" lIns="0" tIns="0" rIns="0" bIns="0" rtlCol="0">
            <a:spAutoFit/>
          </a:bodyPr>
          <a:lstStyle/>
          <a:p>
            <a:pPr algn="ctr">
              <a:lnSpc>
                <a:spcPts val="4880"/>
              </a:lnSpc>
            </a:pPr>
            <a:r>
              <a:rPr lang="en-US" sz="3600" b="1" dirty="0">
                <a:latin typeface="Arial" panose="020B0604020202020204" pitchFamily="34" charset="0"/>
                <a:cs typeface="Arial" panose="020B0604020202020204" pitchFamily="34" charset="0"/>
              </a:rPr>
              <a:t>Roadmap for improving Moldovan Flag Status in relation to the Paris MoU on Port State Control</a:t>
            </a:r>
          </a:p>
        </p:txBody>
      </p:sp>
      <p:pic>
        <p:nvPicPr>
          <p:cNvPr id="19" name="Picture 18">
            <a:extLst>
              <a:ext uri="{FF2B5EF4-FFF2-40B4-BE49-F238E27FC236}">
                <a16:creationId xmlns:a16="http://schemas.microsoft.com/office/drawing/2014/main" id="{0F2C941D-51A2-FC56-43E2-FC2AC4D6494C}"/>
              </a:ext>
            </a:extLst>
          </p:cNvPr>
          <p:cNvPicPr>
            <a:picLocks noGrp="1" noRot="1" noChangeAspect="1" noMove="1" noResize="1" noEditPoints="1" noAdjustHandles="1" noChangeArrowheads="1" noChangeShapeType="1" noCrop="1"/>
          </p:cNvPicPr>
          <p:nvPr/>
        </p:nvPicPr>
        <p:blipFill>
          <a:blip r:embed="rId3"/>
          <a:stretch>
            <a:fillRect/>
          </a:stretch>
        </p:blipFill>
        <p:spPr>
          <a:xfrm>
            <a:off x="695324" y="5440144"/>
            <a:ext cx="1756493" cy="692150"/>
          </a:xfrm>
          <a:prstGeom prst="rect">
            <a:avLst/>
          </a:prstGeom>
        </p:spPr>
      </p:pic>
      <p:pic>
        <p:nvPicPr>
          <p:cNvPr id="2" name="Picture 1" descr="A blue flag with yellow stars&#10;&#10;Description automatically generated">
            <a:extLst>
              <a:ext uri="{FF2B5EF4-FFF2-40B4-BE49-F238E27FC236}">
                <a16:creationId xmlns:a16="http://schemas.microsoft.com/office/drawing/2014/main" id="{3B372884-96CD-BB4F-5095-D93EC0D048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5456" y="5362909"/>
            <a:ext cx="893779" cy="905565"/>
          </a:xfrm>
          <a:prstGeom prst="rect">
            <a:avLst/>
          </a:prstGeom>
        </p:spPr>
      </p:pic>
      <p:sp>
        <p:nvSpPr>
          <p:cNvPr id="3" name="TextBox 2">
            <a:extLst>
              <a:ext uri="{FF2B5EF4-FFF2-40B4-BE49-F238E27FC236}">
                <a16:creationId xmlns:a16="http://schemas.microsoft.com/office/drawing/2014/main" id="{7AC72768-75D7-850F-AA0F-98C32F92A00B}"/>
              </a:ext>
            </a:extLst>
          </p:cNvPr>
          <p:cNvSpPr txBox="1"/>
          <p:nvPr/>
        </p:nvSpPr>
        <p:spPr>
          <a:xfrm>
            <a:off x="695324" y="2963098"/>
            <a:ext cx="10729421" cy="2092881"/>
          </a:xfrm>
          <a:prstGeom prst="rect">
            <a:avLst/>
          </a:prstGeom>
          <a:noFill/>
        </p:spPr>
        <p:txBody>
          <a:bodyPr wrap="square" lIns="0" tIns="0" rIns="0" bIns="0" rtlCol="0" anchor="t">
            <a:spAutoFit/>
          </a:bodyPr>
          <a:lstStyle/>
          <a:p>
            <a:pPr algn="ctr"/>
            <a:r>
              <a:rPr lang="en-US" sz="2400" i="1" dirty="0">
                <a:latin typeface="Arial" panose="020B0604020202020204" pitchFamily="34" charset="0"/>
                <a:cs typeface="Arial" panose="020B0604020202020204" pitchFamily="34" charset="0"/>
              </a:rPr>
              <a:t>13</a:t>
            </a:r>
            <a:r>
              <a:rPr lang="en-US" sz="2400" i="1" baseline="30000" dirty="0">
                <a:latin typeface="Arial" panose="020B0604020202020204" pitchFamily="34" charset="0"/>
                <a:cs typeface="Arial" panose="020B0604020202020204" pitchFamily="34" charset="0"/>
              </a:rPr>
              <a:t>th</a:t>
            </a:r>
            <a:r>
              <a:rPr lang="en-US" sz="2400" i="1" dirty="0">
                <a:latin typeface="Arial" panose="020B0604020202020204" pitchFamily="34" charset="0"/>
                <a:cs typeface="Arial" panose="020B0604020202020204" pitchFamily="34" charset="0"/>
              </a:rPr>
              <a:t> Technical Committee Meeting on Waterborne Transport and Multimodality </a:t>
            </a:r>
          </a:p>
          <a:p>
            <a:pPr algn="just"/>
            <a:endParaRPr lang="en-US" sz="1600" i="1" dirty="0">
              <a:latin typeface="Arial" panose="020B0604020202020204" pitchFamily="34" charset="0"/>
              <a:cs typeface="Arial" panose="020B0604020202020204" pitchFamily="34" charset="0"/>
            </a:endParaRPr>
          </a:p>
          <a:p>
            <a:pPr algn="ctr"/>
            <a:r>
              <a:rPr lang="en-US" sz="2000" i="1" dirty="0">
                <a:latin typeface="Arial" panose="020B0604020202020204" pitchFamily="34" charset="0"/>
                <a:cs typeface="Arial" panose="020B0604020202020204" pitchFamily="34" charset="0"/>
              </a:rPr>
              <a:t>26 February 2025, Chisinau, Republic of Moldova </a:t>
            </a:r>
          </a:p>
          <a:p>
            <a:r>
              <a:rPr lang="en-US" sz="1600" dirty="0">
                <a:latin typeface="Arial" panose="020B0604020202020204" pitchFamily="34" charset="0"/>
                <a:cs typeface="Arial" panose="020B0604020202020204" pitchFamily="34" charset="0"/>
              </a:rPr>
              <a:t> </a:t>
            </a:r>
          </a:p>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1400" b="1" dirty="0">
                <a:latin typeface="Arial"/>
                <a:cs typeface="Arial"/>
              </a:rPr>
              <a:t>Dimo Dimov</a:t>
            </a:r>
            <a:endParaRPr lang="sr-Latn-RS" sz="1400" b="1" dirty="0" err="1">
              <a:latin typeface="Arial"/>
              <a:cs typeface="Arial"/>
            </a:endParaRPr>
          </a:p>
          <a:p>
            <a:r>
              <a:rPr lang="en-US" sz="1400" dirty="0">
                <a:latin typeface="Arial"/>
                <a:cs typeface="Arial"/>
              </a:rPr>
              <a:t>PIU Waterborne Transport and Green Mobility Desk Officer in the Permanent Secretariat of the Transport Community</a:t>
            </a:r>
            <a:endParaRPr lang="sr-Latn-RS" sz="1400" dirty="0">
              <a:latin typeface="Arial"/>
              <a:cs typeface="Arial"/>
            </a:endParaRPr>
          </a:p>
        </p:txBody>
      </p:sp>
    </p:spTree>
    <p:extLst>
      <p:ext uri="{BB962C8B-B14F-4D97-AF65-F5344CB8AC3E}">
        <p14:creationId xmlns:p14="http://schemas.microsoft.com/office/powerpoint/2010/main" val="1320839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2CCAABB-5F59-DF6A-6619-7BAE5B1D94DE}"/>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E9AEB5D-0CA5-A370-3B76-8B61AB004EB6}"/>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BAC29051-85FC-4A90-F5D9-3B8D2757A6F5}"/>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DCF55543-5397-1EDD-A1CA-F17B7FE42321}"/>
              </a:ext>
            </a:extLst>
          </p:cNvPr>
          <p:cNvSpPr txBox="1"/>
          <p:nvPr/>
        </p:nvSpPr>
        <p:spPr>
          <a:xfrm>
            <a:off x="504497" y="2575034"/>
            <a:ext cx="11456275" cy="37874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4F8F"/>
                </a:solidFill>
                <a:effectLst/>
                <a:uLnTx/>
                <a:uFillTx/>
                <a:latin typeface="Aptos" panose="02110004020202020204"/>
                <a:ea typeface="+mn-ea"/>
                <a:cs typeface="+mn-cs"/>
              </a:rPr>
              <a:t>Institutional Measures: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  Establishing working relations with Recognized Organizations (ROs);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sz="2000" dirty="0">
                <a:solidFill>
                  <a:srgbClr val="0B4F8F"/>
                </a:solidFill>
                <a:latin typeface="Aptos" panose="02110004020202020204"/>
              </a:rPr>
              <a:t> Developing guidelines and procedures for ROs;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 Signing agreements with ROs;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sz="2000" dirty="0">
                <a:solidFill>
                  <a:srgbClr val="0B4F8F"/>
                </a:solidFill>
                <a:latin typeface="Aptos" panose="02110004020202020204"/>
              </a:rPr>
              <a:t> Establishing a governing body for registration of training and certifying organizations.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 Colla</a:t>
            </a:r>
            <a:r>
              <a:rPr lang="en-GB" sz="2000" dirty="0" err="1">
                <a:solidFill>
                  <a:srgbClr val="0B4F8F"/>
                </a:solidFill>
                <a:latin typeface="Aptos" panose="02110004020202020204"/>
              </a:rPr>
              <a:t>boration</a:t>
            </a:r>
            <a:r>
              <a:rPr lang="en-GB" sz="2000" dirty="0">
                <a:solidFill>
                  <a:srgbClr val="0B4F8F"/>
                </a:solidFill>
                <a:latin typeface="Aptos" panose="02110004020202020204"/>
              </a:rPr>
              <a:t> with stakeholders for broad support and infrastructure setup.</a:t>
            </a:r>
            <a:endPar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51511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14BD57F-29C6-1111-59B7-0151A9D81D52}"/>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6D8F8BA-7531-FB3F-C3FB-1B18BCE42DC9}"/>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7B0E8AC7-D070-8F46-B5E6-9789908EB0BD}"/>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1E88B063-1BA2-5B3A-F878-77AC5BEBC3B8}"/>
              </a:ext>
            </a:extLst>
          </p:cNvPr>
          <p:cNvSpPr txBox="1"/>
          <p:nvPr/>
        </p:nvSpPr>
        <p:spPr>
          <a:xfrm>
            <a:off x="504497" y="2575034"/>
            <a:ext cx="11456275" cy="408631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4F8F"/>
                </a:solidFill>
                <a:effectLst/>
                <a:uLnTx/>
                <a:uFillTx/>
                <a:latin typeface="Aptos" panose="02110004020202020204"/>
                <a:ea typeface="+mn-ea"/>
                <a:cs typeface="+mn-cs"/>
              </a:rPr>
              <a:t>Compliance and Monitoring:</a:t>
            </a:r>
          </a:p>
          <a:p>
            <a:pPr marL="514350" marR="0" lvl="0" indent="-34607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400" b="0" i="0" u="none" strike="noStrike" kern="1200" cap="none" spc="0" normalizeH="0" baseline="0" noProof="0" dirty="0">
                <a:ln>
                  <a:noFill/>
                </a:ln>
                <a:solidFill>
                  <a:srgbClr val="0B4F8F"/>
                </a:solidFill>
                <a:effectLst/>
                <a:uLnTx/>
                <a:uFillTx/>
                <a:latin typeface="Aptos" panose="02110004020202020204"/>
                <a:ea typeface="+mn-ea"/>
                <a:cs typeface="+mn-cs"/>
              </a:rPr>
              <a:t>Development of Procedures Rules and Checks for compliance with relevant EU   regulations;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sz="2400" dirty="0">
                <a:solidFill>
                  <a:srgbClr val="0B4F8F"/>
                </a:solidFill>
                <a:latin typeface="Aptos" panose="02110004020202020204"/>
              </a:rPr>
              <a:t> Ensuring effective monitoring and control mechanisms;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400" b="0" i="0" u="none" strike="noStrike" kern="1200" cap="none" spc="0" normalizeH="0" baseline="0" noProof="0" dirty="0">
                <a:ln>
                  <a:noFill/>
                </a:ln>
                <a:solidFill>
                  <a:srgbClr val="0B4F8F"/>
                </a:solidFill>
                <a:effectLst/>
                <a:uLnTx/>
                <a:uFillTx/>
                <a:latin typeface="Aptos" panose="02110004020202020204"/>
                <a:ea typeface="+mn-ea"/>
                <a:cs typeface="+mn-cs"/>
              </a:rPr>
              <a:t> Increasing frequency of inspections and follow-up detentions;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sz="2400" dirty="0">
                <a:solidFill>
                  <a:srgbClr val="0B4F8F"/>
                </a:solidFill>
                <a:latin typeface="Aptos" panose="02110004020202020204"/>
              </a:rPr>
              <a:t> Supporting relations with Paris MoU and Member States.</a:t>
            </a:r>
            <a:endParaRPr kumimoji="0" lang="en-GB" sz="24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507682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613D5B93-2682-55C1-9E1E-A4ED525B9467}"/>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FEF9F69-5286-89D0-5426-C90E32D2BF2D}"/>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4040699C-E735-0C3F-F95D-EB21F4353846}"/>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1A89104F-576A-676D-4A69-525EE300CFF4}"/>
              </a:ext>
            </a:extLst>
          </p:cNvPr>
          <p:cNvSpPr txBox="1"/>
          <p:nvPr/>
        </p:nvSpPr>
        <p:spPr>
          <a:xfrm>
            <a:off x="504497" y="2575034"/>
            <a:ext cx="11456275" cy="340567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B4F8F"/>
                </a:solidFill>
                <a:effectLst/>
                <a:uLnTx/>
                <a:uFillTx/>
                <a:latin typeface="Aptos" panose="02110004020202020204"/>
                <a:ea typeface="+mn-ea"/>
                <a:cs typeface="+mn-cs"/>
              </a:rPr>
              <a:t>Financial and Political:</a:t>
            </a:r>
          </a:p>
          <a:p>
            <a:pPr marL="514350" marR="0" lvl="0" indent="-346075" algn="l" defTabSz="914400" rtl="0" eaLnBrk="1" fontAlgn="auto" latinLnBrk="0" hangingPunct="1">
              <a:lnSpc>
                <a:spcPct val="200000"/>
              </a:lnSpc>
              <a:spcBef>
                <a:spcPts val="600"/>
              </a:spcBef>
              <a:spcAft>
                <a:spcPts val="600"/>
              </a:spcAft>
              <a:buClrTx/>
              <a:buSzTx/>
              <a:buFont typeface="Wingdings" panose="05000000000000000000" pitchFamily="2" charset="2"/>
              <a:buChar char="Ø"/>
              <a:tabLst/>
              <a:defRPr/>
            </a:pPr>
            <a:r>
              <a:rPr kumimoji="0" lang="en-GB" sz="3600" b="0" i="0" u="none" strike="noStrike" kern="1200" cap="none" spc="0" normalizeH="0" baseline="0" noProof="0" dirty="0">
                <a:ln>
                  <a:noFill/>
                </a:ln>
                <a:solidFill>
                  <a:srgbClr val="0B4F8F"/>
                </a:solidFill>
                <a:effectLst/>
                <a:uLnTx/>
                <a:uFillTx/>
                <a:latin typeface="Aptos" panose="02110004020202020204"/>
                <a:ea typeface="+mn-ea"/>
                <a:cs typeface="+mn-cs"/>
              </a:rPr>
              <a:t>Ensuring sufficient financial resources for the NARM;</a:t>
            </a:r>
          </a:p>
          <a:p>
            <a:pPr marL="514350" marR="0" lvl="0" indent="-346075" algn="l" defTabSz="914400" rtl="0" eaLnBrk="1" fontAlgn="auto" latinLnBrk="0" hangingPunct="1">
              <a:lnSpc>
                <a:spcPct val="200000"/>
              </a:lnSpc>
              <a:spcBef>
                <a:spcPts val="600"/>
              </a:spcBef>
              <a:spcAft>
                <a:spcPts val="600"/>
              </a:spcAft>
              <a:buClrTx/>
              <a:buSzTx/>
              <a:buFont typeface="Wingdings" panose="05000000000000000000" pitchFamily="2" charset="2"/>
              <a:buChar char="Ø"/>
              <a:tabLst/>
              <a:defRPr/>
            </a:pPr>
            <a:r>
              <a:rPr lang="en-GB" sz="3600" dirty="0">
                <a:solidFill>
                  <a:srgbClr val="0B4F8F"/>
                </a:solidFill>
                <a:latin typeface="Aptos" panose="02110004020202020204"/>
              </a:rPr>
              <a:t>Political support for initiating legislative amendments. </a:t>
            </a:r>
            <a:endParaRPr kumimoji="0" lang="en-GB" sz="36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33408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D600875-97A9-5503-2A58-56BAB35B55B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A300576-8D64-4FB1-AA6A-3ACC2EA1650C}"/>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3EA7FA3D-D074-D710-41D5-66C7B2DF6B71}"/>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6D1ADE90-A1BC-34F9-8FBF-BF4AF491C940}"/>
              </a:ext>
            </a:extLst>
          </p:cNvPr>
          <p:cNvSpPr txBox="1"/>
          <p:nvPr/>
        </p:nvSpPr>
        <p:spPr>
          <a:xfrm>
            <a:off x="714704" y="2627587"/>
            <a:ext cx="10912798" cy="2422010"/>
          </a:xfrm>
          <a:prstGeom prst="rect">
            <a:avLst/>
          </a:prstGeom>
          <a:noFill/>
        </p:spPr>
        <p:txBody>
          <a:bodyPr wrap="square" rtlCol="0">
            <a:spAutoFit/>
          </a:bodyPr>
          <a:lstStyle/>
          <a:p>
            <a:pPr>
              <a:lnSpc>
                <a:spcPct val="150000"/>
              </a:lnSpc>
            </a:pPr>
            <a:r>
              <a:rPr lang="en-US" sz="4000" b="1" dirty="0">
                <a:solidFill>
                  <a:srgbClr val="0B4F8F"/>
                </a:solidFill>
                <a:latin typeface="Aptos" panose="02110004020202020204"/>
              </a:rPr>
              <a:t>Consensus Building:</a:t>
            </a:r>
          </a:p>
          <a:p>
            <a:pPr marL="571500" indent="-571500">
              <a:lnSpc>
                <a:spcPct val="150000"/>
              </a:lnSpc>
              <a:buFont typeface="Wingdings" panose="05000000000000000000" pitchFamily="2" charset="2"/>
              <a:buChar char="Ø"/>
            </a:pPr>
            <a:r>
              <a:rPr lang="en-US" sz="3200" dirty="0">
                <a:solidFill>
                  <a:srgbClr val="0B4F8F"/>
                </a:solidFill>
                <a:latin typeface="Aptos" panose="02110004020202020204"/>
              </a:rPr>
              <a:t>Regular meetings with shipowners and operating companies</a:t>
            </a:r>
            <a:endParaRPr lang="en-GB" sz="3200" dirty="0">
              <a:solidFill>
                <a:srgbClr val="0B4F8F"/>
              </a:solidFill>
              <a:latin typeface="Aptos" panose="02110004020202020204"/>
            </a:endParaRPr>
          </a:p>
        </p:txBody>
      </p:sp>
    </p:spTree>
    <p:extLst>
      <p:ext uri="{BB962C8B-B14F-4D97-AF65-F5344CB8AC3E}">
        <p14:creationId xmlns:p14="http://schemas.microsoft.com/office/powerpoint/2010/main" val="1637903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8F5DB348-E5E5-03DF-E229-63221574BC0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539198DB-F2BB-A5FA-D54C-92AB4F3ACBAF}"/>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Responsible Institutions</a:t>
            </a:r>
          </a:p>
        </p:txBody>
      </p:sp>
      <p:sp>
        <p:nvSpPr>
          <p:cNvPr id="5" name="Rectangle 4">
            <a:extLst>
              <a:ext uri="{FF2B5EF4-FFF2-40B4-BE49-F238E27FC236}">
                <a16:creationId xmlns:a16="http://schemas.microsoft.com/office/drawing/2014/main" id="{71DCCDFC-EC4E-4142-CF04-A10A6CACECF9}"/>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37492702-4121-08C5-EA8F-CFF9077A9562}"/>
              </a:ext>
            </a:extLst>
          </p:cNvPr>
          <p:cNvSpPr txBox="1"/>
          <p:nvPr/>
        </p:nvSpPr>
        <p:spPr>
          <a:xfrm>
            <a:off x="639601" y="2312276"/>
            <a:ext cx="10912798" cy="4560287"/>
          </a:xfrm>
          <a:prstGeom prst="rect">
            <a:avLst/>
          </a:prstGeom>
          <a:noFill/>
        </p:spPr>
        <p:txBody>
          <a:bodyPr wrap="square" rtlCol="0">
            <a:spAutoFit/>
          </a:bodyPr>
          <a:lstStyle/>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a:ln>
                  <a:noFill/>
                </a:ln>
                <a:solidFill>
                  <a:srgbClr val="0B4F8F"/>
                </a:solidFill>
                <a:effectLst/>
                <a:uLnTx/>
                <a:uFillTx/>
                <a:latin typeface="Aptos" panose="02110004020202020204"/>
                <a:ea typeface="+mn-ea"/>
                <a:cs typeface="+mn-cs"/>
              </a:rPr>
              <a:t>Government of the Republic of Moldova;</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1500" dirty="0">
                <a:solidFill>
                  <a:srgbClr val="0B4F8F"/>
                </a:solidFill>
                <a:latin typeface="Aptos" panose="02110004020202020204"/>
              </a:rPr>
              <a:t>Ministry of Infrastructure and Regional Development;</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1500" dirty="0">
                <a:solidFill>
                  <a:srgbClr val="0B4F8F"/>
                </a:solidFill>
                <a:latin typeface="Aptos" panose="02110004020202020204"/>
              </a:rPr>
              <a:t>Ministry of Finance</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err="1">
                <a:ln>
                  <a:noFill/>
                </a:ln>
                <a:solidFill>
                  <a:srgbClr val="0B4F8F"/>
                </a:solidFill>
                <a:effectLst/>
                <a:uLnTx/>
                <a:uFillTx/>
                <a:latin typeface="Aptos" panose="02110004020202020204"/>
                <a:ea typeface="+mn-ea"/>
                <a:cs typeface="+mn-cs"/>
              </a:rPr>
              <a:t>Ministr</a:t>
            </a:r>
            <a:r>
              <a:rPr lang="en-US" sz="1500" dirty="0">
                <a:solidFill>
                  <a:srgbClr val="0B4F8F"/>
                </a:solidFill>
                <a:latin typeface="Aptos" panose="02110004020202020204"/>
              </a:rPr>
              <a:t>y of Internal Affairs;</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a:ln>
                  <a:noFill/>
                </a:ln>
                <a:solidFill>
                  <a:srgbClr val="0B4F8F"/>
                </a:solidFill>
                <a:effectLst/>
                <a:uLnTx/>
                <a:uFillTx/>
                <a:latin typeface="Aptos" panose="02110004020202020204"/>
                <a:ea typeface="+mn-ea"/>
                <a:cs typeface="+mn-cs"/>
              </a:rPr>
              <a:t>Ministry of Health;</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1500" dirty="0">
                <a:solidFill>
                  <a:srgbClr val="0B4F8F"/>
                </a:solidFill>
                <a:latin typeface="Aptos" panose="02110004020202020204"/>
              </a:rPr>
              <a:t>Ministry of </a:t>
            </a:r>
            <a:r>
              <a:rPr lang="en-US" sz="1500" dirty="0" err="1">
                <a:solidFill>
                  <a:srgbClr val="0B4F8F"/>
                </a:solidFill>
                <a:latin typeface="Aptos" panose="02110004020202020204"/>
              </a:rPr>
              <a:t>Labour</a:t>
            </a:r>
            <a:r>
              <a:rPr lang="en-US" sz="1500" dirty="0">
                <a:solidFill>
                  <a:srgbClr val="0B4F8F"/>
                </a:solidFill>
                <a:latin typeface="Aptos" panose="02110004020202020204"/>
              </a:rPr>
              <a:t> and Social Protection;</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a:ln>
                  <a:noFill/>
                </a:ln>
                <a:solidFill>
                  <a:srgbClr val="0B4F8F"/>
                </a:solidFill>
                <a:effectLst/>
                <a:uLnTx/>
                <a:uFillTx/>
                <a:latin typeface="Aptos" panose="02110004020202020204"/>
                <a:ea typeface="+mn-ea"/>
                <a:cs typeface="+mn-cs"/>
              </a:rPr>
              <a:t>Ministry of Education and Research of Moldova;</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1500" dirty="0">
                <a:solidFill>
                  <a:srgbClr val="0B4F8F"/>
                </a:solidFill>
                <a:latin typeface="Aptos" panose="02110004020202020204"/>
              </a:rPr>
              <a:t>NARM;</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a:ln>
                  <a:noFill/>
                </a:ln>
                <a:solidFill>
                  <a:srgbClr val="0B4F8F"/>
                </a:solidFill>
                <a:effectLst/>
                <a:uLnTx/>
                <a:uFillTx/>
                <a:latin typeface="Aptos" panose="02110004020202020204"/>
                <a:ea typeface="+mn-ea"/>
                <a:cs typeface="+mn-cs"/>
              </a:rPr>
              <a:t>Age</a:t>
            </a:r>
            <a:r>
              <a:rPr lang="en-US" sz="1500" dirty="0" err="1">
                <a:solidFill>
                  <a:srgbClr val="0B4F8F"/>
                </a:solidFill>
                <a:latin typeface="Aptos" panose="02110004020202020204"/>
              </a:rPr>
              <a:t>ncy</a:t>
            </a:r>
            <a:r>
              <a:rPr lang="en-US" sz="1500" dirty="0">
                <a:solidFill>
                  <a:srgbClr val="0B4F8F"/>
                </a:solidFill>
                <a:latin typeface="Aptos" panose="02110004020202020204"/>
              </a:rPr>
              <a:t> for Environment. </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a:ln>
                  <a:noFill/>
                </a:ln>
                <a:solidFill>
                  <a:srgbClr val="0B4F8F"/>
                </a:solidFill>
                <a:effectLst/>
                <a:uLnTx/>
                <a:uFillTx/>
                <a:latin typeface="Aptos" panose="02110004020202020204"/>
                <a:ea typeface="+mn-ea"/>
                <a:cs typeface="+mn-cs"/>
              </a:rPr>
              <a:t>Inspectorate for Environment; </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1500" dirty="0">
                <a:solidFill>
                  <a:srgbClr val="0B4F8F"/>
                </a:solidFill>
                <a:latin typeface="Aptos" panose="02110004020202020204"/>
              </a:rPr>
              <a:t>General Inspectorate for Emergency Situations.</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1500" b="0" i="0" u="none" strike="noStrike" kern="1200" cap="none" spc="0" normalizeH="0" baseline="0" noProof="0" dirty="0">
                <a:ln>
                  <a:noFill/>
                </a:ln>
                <a:solidFill>
                  <a:srgbClr val="0B4F8F"/>
                </a:solidFill>
                <a:effectLst/>
                <a:uLnTx/>
                <a:uFillTx/>
                <a:latin typeface="Aptos" panose="02110004020202020204"/>
                <a:ea typeface="+mn-ea"/>
                <a:cs typeface="+mn-cs"/>
              </a:rPr>
              <a:t>Technical University of Moldova;</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1500" dirty="0">
                <a:solidFill>
                  <a:srgbClr val="0B4F8F"/>
                </a:solidFill>
                <a:latin typeface="Aptos" panose="02110004020202020204"/>
              </a:rPr>
              <a:t>External Stakeholders and Donor Organizations. </a:t>
            </a:r>
            <a:endParaRPr kumimoji="0" lang="en-GB" sz="15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8959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E1B0AC93-AAB9-2C14-6D67-5CF40222F89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B00EE5C2-03DC-DE8B-19ED-F8BDC1596E4D}"/>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Timeframe /Deadlines</a:t>
            </a:r>
          </a:p>
        </p:txBody>
      </p:sp>
      <p:sp>
        <p:nvSpPr>
          <p:cNvPr id="5" name="Rectangle 4">
            <a:extLst>
              <a:ext uri="{FF2B5EF4-FFF2-40B4-BE49-F238E27FC236}">
                <a16:creationId xmlns:a16="http://schemas.microsoft.com/office/drawing/2014/main" id="{08FEAC91-4A11-339A-0C62-F9BB05A23CD3}"/>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873D8666-4568-34F5-99FF-F308B40ED46E}"/>
              </a:ext>
            </a:extLst>
          </p:cNvPr>
          <p:cNvSpPr txBox="1"/>
          <p:nvPr/>
        </p:nvSpPr>
        <p:spPr>
          <a:xfrm>
            <a:off x="714704" y="2627587"/>
            <a:ext cx="10912798" cy="3714671"/>
          </a:xfrm>
          <a:prstGeom prst="rect">
            <a:avLst/>
          </a:prstGeom>
          <a:noFill/>
        </p:spPr>
        <p:txBody>
          <a:bodyPr wrap="square" rtlCol="0">
            <a:spAutoFit/>
          </a:bodyPr>
          <a:lstStyle/>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srgbClr val="0B4F8F"/>
                </a:solidFill>
                <a:effectLst/>
                <a:uLnTx/>
                <a:uFillTx/>
                <a:latin typeface="Aptos" panose="02110004020202020204"/>
                <a:ea typeface="+mn-ea"/>
                <a:cs typeface="+mn-cs"/>
              </a:rPr>
              <a:t>Some of the measures shall start from this moment onwards;</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3200" dirty="0">
                <a:solidFill>
                  <a:srgbClr val="0B4F8F"/>
                </a:solidFill>
                <a:latin typeface="Aptos" panose="02110004020202020204"/>
              </a:rPr>
              <a:t>Others shall be continuous and permanent; </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srgbClr val="0B4F8F"/>
                </a:solidFill>
                <a:effectLst/>
                <a:uLnTx/>
                <a:uFillTx/>
                <a:latin typeface="Aptos" panose="02110004020202020204"/>
                <a:ea typeface="+mn-ea"/>
                <a:cs typeface="+mn-cs"/>
              </a:rPr>
              <a:t>General </a:t>
            </a:r>
            <a:r>
              <a:rPr lang="en-US" sz="3200" dirty="0">
                <a:solidFill>
                  <a:srgbClr val="0B4F8F"/>
                </a:solidFill>
                <a:latin typeface="Aptos" panose="02110004020202020204"/>
              </a:rPr>
              <a:t>framework is between 2025 and 2028;</a:t>
            </a:r>
          </a:p>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srgbClr val="0B4F8F"/>
                </a:solidFill>
                <a:effectLst/>
                <a:uLnTx/>
                <a:uFillTx/>
                <a:latin typeface="Aptos" panose="02110004020202020204"/>
                <a:ea typeface="+mn-ea"/>
                <a:cs typeface="+mn-cs"/>
              </a:rPr>
              <a:t>Deadlines are indicative.</a:t>
            </a:r>
            <a:endParaRPr kumimoji="0" lang="en-GB" sz="32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18757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a:extLst>
            <a:ext uri="{FF2B5EF4-FFF2-40B4-BE49-F238E27FC236}">
              <a16:creationId xmlns:a16="http://schemas.microsoft.com/office/drawing/2014/main" id="{7AA32052-23C9-340F-827E-C1EE0BD63096}"/>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DC8E660E-E45E-1255-A75A-6AF788E6672B}"/>
              </a:ext>
            </a:extLst>
          </p:cNvPr>
          <p:cNvSpPr txBox="1"/>
          <p:nvPr/>
        </p:nvSpPr>
        <p:spPr>
          <a:xfrm>
            <a:off x="2705456" y="1820698"/>
            <a:ext cx="6554158" cy="1257332"/>
          </a:xfrm>
          <a:prstGeom prst="rect">
            <a:avLst/>
          </a:prstGeom>
          <a:noFill/>
        </p:spPr>
        <p:txBody>
          <a:bodyPr wrap="square" lIns="0" tIns="0" rIns="0" bIns="0" rtlCol="0">
            <a:spAutoFit/>
          </a:bodyPr>
          <a:lstStyle/>
          <a:p>
            <a:pPr algn="ctr">
              <a:lnSpc>
                <a:spcPts val="4880"/>
              </a:lnSpc>
            </a:pPr>
            <a:r>
              <a:rPr lang="en-US" sz="5400" b="1" dirty="0">
                <a:latin typeface="Arial" panose="020B0604020202020204" pitchFamily="34" charset="0"/>
                <a:cs typeface="Arial" panose="020B0604020202020204" pitchFamily="34" charset="0"/>
              </a:rPr>
              <a:t>Thank you for your attention!</a:t>
            </a:r>
          </a:p>
        </p:txBody>
      </p:sp>
      <p:pic>
        <p:nvPicPr>
          <p:cNvPr id="19" name="Picture 18">
            <a:extLst>
              <a:ext uri="{FF2B5EF4-FFF2-40B4-BE49-F238E27FC236}">
                <a16:creationId xmlns:a16="http://schemas.microsoft.com/office/drawing/2014/main" id="{A55E2F89-2567-BDB8-2A26-0B681560ABC2}"/>
              </a:ext>
            </a:extLst>
          </p:cNvPr>
          <p:cNvPicPr>
            <a:picLocks noGrp="1" noRot="1" noChangeAspect="1" noMove="1" noResize="1" noEditPoints="1" noAdjustHandles="1" noChangeArrowheads="1" noChangeShapeType="1" noCrop="1"/>
          </p:cNvPicPr>
          <p:nvPr/>
        </p:nvPicPr>
        <p:blipFill>
          <a:blip r:embed="rId3"/>
          <a:stretch>
            <a:fillRect/>
          </a:stretch>
        </p:blipFill>
        <p:spPr>
          <a:xfrm>
            <a:off x="695324" y="5440144"/>
            <a:ext cx="1756493" cy="692150"/>
          </a:xfrm>
          <a:prstGeom prst="rect">
            <a:avLst/>
          </a:prstGeom>
        </p:spPr>
      </p:pic>
      <p:pic>
        <p:nvPicPr>
          <p:cNvPr id="2" name="Picture 1" descr="A blue flag with yellow stars&#10;&#10;Description automatically generated">
            <a:extLst>
              <a:ext uri="{FF2B5EF4-FFF2-40B4-BE49-F238E27FC236}">
                <a16:creationId xmlns:a16="http://schemas.microsoft.com/office/drawing/2014/main" id="{91C8AEC9-025E-810D-7FB8-2FEF8CC5A7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5456" y="5362909"/>
            <a:ext cx="893779" cy="905565"/>
          </a:xfrm>
          <a:prstGeom prst="rect">
            <a:avLst/>
          </a:prstGeom>
        </p:spPr>
      </p:pic>
    </p:spTree>
    <p:extLst>
      <p:ext uri="{BB962C8B-B14F-4D97-AF65-F5344CB8AC3E}">
        <p14:creationId xmlns:p14="http://schemas.microsoft.com/office/powerpoint/2010/main" val="3088871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06694E6-5290-0B19-D67F-66E6F4E16EB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5900363-DE17-CE5A-F222-A543799A5D1B}"/>
              </a:ext>
            </a:extLst>
          </p:cNvPr>
          <p:cNvSpPr txBox="1"/>
          <p:nvPr/>
        </p:nvSpPr>
        <p:spPr>
          <a:xfrm>
            <a:off x="639601" y="917799"/>
            <a:ext cx="10912798" cy="474682"/>
          </a:xfrm>
          <a:prstGeom prst="rect">
            <a:avLst/>
          </a:prstGeom>
          <a:noFill/>
        </p:spPr>
        <p:txBody>
          <a:bodyPr wrap="square" lIns="0" tIns="0" rIns="0" bIns="0" rtlCol="0">
            <a:spAutoFit/>
          </a:bodyPr>
          <a:lstStyle/>
          <a:p>
            <a:pPr algn="ctr">
              <a:lnSpc>
                <a:spcPts val="3640"/>
              </a:lnSpc>
            </a:pPr>
            <a:r>
              <a:rPr lang="en-US" sz="4400" b="1" dirty="0">
                <a:solidFill>
                  <a:srgbClr val="FFFFFF"/>
                </a:solidFill>
                <a:latin typeface="Arial" panose="020B0604020202020204" pitchFamily="34" charset="0"/>
              </a:rPr>
              <a:t>Introduction</a:t>
            </a:r>
          </a:p>
        </p:txBody>
      </p:sp>
      <p:sp>
        <p:nvSpPr>
          <p:cNvPr id="5" name="Rectangle 4">
            <a:extLst>
              <a:ext uri="{FF2B5EF4-FFF2-40B4-BE49-F238E27FC236}">
                <a16:creationId xmlns:a16="http://schemas.microsoft.com/office/drawing/2014/main" id="{9C3502D3-DEF6-4E8C-8603-719370A700E4}"/>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939CB48-3E4A-451E-1655-87A2408B19FE}"/>
              </a:ext>
            </a:extLst>
          </p:cNvPr>
          <p:cNvSpPr txBox="1"/>
          <p:nvPr/>
        </p:nvSpPr>
        <p:spPr>
          <a:xfrm>
            <a:off x="199697" y="2821777"/>
            <a:ext cx="11393214" cy="3801041"/>
          </a:xfrm>
          <a:prstGeom prst="rect">
            <a:avLst/>
          </a:prstGeom>
          <a:noFill/>
        </p:spPr>
        <p:txBody>
          <a:bodyPr wrap="square" rtlCol="0">
            <a:spAutoFit/>
          </a:bodyPr>
          <a:lstStyle/>
          <a:p>
            <a:pPr marL="342900" indent="-342900">
              <a:lnSpc>
                <a:spcPct val="200000"/>
              </a:lnSpc>
              <a:spcBef>
                <a:spcPts val="600"/>
              </a:spcBef>
              <a:spcAft>
                <a:spcPts val="600"/>
              </a:spcAft>
              <a:buFont typeface="Wingdings" panose="05000000000000000000" pitchFamily="2" charset="2"/>
              <a:buChar char="Ø"/>
            </a:pPr>
            <a:r>
              <a:rPr lang="en-US" sz="3200" dirty="0"/>
              <a:t>Purpose of the Roadmap;</a:t>
            </a:r>
          </a:p>
          <a:p>
            <a:pPr marL="342900" indent="-342900">
              <a:lnSpc>
                <a:spcPct val="200000"/>
              </a:lnSpc>
              <a:spcBef>
                <a:spcPts val="600"/>
              </a:spcBef>
              <a:spcAft>
                <a:spcPts val="600"/>
              </a:spcAft>
              <a:buFont typeface="Wingdings" panose="05000000000000000000" pitchFamily="2" charset="2"/>
              <a:buChar char="Ø"/>
            </a:pPr>
            <a:r>
              <a:rPr lang="en-US" sz="3200" dirty="0"/>
              <a:t>Outline measures to improve Moldovan flag’s status;</a:t>
            </a:r>
          </a:p>
          <a:p>
            <a:pPr marL="342900" indent="-342900">
              <a:lnSpc>
                <a:spcPct val="200000"/>
              </a:lnSpc>
              <a:spcBef>
                <a:spcPts val="600"/>
              </a:spcBef>
              <a:spcAft>
                <a:spcPts val="600"/>
              </a:spcAft>
              <a:buFont typeface="Wingdings" panose="05000000000000000000" pitchFamily="2" charset="2"/>
              <a:buChar char="Ø"/>
            </a:pPr>
            <a:r>
              <a:rPr lang="en-US" sz="3200" dirty="0"/>
              <a:t>Align with Paris MoU requirements.</a:t>
            </a:r>
          </a:p>
          <a:p>
            <a:pPr marL="342900" indent="-342900">
              <a:buFont typeface="Wingdings" panose="05000000000000000000" pitchFamily="2" charset="2"/>
              <a:buChar char="Ø"/>
            </a:pPr>
            <a:endParaRPr lang="en-US" sz="2400" dirty="0"/>
          </a:p>
        </p:txBody>
      </p:sp>
    </p:spTree>
    <p:extLst>
      <p:ext uri="{BB962C8B-B14F-4D97-AF65-F5344CB8AC3E}">
        <p14:creationId xmlns:p14="http://schemas.microsoft.com/office/powerpoint/2010/main" val="525386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F3F6AD4D-AE7E-922B-9820-6B214D110F4E}"/>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1B0BC9F-E033-0FA0-7261-5F054BA96AE2}"/>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Structure of the Roadmap</a:t>
            </a:r>
          </a:p>
        </p:txBody>
      </p:sp>
      <p:sp>
        <p:nvSpPr>
          <p:cNvPr id="5" name="Rectangle 4">
            <a:extLst>
              <a:ext uri="{FF2B5EF4-FFF2-40B4-BE49-F238E27FC236}">
                <a16:creationId xmlns:a16="http://schemas.microsoft.com/office/drawing/2014/main" id="{AFD73F91-D6E8-4E7B-6308-BD1350CBC6A0}"/>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AEAEA"/>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6460D99F-5C5B-0584-B054-AB8F1496B243}"/>
              </a:ext>
            </a:extLst>
          </p:cNvPr>
          <p:cNvSpPr txBox="1"/>
          <p:nvPr/>
        </p:nvSpPr>
        <p:spPr>
          <a:xfrm>
            <a:off x="126124" y="2469931"/>
            <a:ext cx="11666483" cy="4115037"/>
          </a:xfrm>
          <a:prstGeom prst="rect">
            <a:avLst/>
          </a:prstGeom>
          <a:noFill/>
        </p:spPr>
        <p:txBody>
          <a:bodyPr wrap="square" rtlCol="0">
            <a:spAutoFit/>
          </a:bodyPr>
          <a:lstStyle/>
          <a:p>
            <a:pPr marR="0" lvl="0" algn="l" defTabSz="914400" rtl="0" eaLnBrk="1" fontAlgn="auto" latinLnBrk="0" hangingPunct="1">
              <a:lnSpc>
                <a:spcPct val="150000"/>
              </a:lnSpc>
              <a:spcBef>
                <a:spcPts val="600"/>
              </a:spcBef>
              <a:spcAft>
                <a:spcPts val="600"/>
              </a:spcAft>
              <a:buClrTx/>
              <a:buSzTx/>
              <a:tabLst/>
              <a:defRPr/>
            </a:pPr>
            <a:r>
              <a:rPr kumimoji="0" lang="en-US" sz="2800" b="1" i="0" u="none" strike="noStrike" kern="1200" cap="none" spc="0" normalizeH="0" baseline="0" noProof="0" dirty="0">
                <a:ln>
                  <a:noFill/>
                </a:ln>
                <a:solidFill>
                  <a:srgbClr val="0B4F8F"/>
                </a:solidFill>
                <a:effectLst/>
                <a:uLnTx/>
                <a:uFillTx/>
                <a:latin typeface="Aptos" panose="02110004020202020204"/>
                <a:ea typeface="+mn-ea"/>
                <a:cs typeface="+mn-cs"/>
              </a:rPr>
              <a:t>Table Format</a:t>
            </a:r>
            <a:r>
              <a:rPr kumimoji="0" lang="en-US" b="0" i="0" u="none" strike="noStrike" kern="1200" cap="none" spc="0" normalizeH="0" baseline="0" noProof="0" dirty="0">
                <a:ln>
                  <a:noFill/>
                </a:ln>
                <a:solidFill>
                  <a:srgbClr val="0B4F8F"/>
                </a:solidFill>
                <a:effectLst/>
                <a:uLnTx/>
                <a:uFillTx/>
                <a:latin typeface="Aptos" panose="02110004020202020204"/>
                <a:ea typeface="+mn-ea"/>
                <a:cs typeface="+mn-cs"/>
              </a:rPr>
              <a:t>, incl.:</a:t>
            </a:r>
          </a:p>
          <a:p>
            <a:pPr marL="285750" marR="0" lvl="0" indent="-285750"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b="0" i="0" u="none" strike="noStrike" kern="1200" cap="none" spc="0" normalizeH="0" baseline="0" noProof="0" dirty="0">
                <a:ln>
                  <a:noFill/>
                </a:ln>
                <a:solidFill>
                  <a:srgbClr val="0B4F8F"/>
                </a:solidFill>
                <a:effectLst/>
                <a:uLnTx/>
                <a:uFillTx/>
                <a:latin typeface="Aptos" panose="02110004020202020204"/>
                <a:ea typeface="+mn-ea"/>
                <a:cs typeface="+mn-cs"/>
              </a:rPr>
              <a:t>Type of Actions/Measures;</a:t>
            </a:r>
          </a:p>
          <a:p>
            <a:pPr marL="342900" marR="0" lvl="0" indent="-342900"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US" dirty="0">
                <a:solidFill>
                  <a:srgbClr val="0B4F8F"/>
                </a:solidFill>
                <a:latin typeface="Aptos" panose="02110004020202020204"/>
              </a:rPr>
              <a:t>Description of the specified actions/measures;</a:t>
            </a:r>
          </a:p>
          <a:p>
            <a:pPr marL="342900" marR="0" lvl="0" indent="-342900"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b="0" i="0" u="none" strike="noStrike" kern="1200" cap="none" spc="0" normalizeH="0" baseline="0" noProof="0" dirty="0">
                <a:ln>
                  <a:noFill/>
                </a:ln>
                <a:solidFill>
                  <a:srgbClr val="0B4F8F"/>
                </a:solidFill>
                <a:effectLst/>
                <a:uLnTx/>
                <a:uFillTx/>
                <a:latin typeface="Aptos" panose="02110004020202020204"/>
                <a:ea typeface="+mn-ea"/>
                <a:cs typeface="+mn-cs"/>
              </a:rPr>
              <a:t>Res</a:t>
            </a:r>
            <a:r>
              <a:rPr lang="en-US" dirty="0" err="1">
                <a:solidFill>
                  <a:srgbClr val="0B4F8F"/>
                </a:solidFill>
                <a:latin typeface="Aptos" panose="02110004020202020204"/>
              </a:rPr>
              <a:t>ponsible</a:t>
            </a:r>
            <a:r>
              <a:rPr lang="en-US" dirty="0">
                <a:solidFill>
                  <a:srgbClr val="0B4F8F"/>
                </a:solidFill>
                <a:latin typeface="Aptos" panose="02110004020202020204"/>
              </a:rPr>
              <a:t> institutions/entities;</a:t>
            </a:r>
          </a:p>
          <a:p>
            <a:pPr marL="342900" marR="0" lvl="0" indent="-342900"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b="0" i="0" u="none" strike="noStrike" kern="1200" cap="none" spc="0" normalizeH="0" baseline="0" noProof="0" dirty="0">
                <a:ln>
                  <a:noFill/>
                </a:ln>
                <a:solidFill>
                  <a:srgbClr val="0B4F8F"/>
                </a:solidFill>
                <a:effectLst/>
                <a:uLnTx/>
                <a:uFillTx/>
                <a:latin typeface="Aptos" panose="02110004020202020204"/>
                <a:ea typeface="+mn-ea"/>
                <a:cs typeface="+mn-cs"/>
              </a:rPr>
              <a:t>Support Action/Assistance;</a:t>
            </a:r>
          </a:p>
          <a:p>
            <a:pPr marL="342900" marR="0" lvl="0" indent="-342900"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US" dirty="0">
                <a:solidFill>
                  <a:srgbClr val="0B4F8F"/>
                </a:solidFill>
                <a:latin typeface="Aptos" panose="02110004020202020204"/>
              </a:rPr>
              <a:t>Deadlines /Timeframe/;</a:t>
            </a:r>
          </a:p>
          <a:p>
            <a:pPr marL="342900" marR="0" lvl="0" indent="-342900"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b="0" i="0" u="none" strike="noStrike" kern="1200" cap="none" spc="0" normalizeH="0" baseline="0" noProof="0" dirty="0">
                <a:ln>
                  <a:noFill/>
                </a:ln>
                <a:solidFill>
                  <a:srgbClr val="0B4F8F"/>
                </a:solidFill>
                <a:effectLst/>
                <a:uLnTx/>
                <a:uFillTx/>
                <a:latin typeface="Aptos" panose="02110004020202020204"/>
                <a:ea typeface="+mn-ea"/>
                <a:cs typeface="+mn-cs"/>
              </a:rPr>
              <a:t>Comments/Remarks.</a:t>
            </a:r>
          </a:p>
        </p:txBody>
      </p:sp>
    </p:spTree>
    <p:extLst>
      <p:ext uri="{BB962C8B-B14F-4D97-AF65-F5344CB8AC3E}">
        <p14:creationId xmlns:p14="http://schemas.microsoft.com/office/powerpoint/2010/main" val="3378111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C964AD5E-5E80-97CA-9DE6-8F5C1507A72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E925D8C8-ACBE-094E-647D-2E79FF06903A}"/>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lang="en-US" sz="4400" b="1" dirty="0">
                <a:solidFill>
                  <a:srgbClr val="FFFFFF"/>
                </a:solidFill>
                <a:latin typeface="Arial" panose="020B0604020202020204" pitchFamily="34" charset="0"/>
              </a:rPr>
              <a:t>Roadmap Actions/Measures</a:t>
            </a:r>
            <a:endPar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endParaRPr>
          </a:p>
        </p:txBody>
      </p:sp>
      <p:sp>
        <p:nvSpPr>
          <p:cNvPr id="5" name="Rectangle 4">
            <a:extLst>
              <a:ext uri="{FF2B5EF4-FFF2-40B4-BE49-F238E27FC236}">
                <a16:creationId xmlns:a16="http://schemas.microsoft.com/office/drawing/2014/main" id="{487EB359-1368-E041-B446-9042DB31948F}"/>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6CE3E86A-EA8B-D5A9-64B4-B5E1B401460F}"/>
              </a:ext>
            </a:extLst>
          </p:cNvPr>
          <p:cNvSpPr txBox="1"/>
          <p:nvPr/>
        </p:nvSpPr>
        <p:spPr>
          <a:xfrm>
            <a:off x="504497" y="2575034"/>
            <a:ext cx="11456275" cy="3741281"/>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a:t>Regulatory measures;</a:t>
            </a:r>
          </a:p>
          <a:p>
            <a:pPr marL="285750" indent="-285750">
              <a:lnSpc>
                <a:spcPct val="150000"/>
              </a:lnSpc>
              <a:buFont typeface="Wingdings" panose="05000000000000000000" pitchFamily="2" charset="2"/>
              <a:buChar char="Ø"/>
            </a:pPr>
            <a:r>
              <a:rPr lang="en-US" sz="2000" dirty="0"/>
              <a:t>Research &amp; Analysis;</a:t>
            </a:r>
          </a:p>
          <a:p>
            <a:pPr marL="285750" indent="-285750">
              <a:lnSpc>
                <a:spcPct val="150000"/>
              </a:lnSpc>
              <a:buFont typeface="Wingdings" panose="05000000000000000000" pitchFamily="2" charset="2"/>
              <a:buChar char="Ø"/>
            </a:pPr>
            <a:r>
              <a:rPr lang="en-US" sz="2000" dirty="0"/>
              <a:t>Technical Assistance;</a:t>
            </a:r>
          </a:p>
          <a:p>
            <a:pPr marL="285750" indent="-285750">
              <a:lnSpc>
                <a:spcPct val="150000"/>
              </a:lnSpc>
              <a:buFont typeface="Wingdings" panose="05000000000000000000" pitchFamily="2" charset="2"/>
              <a:buChar char="Ø"/>
            </a:pPr>
            <a:r>
              <a:rPr lang="en-US" sz="2000" dirty="0"/>
              <a:t>Capacity Building;</a:t>
            </a:r>
          </a:p>
          <a:p>
            <a:pPr marL="285750" indent="-285750">
              <a:lnSpc>
                <a:spcPct val="150000"/>
              </a:lnSpc>
              <a:buFont typeface="Wingdings" panose="05000000000000000000" pitchFamily="2" charset="2"/>
              <a:buChar char="Ø"/>
            </a:pPr>
            <a:r>
              <a:rPr lang="en-US" sz="2000" dirty="0"/>
              <a:t>Institutional Measures;</a:t>
            </a:r>
          </a:p>
          <a:p>
            <a:pPr marL="285750" indent="-285750">
              <a:lnSpc>
                <a:spcPct val="150000"/>
              </a:lnSpc>
              <a:buFont typeface="Wingdings" panose="05000000000000000000" pitchFamily="2" charset="2"/>
              <a:buChar char="Ø"/>
            </a:pPr>
            <a:r>
              <a:rPr lang="en-US" sz="2000" dirty="0"/>
              <a:t>Compliance &amp; Monitoring;</a:t>
            </a:r>
          </a:p>
          <a:p>
            <a:pPr marL="285750" indent="-285750">
              <a:lnSpc>
                <a:spcPct val="150000"/>
              </a:lnSpc>
              <a:buFont typeface="Wingdings" panose="05000000000000000000" pitchFamily="2" charset="2"/>
              <a:buChar char="Ø"/>
            </a:pPr>
            <a:r>
              <a:rPr lang="en-US" sz="2000" dirty="0"/>
              <a:t>Financial and Political Support;</a:t>
            </a:r>
          </a:p>
          <a:p>
            <a:pPr marL="285750" indent="-285750">
              <a:lnSpc>
                <a:spcPct val="150000"/>
              </a:lnSpc>
              <a:buFont typeface="Wingdings" panose="05000000000000000000" pitchFamily="2" charset="2"/>
              <a:buChar char="Ø"/>
            </a:pPr>
            <a:r>
              <a:rPr lang="en-US" sz="2000" dirty="0"/>
              <a:t>Consensus Building.</a:t>
            </a:r>
            <a:endParaRPr lang="en-GB" sz="2000" dirty="0"/>
          </a:p>
        </p:txBody>
      </p:sp>
    </p:spTree>
    <p:extLst>
      <p:ext uri="{BB962C8B-B14F-4D97-AF65-F5344CB8AC3E}">
        <p14:creationId xmlns:p14="http://schemas.microsoft.com/office/powerpoint/2010/main" val="3258836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2CA7D9C1-80DA-49F3-F43A-F14488ABC79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E6BF69E-9E37-1238-484D-8CCB4A2FD999}"/>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C24DFC0B-D81C-2FAD-04F4-CF6BDBB2DF44}"/>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7E2BDA30-FA04-EB1E-F8B8-0DE3B3004ECF}"/>
              </a:ext>
            </a:extLst>
          </p:cNvPr>
          <p:cNvSpPr txBox="1"/>
          <p:nvPr/>
        </p:nvSpPr>
        <p:spPr>
          <a:xfrm>
            <a:off x="504497" y="2575034"/>
            <a:ext cx="11456275" cy="3741281"/>
          </a:xfrm>
          <a:prstGeom prst="rect">
            <a:avLst/>
          </a:prstGeom>
          <a:noFill/>
        </p:spPr>
        <p:txBody>
          <a:bodyPr wrap="square" rtlCol="0">
            <a:spAutoFit/>
          </a:bodyPr>
          <a:lstStyle/>
          <a:p>
            <a:pPr marR="0" lvl="0" algn="l" defTabSz="914400" rtl="0" eaLnBrk="1" fontAlgn="auto" latinLnBrk="0" hangingPunct="1">
              <a:lnSpc>
                <a:spcPct val="150000"/>
              </a:lnSpc>
              <a:spcBef>
                <a:spcPts val="0"/>
              </a:spcBef>
              <a:spcAft>
                <a:spcPts val="0"/>
              </a:spcAft>
              <a:buClrTx/>
              <a:buSzTx/>
              <a:tabLst/>
              <a:defRPr/>
            </a:pPr>
            <a:r>
              <a:rPr kumimoji="0" lang="en-US" sz="2000" b="1" i="0" u="none" strike="noStrike" kern="1200" cap="none" spc="0" normalizeH="0" baseline="0" noProof="0" dirty="0">
                <a:ln>
                  <a:noFill/>
                </a:ln>
                <a:solidFill>
                  <a:srgbClr val="0B4F8F"/>
                </a:solidFill>
                <a:effectLst/>
                <a:uLnTx/>
                <a:uFillTx/>
                <a:latin typeface="Aptos" panose="02110004020202020204"/>
                <a:ea typeface="+mn-ea"/>
                <a:cs typeface="+mn-cs"/>
              </a:rPr>
              <a:t>Regulatory measures:</a:t>
            </a:r>
          </a:p>
          <a:p>
            <a:pPr marL="342900" marR="0" lvl="0" indent="-174625"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2000" dirty="0">
                <a:solidFill>
                  <a:srgbClr val="0B4F8F"/>
                </a:solidFill>
                <a:latin typeface="Aptos" panose="02110004020202020204"/>
              </a:rPr>
              <a:t> </a:t>
            </a:r>
            <a:r>
              <a:rPr lang="en-US" sz="2000" i="1" dirty="0">
                <a:solidFill>
                  <a:srgbClr val="0B4F8F"/>
                </a:solidFill>
                <a:latin typeface="Aptos" panose="02110004020202020204"/>
              </a:rPr>
              <a:t>Full alignment with EU waterborne legislation:</a:t>
            </a:r>
            <a:r>
              <a:rPr lang="en-US" sz="2000" dirty="0">
                <a:solidFill>
                  <a:srgbClr val="0B4F8F"/>
                </a:solidFill>
                <a:latin typeface="Aptos" panose="02110004020202020204"/>
              </a:rPr>
              <a:t> Flag State, Port State Control, ISMC, Ship Inspection and survey organizations – recognized organizations, Ship-Source Pollution, Ship-generated waste, Accident Investigation, Training of Seafarers, Social Aspects, Environment, Maritime Security. </a:t>
            </a:r>
          </a:p>
          <a:p>
            <a:pPr marL="342900" marR="0" lvl="0" indent="-174625"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B4F8F"/>
                </a:solidFill>
                <a:effectLst/>
                <a:uLnTx/>
                <a:uFillTx/>
                <a:latin typeface="Aptos" panose="02110004020202020204"/>
                <a:ea typeface="+mn-ea"/>
                <a:cs typeface="+mn-cs"/>
              </a:rPr>
              <a:t> Ad</a:t>
            </a:r>
            <a:r>
              <a:rPr lang="en-US" sz="2000" dirty="0">
                <a:solidFill>
                  <a:srgbClr val="0B4F8F"/>
                </a:solidFill>
                <a:latin typeface="Aptos" panose="02110004020202020204"/>
              </a:rPr>
              <a:t>option of the IMO Action Plan;</a:t>
            </a:r>
          </a:p>
          <a:p>
            <a:pPr marL="342900" marR="0" lvl="0" indent="-174625"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B4F8F"/>
                </a:solidFill>
                <a:effectLst/>
                <a:uLnTx/>
                <a:uFillTx/>
                <a:latin typeface="Aptos" panose="02110004020202020204"/>
                <a:ea typeface="+mn-ea"/>
                <a:cs typeface="+mn-cs"/>
              </a:rPr>
              <a:t> Adoption of </a:t>
            </a:r>
            <a:r>
              <a:rPr lang="en-US" sz="2000" dirty="0">
                <a:solidFill>
                  <a:srgbClr val="0B4F8F"/>
                </a:solidFill>
                <a:latin typeface="Aptos" panose="02110004020202020204"/>
              </a:rPr>
              <a:t>National Strategic Document (related to development of maritime sector in Moldova);</a:t>
            </a:r>
          </a:p>
          <a:p>
            <a:pPr marL="342900" marR="0" lvl="0" indent="-174625"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B4F8F"/>
                </a:solidFill>
                <a:effectLst/>
                <a:uLnTx/>
                <a:uFillTx/>
                <a:latin typeface="Aptos" panose="02110004020202020204"/>
                <a:ea typeface="+mn-ea"/>
                <a:cs typeface="+mn-cs"/>
              </a:rPr>
              <a:t> Amendments of Moldovan legislation for </a:t>
            </a:r>
            <a:r>
              <a:rPr lang="en-US" sz="2000" dirty="0">
                <a:solidFill>
                  <a:srgbClr val="0B4F8F"/>
                </a:solidFill>
                <a:latin typeface="Aptos" panose="02110004020202020204"/>
              </a:rPr>
              <a:t>achieving compliance with the RO Code; </a:t>
            </a:r>
          </a:p>
          <a:p>
            <a:pPr marL="342900" marR="0" lvl="0" indent="-174625"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lang="en-US" sz="2000" dirty="0">
                <a:solidFill>
                  <a:srgbClr val="0B4F8F"/>
                </a:solidFill>
                <a:latin typeface="Aptos" panose="02110004020202020204"/>
              </a:rPr>
              <a:t> Setting age-related requirements for crew members.</a:t>
            </a:r>
          </a:p>
        </p:txBody>
      </p:sp>
    </p:spTree>
    <p:extLst>
      <p:ext uri="{BB962C8B-B14F-4D97-AF65-F5344CB8AC3E}">
        <p14:creationId xmlns:p14="http://schemas.microsoft.com/office/powerpoint/2010/main" val="2516383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59BF8158-09BC-CE7D-0F70-E29D767C8AD1}"/>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5299DCBC-6A08-504F-ADA7-F27F0CB35271}"/>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40183A5A-4CBE-AED5-3A8C-7C841EB0ABA6}"/>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D1B824FE-CC2D-A9D0-B801-585E5A6DF1F4}"/>
              </a:ext>
            </a:extLst>
          </p:cNvPr>
          <p:cNvSpPr txBox="1"/>
          <p:nvPr/>
        </p:nvSpPr>
        <p:spPr>
          <a:xfrm>
            <a:off x="504497" y="2575034"/>
            <a:ext cx="11456275" cy="309257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4F8F"/>
                </a:solidFill>
                <a:effectLst/>
                <a:uLnTx/>
                <a:uFillTx/>
                <a:latin typeface="Aptos" panose="02110004020202020204"/>
                <a:ea typeface="+mn-ea"/>
                <a:cs typeface="+mn-cs"/>
              </a:rPr>
              <a:t>Regulatory measures: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B4F8F"/>
                </a:solidFill>
                <a:effectLst/>
                <a:uLnTx/>
                <a:uFillTx/>
                <a:latin typeface="Aptos" panose="02110004020202020204"/>
                <a:ea typeface="+mn-ea"/>
                <a:cs typeface="+mn-cs"/>
              </a:rPr>
              <a:t> </a:t>
            </a:r>
            <a:r>
              <a:rPr kumimoji="0" lang="en-US" sz="2800" b="0" i="0" u="none" strike="noStrike" kern="1200" cap="none" spc="0" normalizeH="0" baseline="0" noProof="0" dirty="0">
                <a:ln>
                  <a:noFill/>
                </a:ln>
                <a:solidFill>
                  <a:srgbClr val="0B4F8F"/>
                </a:solidFill>
                <a:effectLst/>
                <a:uLnTx/>
                <a:uFillTx/>
                <a:latin typeface="Aptos" panose="02110004020202020204"/>
                <a:ea typeface="+mn-ea"/>
                <a:cs typeface="+mn-cs"/>
              </a:rPr>
              <a:t>Mandating registration of maritime training and certifying entities;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US" sz="2800" dirty="0">
                <a:solidFill>
                  <a:srgbClr val="0B4F8F"/>
                </a:solidFill>
                <a:latin typeface="Aptos" panose="02110004020202020204"/>
              </a:rPr>
              <a:t> Legislative amendments for delegation of FSC to external inspectors;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sz="2800" b="0" i="0" u="none" strike="noStrike" kern="1200" cap="none" spc="0" normalizeH="0" baseline="0" noProof="0" dirty="0">
                <a:ln>
                  <a:noFill/>
                </a:ln>
                <a:solidFill>
                  <a:srgbClr val="0B4F8F"/>
                </a:solidFill>
                <a:effectLst/>
                <a:uLnTx/>
                <a:uFillTx/>
                <a:latin typeface="Aptos" panose="02110004020202020204"/>
                <a:ea typeface="+mn-ea"/>
                <a:cs typeface="+mn-cs"/>
              </a:rPr>
              <a:t> </a:t>
            </a:r>
            <a:r>
              <a:rPr lang="en-US" sz="2800" dirty="0">
                <a:solidFill>
                  <a:srgbClr val="0B4F8F"/>
                </a:solidFill>
                <a:latin typeface="Aptos" panose="02110004020202020204"/>
              </a:rPr>
              <a:t>Incentivizing companies to relocated to Moldova. </a:t>
            </a:r>
            <a:endParaRPr kumimoji="0" lang="en-US" sz="28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7015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989AFDAB-E03E-4AE0-7B66-6A96976BC8D8}"/>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FCCB365-8B39-AAA3-854C-EA1CBE0AF22E}"/>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FF236555-3645-F2EA-9CE9-470F54920645}"/>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D4D42A8E-8373-3AC3-D76C-470E10467721}"/>
              </a:ext>
            </a:extLst>
          </p:cNvPr>
          <p:cNvSpPr txBox="1"/>
          <p:nvPr/>
        </p:nvSpPr>
        <p:spPr>
          <a:xfrm>
            <a:off x="504497" y="2575034"/>
            <a:ext cx="11456275" cy="309257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4F8F"/>
                </a:solidFill>
                <a:effectLst/>
                <a:uLnTx/>
                <a:uFillTx/>
                <a:latin typeface="Aptos" panose="02110004020202020204"/>
                <a:ea typeface="+mn-ea"/>
                <a:cs typeface="+mn-cs"/>
              </a:rPr>
              <a:t>Research and Analysis: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rgbClr val="0B4F8F"/>
                </a:solidFill>
                <a:effectLst/>
                <a:uLnTx/>
                <a:uFillTx/>
                <a:latin typeface="Aptos" panose="02110004020202020204"/>
                <a:ea typeface="+mn-ea"/>
                <a:cs typeface="+mn-cs"/>
              </a:rPr>
              <a:t> </a:t>
            </a: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 </a:t>
            </a:r>
            <a:r>
              <a:rPr kumimoji="0" lang="en-GB" sz="2800" b="0" i="0" u="none" strike="noStrike" kern="1200" cap="none" spc="0" normalizeH="0" baseline="0" noProof="0" dirty="0">
                <a:ln>
                  <a:noFill/>
                </a:ln>
                <a:solidFill>
                  <a:srgbClr val="0B4F8F"/>
                </a:solidFill>
                <a:effectLst/>
                <a:uLnTx/>
                <a:uFillTx/>
                <a:latin typeface="Aptos" panose="02110004020202020204"/>
                <a:ea typeface="+mn-ea"/>
                <a:cs typeface="+mn-cs"/>
              </a:rPr>
              <a:t>Comprehensive study on the registration regime of foreign vessels;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sz="2800" dirty="0">
                <a:solidFill>
                  <a:srgbClr val="0B4F8F"/>
                </a:solidFill>
                <a:latin typeface="Aptos" panose="02110004020202020204"/>
              </a:rPr>
              <a:t> External evaluation of vessel registration criteria;</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srgbClr val="0B4F8F"/>
                </a:solidFill>
                <a:effectLst/>
                <a:uLnTx/>
                <a:uFillTx/>
                <a:latin typeface="Aptos" panose="02110004020202020204"/>
                <a:ea typeface="+mn-ea"/>
                <a:cs typeface="+mn-cs"/>
              </a:rPr>
              <a:t> Study on good international practices for FSC by external inspectors.</a:t>
            </a: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	</a:t>
            </a:r>
            <a:endParaRPr kumimoji="0" lang="en-US" sz="2800"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25881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8AC1968-42A1-2F16-815B-86B6D9E7F95F}"/>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59B8839E-FADA-D64C-0493-87E399A84478}"/>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E553AA9B-D393-249C-02FB-60F7FA6945DC}"/>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F0AA161F-059E-F9D0-0064-376A979F3A4A}"/>
              </a:ext>
            </a:extLst>
          </p:cNvPr>
          <p:cNvSpPr txBox="1"/>
          <p:nvPr/>
        </p:nvSpPr>
        <p:spPr>
          <a:xfrm>
            <a:off x="504497" y="2575034"/>
            <a:ext cx="11456275" cy="317189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4F8F"/>
                </a:solidFill>
                <a:effectLst/>
                <a:uLnTx/>
                <a:uFillTx/>
                <a:latin typeface="Aptos" panose="02110004020202020204"/>
                <a:ea typeface="+mn-ea"/>
                <a:cs typeface="+mn-cs"/>
              </a:rPr>
              <a:t>Technical Assistance:</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sz="2000" dirty="0">
                <a:solidFill>
                  <a:srgbClr val="0B4F8F"/>
                </a:solidFill>
                <a:latin typeface="Aptos" panose="02110004020202020204"/>
              </a:rPr>
              <a:t>  </a:t>
            </a: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Functional review and analysis of NARM;</a:t>
            </a:r>
            <a:endParaRPr lang="en-US" sz="2000" dirty="0">
              <a:solidFill>
                <a:srgbClr val="0B4F8F"/>
              </a:solidFill>
              <a:latin typeface="Aptos" panose="02110004020202020204"/>
            </a:endParaRPr>
          </a:p>
          <a:p>
            <a:pPr marL="461963" marR="0" lvl="0" indent="-293688"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US" sz="2000" dirty="0">
                <a:solidFill>
                  <a:srgbClr val="0B4F8F"/>
                </a:solidFill>
                <a:latin typeface="Aptos" panose="02110004020202020204"/>
              </a:rPr>
              <a:t>Ensuring compliance with relevant EU regulations and IMO Standards;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US" sz="2000" dirty="0">
                <a:solidFill>
                  <a:srgbClr val="0B4F8F"/>
                </a:solidFill>
                <a:latin typeface="Aptos" panose="02110004020202020204"/>
              </a:rPr>
              <a:t> Drafting new recruitment policy for FSC and PSC inspectors;</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US" sz="2000" dirty="0">
                <a:solidFill>
                  <a:srgbClr val="0B4F8F"/>
                </a:solidFill>
                <a:latin typeface="Aptos" panose="02110004020202020204"/>
              </a:rPr>
              <a:t> Elaboration of efficient mechanism for appointment and retainment of ISM and ISPS inspectors.</a:t>
            </a:r>
            <a:endParaRPr lang="en-GB" sz="2000" dirty="0">
              <a:solidFill>
                <a:srgbClr val="0B4F8F"/>
              </a:solidFill>
              <a:latin typeface="Aptos" panose="02110004020202020204"/>
            </a:endParaRPr>
          </a:p>
        </p:txBody>
      </p:sp>
    </p:spTree>
    <p:extLst>
      <p:ext uri="{BB962C8B-B14F-4D97-AF65-F5344CB8AC3E}">
        <p14:creationId xmlns:p14="http://schemas.microsoft.com/office/powerpoint/2010/main" val="992519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9CF2ABE-DACD-3BBD-F3B6-77DDEC0C5557}"/>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AF7CF21-9B73-F5AE-C5B8-FB4B7C0999C2}"/>
              </a:ext>
            </a:extLst>
          </p:cNvPr>
          <p:cNvSpPr txBox="1"/>
          <p:nvPr/>
        </p:nvSpPr>
        <p:spPr>
          <a:xfrm>
            <a:off x="639601" y="917799"/>
            <a:ext cx="10912798" cy="474682"/>
          </a:xfrm>
          <a:prstGeom prst="rect">
            <a:avLst/>
          </a:prstGeom>
          <a:noFill/>
        </p:spPr>
        <p:txBody>
          <a:bodyPr wrap="square" lIns="0" tIns="0" rIns="0" bIns="0" rtlCol="0">
            <a:spAutoFit/>
          </a:bodyPr>
          <a:lstStyle/>
          <a:p>
            <a:pPr marL="0" marR="0" lvl="0" indent="0" algn="ctr" defTabSz="914400" rtl="0" eaLnBrk="1" fontAlgn="auto" latinLnBrk="0" hangingPunct="1">
              <a:lnSpc>
                <a:spcPts val="364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Roadmap Actions/Measures</a:t>
            </a:r>
          </a:p>
        </p:txBody>
      </p:sp>
      <p:sp>
        <p:nvSpPr>
          <p:cNvPr id="5" name="Rectangle 4">
            <a:extLst>
              <a:ext uri="{FF2B5EF4-FFF2-40B4-BE49-F238E27FC236}">
                <a16:creationId xmlns:a16="http://schemas.microsoft.com/office/drawing/2014/main" id="{712139C8-A762-6489-3C3F-3E6FE0912E4F}"/>
              </a:ext>
            </a:extLst>
          </p:cNvPr>
          <p:cNvSpPr>
            <a:spLocks noGrp="1" noRot="1" noMove="1" noResize="1" noEditPoints="1" noAdjustHandles="1" noChangeArrowheads="1" noChangeShapeType="1"/>
          </p:cNvSpPr>
          <p:nvPr/>
        </p:nvSpPr>
        <p:spPr>
          <a:xfrm>
            <a:off x="0" y="2228850"/>
            <a:ext cx="12192000" cy="46291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AEAEA"/>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85F2B4CA-957D-B134-F0D6-785F810C3015}"/>
              </a:ext>
            </a:extLst>
          </p:cNvPr>
          <p:cNvSpPr txBox="1"/>
          <p:nvPr/>
        </p:nvSpPr>
        <p:spPr>
          <a:xfrm>
            <a:off x="504497" y="2575034"/>
            <a:ext cx="11456275" cy="356103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4F8F"/>
                </a:solidFill>
                <a:effectLst/>
                <a:uLnTx/>
                <a:uFillTx/>
                <a:latin typeface="Aptos" panose="02110004020202020204"/>
                <a:ea typeface="+mn-ea"/>
                <a:cs typeface="+mn-cs"/>
              </a:rPr>
              <a:t>Technical Assistance:</a:t>
            </a:r>
          </a:p>
          <a:p>
            <a:pPr marL="342900" marR="0" lvl="0" indent="-17462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srgbClr val="0B4F8F"/>
                </a:solidFill>
                <a:effectLst/>
                <a:uLnTx/>
                <a:uFillTx/>
                <a:latin typeface="Aptos" panose="02110004020202020204"/>
                <a:ea typeface="+mn-ea"/>
                <a:cs typeface="+mn-cs"/>
              </a:rPr>
              <a:t> </a:t>
            </a:r>
            <a:r>
              <a:rPr kumimoji="0" lang="en-GB" b="0" i="0" u="none" strike="noStrike" kern="1200" cap="none" spc="0" normalizeH="0" baseline="0" noProof="0" dirty="0">
                <a:ln>
                  <a:noFill/>
                </a:ln>
                <a:solidFill>
                  <a:srgbClr val="0B4F8F"/>
                </a:solidFill>
                <a:effectLst/>
                <a:uLnTx/>
                <a:uFillTx/>
                <a:latin typeface="Aptos" panose="02110004020202020204"/>
                <a:ea typeface="+mn-ea"/>
                <a:cs typeface="+mn-cs"/>
              </a:rPr>
              <a:t>Development of Cyber Security Management System for ships to be flying the flag of the Republic of Moldova;</a:t>
            </a:r>
          </a:p>
          <a:p>
            <a:pPr marL="400050" marR="0" lvl="0" indent="-231775" algn="l" defTabSz="914400" rtl="0" eaLnBrk="1" fontAlgn="auto" latinLnBrk="0" hangingPunct="1">
              <a:lnSpc>
                <a:spcPct val="150000"/>
              </a:lnSpc>
              <a:spcBef>
                <a:spcPts val="600"/>
              </a:spcBef>
              <a:spcAft>
                <a:spcPts val="600"/>
              </a:spcAft>
              <a:buClrTx/>
              <a:buSzTx/>
              <a:buFont typeface="Wingdings" panose="05000000000000000000" pitchFamily="2" charset="2"/>
              <a:buChar char="Ø"/>
              <a:tabLst/>
              <a:defRPr/>
            </a:pPr>
            <a:r>
              <a:rPr lang="en-GB" dirty="0">
                <a:solidFill>
                  <a:srgbClr val="0B4F8F"/>
                </a:solidFill>
                <a:latin typeface="Aptos" panose="02110004020202020204"/>
              </a:rPr>
              <a:t>Development of a set of procedures, related to independent audit and inspection programme, covering the issuance of certificates and documentation for ships flying Moldovan flag, follow-up of detention of ships flying Moldovan flag by the Port State Control Authorities, addressing requirements of the applicable IMO instruments that are left ‘’to the satisfaction of the administration’’, equivalence and alternative arrangements, as well approval of materials and equipment. </a:t>
            </a:r>
            <a:endParaRPr kumimoji="0" lang="en-GB" b="0" i="0" u="none" strike="noStrike" kern="1200" cap="none" spc="0" normalizeH="0" baseline="0" noProof="0" dirty="0">
              <a:ln>
                <a:noFill/>
              </a:ln>
              <a:solidFill>
                <a:srgbClr val="0B4F8F"/>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46268571"/>
      </p:ext>
    </p:extLst>
  </p:cSld>
  <p:clrMapOvr>
    <a:masterClrMapping/>
  </p:clrMapOvr>
</p:sld>
</file>

<file path=ppt/theme/theme1.xml><?xml version="1.0" encoding="utf-8"?>
<a:theme xmlns:a="http://schemas.openxmlformats.org/drawingml/2006/main" name="Office Theme">
  <a:themeElements>
    <a:clrScheme name="TC">
      <a:dk1>
        <a:srgbClr val="0B4F8F"/>
      </a:dk1>
      <a:lt1>
        <a:srgbClr val="EAEAEA"/>
      </a:lt1>
      <a:dk2>
        <a:srgbClr val="FFCB05"/>
      </a:dk2>
      <a:lt2>
        <a:srgbClr val="E8E8E8"/>
      </a:lt2>
      <a:accent1>
        <a:srgbClr val="0B4F8F"/>
      </a:accent1>
      <a:accent2>
        <a:srgbClr val="FFCB05"/>
      </a:accent2>
      <a:accent3>
        <a:srgbClr val="95C11F"/>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a61dd786-7e6d-49b8-839c-25748bb0e75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B799E7085526448A49B74892894ACF8" ma:contentTypeVersion="16" ma:contentTypeDescription="Create a new document." ma:contentTypeScope="" ma:versionID="1846a70d42a3211f32fa52f8c8fe3a1c">
  <xsd:schema xmlns:xsd="http://www.w3.org/2001/XMLSchema" xmlns:xs="http://www.w3.org/2001/XMLSchema" xmlns:p="http://schemas.microsoft.com/office/2006/metadata/properties" xmlns:ns2="a61dd786-7e6d-49b8-839c-25748bb0e757" xmlns:ns3="e6b88493-a865-49b9-b502-6098bd4e94c2" targetNamespace="http://schemas.microsoft.com/office/2006/metadata/properties" ma:root="true" ma:fieldsID="4427b38842ca9ac750f4e9ec36084b76" ns2:_="" ns3:_="">
    <xsd:import namespace="a61dd786-7e6d-49b8-839c-25748bb0e757"/>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dd786-7e6d-49b8-839c-25748bb0e7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01A0F4-4368-4823-8804-554BDA6FB494}">
  <ds:schemaRefs>
    <ds:schemaRef ds:uri="69a74eed-6a73-4e89-b00d-934801e2fee9"/>
    <ds:schemaRef ds:uri="http://purl.org/dc/elements/1.1/"/>
    <ds:schemaRef ds:uri="http://schemas.microsoft.com/office/2006/metadata/properties"/>
    <ds:schemaRef ds:uri="http://www.w3.org/XML/1998/namespace"/>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e6b88493-a865-49b9-b502-6098bd4e94c2"/>
  </ds:schemaRefs>
</ds:datastoreItem>
</file>

<file path=customXml/itemProps2.xml><?xml version="1.0" encoding="utf-8"?>
<ds:datastoreItem xmlns:ds="http://schemas.openxmlformats.org/officeDocument/2006/customXml" ds:itemID="{C9618F66-76EA-4CFE-816C-19C0CCCAD759}">
  <ds:schemaRefs>
    <ds:schemaRef ds:uri="http://schemas.microsoft.com/sharepoint/v3/contenttype/forms"/>
  </ds:schemaRefs>
</ds:datastoreItem>
</file>

<file path=customXml/itemProps3.xml><?xml version="1.0" encoding="utf-8"?>
<ds:datastoreItem xmlns:ds="http://schemas.openxmlformats.org/officeDocument/2006/customXml" ds:itemID="{E241CD1D-002E-4CD8-8CF8-41A1E2549D3C}"/>
</file>

<file path=docProps/app.xml><?xml version="1.0" encoding="utf-8"?>
<Properties xmlns="http://schemas.openxmlformats.org/officeDocument/2006/extended-properties" xmlns:vt="http://schemas.openxmlformats.org/officeDocument/2006/docPropsVTypes">
  <TotalTime>1568</TotalTime>
  <Words>924</Words>
  <Application>Microsoft Office PowerPoint</Application>
  <PresentationFormat>Widescreen</PresentationFormat>
  <Paragraphs>119</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Wingdings</vt:lpstr>
      <vt:lpstr>Arial</vt:lpstr>
      <vt:lpstr>Aptos Display</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Ivan Ćulafić</dc:creator>
  <cp:lastModifiedBy>Dimo Dimov</cp:lastModifiedBy>
  <cp:revision>75</cp:revision>
  <dcterms:created xsi:type="dcterms:W3CDTF">2024-11-27T15:23:20Z</dcterms:created>
  <dcterms:modified xsi:type="dcterms:W3CDTF">2025-02-24T17:31:08Z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0x0101006B799E7085526448A49B74892894ACF8</vt:lpwstr>
  </property>
</Properties>
</file>